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64" r:id="rId3"/>
    <p:sldId id="265" r:id="rId4"/>
    <p:sldId id="268" r:id="rId5"/>
    <p:sldId id="269" r:id="rId6"/>
    <p:sldId id="270" r:id="rId7"/>
    <p:sldId id="271" r:id="rId8"/>
    <p:sldId id="272" r:id="rId9"/>
  </p:sldIdLst>
  <p:sldSz cx="12192000" cy="6858000"/>
  <p:notesSz cx="6858000" cy="9144000"/>
  <p:embeddedFontLst>
    <p:embeddedFont>
      <p:font typeface="Lucida Sans Unicode" panose="020B0602030504020204" pitchFamily="34" charset="0"/>
      <p:regular r:id="rId12"/>
    </p:embeddedFont>
    <p:embeddedFont>
      <p:font typeface="Microsoft Sans Serif" panose="020B0604020202020204" pitchFamily="34" charset="0"/>
      <p:regular r:id="rId13"/>
    </p:embeddedFont>
    <p:embeddedFont>
      <p:font typeface="Open Sans" panose="020B0606030504020204" pitchFamily="34" charset="0"/>
      <p:regular r:id="rId14"/>
      <p:bold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997"/>
    <a:srgbClr val="042975"/>
    <a:srgbClr val="C88A0F"/>
    <a:srgbClr val="DBC48E"/>
    <a:srgbClr val="062A63"/>
    <a:srgbClr val="CFFFDD"/>
    <a:srgbClr val="DCE2FA"/>
    <a:srgbClr val="FFD9D9"/>
    <a:srgbClr val="FFF2CC"/>
    <a:srgbClr val="C3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2" autoAdjust="0"/>
    <p:restoredTop sz="97505" autoAdjust="0"/>
  </p:normalViewPr>
  <p:slideViewPr>
    <p:cSldViewPr snapToGrid="0">
      <p:cViewPr varScale="1">
        <p:scale>
          <a:sx n="107" d="100"/>
          <a:sy n="107" d="100"/>
        </p:scale>
        <p:origin x="106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3944" y="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E8ED3-6BF2-4F84-845F-ED4DD55BA6F0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4DC8D-204E-4C5E-926D-BFF34D93A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31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678CD-8C44-4681-806E-FD26C9832AE8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58C7-F6BA-4E44-B4C8-CD73D48646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19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 rot="10800000">
            <a:off x="0" y="0"/>
            <a:ext cx="12192000" cy="6092825"/>
          </a:xfrm>
          <a:prstGeom prst="round2SameRect">
            <a:avLst>
              <a:gd name="adj1" fmla="val 6092"/>
              <a:gd name="adj2" fmla="val 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0" y="1645200"/>
            <a:ext cx="12192000" cy="858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>
                <a:solidFill>
                  <a:schemeClr val="bg1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19"/>
          <p:cNvSpPr>
            <a:spLocks noGrp="1"/>
          </p:cNvSpPr>
          <p:nvPr>
            <p:ph type="body" sz="quarter" idx="11"/>
          </p:nvPr>
        </p:nvSpPr>
        <p:spPr>
          <a:xfrm>
            <a:off x="0" y="2402437"/>
            <a:ext cx="12192000" cy="64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chemeClr val="bg1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2" hasCustomPrompt="1"/>
          </p:nvPr>
        </p:nvSpPr>
        <p:spPr>
          <a:xfrm>
            <a:off x="5070000" y="3710923"/>
            <a:ext cx="2052000" cy="360000"/>
          </a:xfrm>
          <a:prstGeom prst="roundRect">
            <a:avLst/>
          </a:prstGeom>
          <a:solidFill>
            <a:srgbClr val="FED400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600" b="1" i="0" baseline="0">
                <a:solidFill>
                  <a:srgbClr val="062A63"/>
                </a:solidFill>
              </a:defRPr>
            </a:lvl1pPr>
          </a:lstStyle>
          <a:p>
            <a:pPr lvl="0"/>
            <a:r>
              <a:rPr lang="en-US" dirty="0" err="1"/>
              <a:t>mmmm</a:t>
            </a:r>
            <a:r>
              <a:rPr lang="ru-RU" dirty="0"/>
              <a:t> </a:t>
            </a:r>
            <a:r>
              <a:rPr lang="en-US" dirty="0"/>
              <a:t>YYYY</a:t>
            </a:r>
            <a:endParaRPr lang="ru-RU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74955" y="6294120"/>
            <a:ext cx="3108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rgbClr val="062A63"/>
                </a:solidFill>
                <a:effectLst/>
              </a:rPr>
              <a:t>Mereu al</a:t>
            </a:r>
            <a:r>
              <a:rPr lang="ro-MD" sz="1600" b="0" dirty="0" err="1">
                <a:solidFill>
                  <a:srgbClr val="062A63"/>
                </a:solidFill>
                <a:effectLst/>
              </a:rPr>
              <a:t>ături</a:t>
            </a:r>
            <a:endParaRPr lang="ru-RU" sz="1600" b="0" dirty="0">
              <a:solidFill>
                <a:srgbClr val="062A63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6D48CA-7887-3617-6898-1DA2D4947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4" y="6267421"/>
            <a:ext cx="2119371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plan_6_im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4" y="373381"/>
            <a:ext cx="11456686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0204" y="982800"/>
            <a:ext cx="11450321" cy="2246400"/>
          </a:xfrm>
          <a:prstGeom prst="rect">
            <a:avLst/>
          </a:prstGeom>
          <a:pattFill prst="pct10">
            <a:fgClr>
              <a:srgbClr val="062A63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800" baseline="0">
                <a:solidFill>
                  <a:srgbClr val="062A63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15"/>
          </p:nvPr>
        </p:nvSpPr>
        <p:spPr>
          <a:xfrm>
            <a:off x="10012034" y="3534651"/>
            <a:ext cx="1800000" cy="2160000"/>
          </a:xfrm>
          <a:prstGeom prst="roundRect">
            <a:avLst>
              <a:gd name="adj" fmla="val 4274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8" name="Рисунок 3"/>
          <p:cNvSpPr>
            <a:spLocks noGrp="1"/>
          </p:cNvSpPr>
          <p:nvPr>
            <p:ph type="pic" sz="quarter" idx="19"/>
          </p:nvPr>
        </p:nvSpPr>
        <p:spPr>
          <a:xfrm>
            <a:off x="6156126" y="3537538"/>
            <a:ext cx="1800000" cy="2160000"/>
          </a:xfrm>
          <a:prstGeom prst="roundRect">
            <a:avLst>
              <a:gd name="adj" fmla="val 4274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9" name="Рисунок 3"/>
          <p:cNvSpPr>
            <a:spLocks noGrp="1"/>
          </p:cNvSpPr>
          <p:nvPr>
            <p:ph type="pic" sz="quarter" idx="20"/>
          </p:nvPr>
        </p:nvSpPr>
        <p:spPr>
          <a:xfrm>
            <a:off x="8084080" y="3534651"/>
            <a:ext cx="1800000" cy="2160000"/>
          </a:xfrm>
          <a:prstGeom prst="roundRect">
            <a:avLst>
              <a:gd name="adj" fmla="val 4274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40" name="Рисунок 3"/>
          <p:cNvSpPr>
            <a:spLocks noGrp="1"/>
          </p:cNvSpPr>
          <p:nvPr>
            <p:ph type="pic" sz="quarter" idx="21"/>
          </p:nvPr>
        </p:nvSpPr>
        <p:spPr>
          <a:xfrm>
            <a:off x="4236347" y="3537538"/>
            <a:ext cx="1800000" cy="2160000"/>
          </a:xfrm>
          <a:prstGeom prst="roundRect">
            <a:avLst>
              <a:gd name="adj" fmla="val 4274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41" name="Рисунок 3"/>
          <p:cNvSpPr>
            <a:spLocks noGrp="1"/>
          </p:cNvSpPr>
          <p:nvPr>
            <p:ph type="pic" sz="quarter" idx="22"/>
          </p:nvPr>
        </p:nvSpPr>
        <p:spPr>
          <a:xfrm>
            <a:off x="380439" y="3540425"/>
            <a:ext cx="1800000" cy="2160000"/>
          </a:xfrm>
          <a:prstGeom prst="roundRect">
            <a:avLst>
              <a:gd name="adj" fmla="val 4274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42" name="Рисунок 3"/>
          <p:cNvSpPr>
            <a:spLocks noGrp="1"/>
          </p:cNvSpPr>
          <p:nvPr>
            <p:ph type="pic" sz="quarter" idx="23"/>
          </p:nvPr>
        </p:nvSpPr>
        <p:spPr>
          <a:xfrm>
            <a:off x="2308393" y="3537538"/>
            <a:ext cx="1800000" cy="2160000"/>
          </a:xfrm>
          <a:prstGeom prst="roundRect">
            <a:avLst>
              <a:gd name="adj" fmla="val 4274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481D6-0D79-EE24-F14D-B848E33600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32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plan_table_6_img_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4" y="373381"/>
            <a:ext cx="11456686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1475" y="982800"/>
            <a:ext cx="11449050" cy="2246400"/>
          </a:xfrm>
          <a:prstGeom prst="rect">
            <a:avLst/>
          </a:prstGeom>
          <a:pattFill prst="pct10">
            <a:fgClr>
              <a:srgbClr val="062A63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800" baseline="0">
                <a:solidFill>
                  <a:srgbClr val="062A63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4294967295"/>
          </p:nvPr>
        </p:nvSpPr>
        <p:spPr>
          <a:xfrm>
            <a:off x="550204" y="3600000"/>
            <a:ext cx="1440000" cy="1440000"/>
          </a:xfrm>
          <a:prstGeom prst="roundRect">
            <a:avLst>
              <a:gd name="adj" fmla="val 74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9" name="Рисунок 2"/>
          <p:cNvSpPr>
            <a:spLocks noGrp="1"/>
          </p:cNvSpPr>
          <p:nvPr>
            <p:ph type="pic" idx="4294967295"/>
          </p:nvPr>
        </p:nvSpPr>
        <p:spPr>
          <a:xfrm>
            <a:off x="10192034" y="3600000"/>
            <a:ext cx="1440000" cy="1440000"/>
          </a:xfrm>
          <a:prstGeom prst="roundRect">
            <a:avLst>
              <a:gd name="adj" fmla="val 74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0" name="Рисунок 2"/>
          <p:cNvSpPr>
            <a:spLocks noGrp="1"/>
          </p:cNvSpPr>
          <p:nvPr>
            <p:ph type="pic" idx="4294967295"/>
          </p:nvPr>
        </p:nvSpPr>
        <p:spPr>
          <a:xfrm>
            <a:off x="8272080" y="3600000"/>
            <a:ext cx="1440000" cy="1440000"/>
          </a:xfrm>
          <a:prstGeom prst="roundRect">
            <a:avLst>
              <a:gd name="adj" fmla="val 74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idx="4294967295"/>
          </p:nvPr>
        </p:nvSpPr>
        <p:spPr>
          <a:xfrm>
            <a:off x="6341725" y="3600000"/>
            <a:ext cx="1440000" cy="1440000"/>
          </a:xfrm>
          <a:prstGeom prst="roundRect">
            <a:avLst>
              <a:gd name="adj" fmla="val 74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2" name="Рисунок 2"/>
          <p:cNvSpPr>
            <a:spLocks noGrp="1"/>
          </p:cNvSpPr>
          <p:nvPr>
            <p:ph type="pic" idx="4294967295"/>
          </p:nvPr>
        </p:nvSpPr>
        <p:spPr>
          <a:xfrm>
            <a:off x="4414394" y="3600000"/>
            <a:ext cx="1440000" cy="1440000"/>
          </a:xfrm>
          <a:prstGeom prst="roundRect">
            <a:avLst>
              <a:gd name="adj" fmla="val 74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3" name="Рисунок 2"/>
          <p:cNvSpPr>
            <a:spLocks noGrp="1"/>
          </p:cNvSpPr>
          <p:nvPr>
            <p:ph type="pic" idx="4294967295"/>
          </p:nvPr>
        </p:nvSpPr>
        <p:spPr>
          <a:xfrm>
            <a:off x="2484039" y="3600000"/>
            <a:ext cx="1440000" cy="1440000"/>
          </a:xfrm>
          <a:prstGeom prst="roundRect">
            <a:avLst>
              <a:gd name="adj" fmla="val 74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4"/>
          </p:nvPr>
        </p:nvSpPr>
        <p:spPr>
          <a:xfrm>
            <a:off x="370204" y="5156517"/>
            <a:ext cx="18000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15"/>
          </p:nvPr>
        </p:nvSpPr>
        <p:spPr>
          <a:xfrm>
            <a:off x="2299804" y="5156517"/>
            <a:ext cx="18000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8" name="Текст 3"/>
          <p:cNvSpPr>
            <a:spLocks noGrp="1"/>
          </p:cNvSpPr>
          <p:nvPr>
            <p:ph type="body" sz="quarter" idx="16"/>
          </p:nvPr>
        </p:nvSpPr>
        <p:spPr>
          <a:xfrm>
            <a:off x="4234394" y="5156517"/>
            <a:ext cx="18000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17"/>
          </p:nvPr>
        </p:nvSpPr>
        <p:spPr>
          <a:xfrm>
            <a:off x="6163237" y="5156517"/>
            <a:ext cx="18000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6" name="Текст 3"/>
          <p:cNvSpPr>
            <a:spLocks noGrp="1"/>
          </p:cNvSpPr>
          <p:nvPr>
            <p:ph type="body" sz="quarter" idx="18"/>
          </p:nvPr>
        </p:nvSpPr>
        <p:spPr>
          <a:xfrm>
            <a:off x="8097319" y="5156517"/>
            <a:ext cx="18000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8" name="Текст 3"/>
          <p:cNvSpPr>
            <a:spLocks noGrp="1"/>
          </p:cNvSpPr>
          <p:nvPr>
            <p:ph type="body" sz="quarter" idx="19"/>
          </p:nvPr>
        </p:nvSpPr>
        <p:spPr>
          <a:xfrm>
            <a:off x="10026890" y="5156517"/>
            <a:ext cx="18000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ACD122-2771-37D1-15D9-E8607DA66F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834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plan_3_img_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4" y="373381"/>
            <a:ext cx="11456686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1475" y="982800"/>
            <a:ext cx="11449050" cy="2246400"/>
          </a:xfrm>
          <a:prstGeom prst="rect">
            <a:avLst/>
          </a:prstGeom>
          <a:pattFill prst="pct10">
            <a:fgClr>
              <a:srgbClr val="062A63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800" baseline="0">
                <a:solidFill>
                  <a:srgbClr val="062A63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2019300" y="3631824"/>
            <a:ext cx="2101850" cy="20653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15"/>
          </p:nvPr>
        </p:nvSpPr>
        <p:spPr>
          <a:xfrm>
            <a:off x="6045350" y="3625024"/>
            <a:ext cx="2101850" cy="20653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6"/>
          </p:nvPr>
        </p:nvSpPr>
        <p:spPr>
          <a:xfrm>
            <a:off x="10042638" y="3625024"/>
            <a:ext cx="1784252" cy="20653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5" name="Рисунок 4"/>
          <p:cNvSpPr>
            <a:spLocks noGrp="1"/>
          </p:cNvSpPr>
          <p:nvPr>
            <p:ph type="pic" sz="quarter" idx="17"/>
          </p:nvPr>
        </p:nvSpPr>
        <p:spPr>
          <a:xfrm>
            <a:off x="4375150" y="3624263"/>
            <a:ext cx="1440000" cy="2066400"/>
          </a:xfrm>
          <a:prstGeom prst="roundRect">
            <a:avLst>
              <a:gd name="adj" fmla="val 5149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4"/>
          <p:cNvSpPr>
            <a:spLocks noGrp="1"/>
          </p:cNvSpPr>
          <p:nvPr>
            <p:ph type="pic" sz="quarter" idx="18"/>
          </p:nvPr>
        </p:nvSpPr>
        <p:spPr>
          <a:xfrm>
            <a:off x="8374444" y="3624263"/>
            <a:ext cx="1440000" cy="2066400"/>
          </a:xfrm>
          <a:prstGeom prst="roundRect">
            <a:avLst>
              <a:gd name="adj" fmla="val 4839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4"/>
          <p:cNvSpPr>
            <a:spLocks noGrp="1"/>
          </p:cNvSpPr>
          <p:nvPr>
            <p:ph type="pic" sz="quarter" idx="19"/>
          </p:nvPr>
        </p:nvSpPr>
        <p:spPr>
          <a:xfrm>
            <a:off x="370204" y="3624263"/>
            <a:ext cx="1440000" cy="2066400"/>
          </a:xfrm>
          <a:prstGeom prst="roundRect">
            <a:avLst>
              <a:gd name="adj" fmla="val 515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AE4DC8-53E9-C406-A744-7B2F536B7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68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_table_2_diagram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4" y="373381"/>
            <a:ext cx="11456686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1475" y="983480"/>
            <a:ext cx="11449050" cy="2246400"/>
          </a:xfrm>
          <a:prstGeom prst="rect">
            <a:avLst/>
          </a:prstGeom>
          <a:pattFill prst="pct10">
            <a:fgClr>
              <a:srgbClr val="062A63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800" baseline="0">
                <a:solidFill>
                  <a:srgbClr val="062A63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4"/>
          </p:nvPr>
        </p:nvSpPr>
        <p:spPr>
          <a:xfrm>
            <a:off x="371475" y="3608388"/>
            <a:ext cx="5653088" cy="20891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Диаграмма 4"/>
          <p:cNvSpPr>
            <a:spLocks noGrp="1"/>
          </p:cNvSpPr>
          <p:nvPr>
            <p:ph type="chart" sz="quarter" idx="15"/>
          </p:nvPr>
        </p:nvSpPr>
        <p:spPr>
          <a:xfrm>
            <a:off x="6167437" y="3608388"/>
            <a:ext cx="5653088" cy="20891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1FFD09-567F-BC3E-5DB0-B7BF2181C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17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_4_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4" y="373381"/>
            <a:ext cx="11456686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382547" y="2097538"/>
            <a:ext cx="2815200" cy="36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4"/>
          </p:nvPr>
        </p:nvSpPr>
        <p:spPr>
          <a:xfrm>
            <a:off x="3253464" y="2097538"/>
            <a:ext cx="2815200" cy="36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5"/>
          </p:nvPr>
        </p:nvSpPr>
        <p:spPr>
          <a:xfrm>
            <a:off x="6123380" y="2097538"/>
            <a:ext cx="2815200" cy="36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6"/>
          </p:nvPr>
        </p:nvSpPr>
        <p:spPr>
          <a:xfrm>
            <a:off x="8994297" y="2097538"/>
            <a:ext cx="2815200" cy="36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4" name="Рисунок SmartArt 8"/>
          <p:cNvSpPr>
            <a:spLocks noGrp="1"/>
          </p:cNvSpPr>
          <p:nvPr>
            <p:ph type="dgm" sz="quarter" idx="17"/>
          </p:nvPr>
        </p:nvSpPr>
        <p:spPr>
          <a:xfrm>
            <a:off x="371475" y="985522"/>
            <a:ext cx="5724525" cy="94995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8459C8-871A-D19B-55B1-D00EE74A6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102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_4_img_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382547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4"/>
          </p:nvPr>
        </p:nvSpPr>
        <p:spPr>
          <a:xfrm>
            <a:off x="3253464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5"/>
          </p:nvPr>
        </p:nvSpPr>
        <p:spPr>
          <a:xfrm>
            <a:off x="6123380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6"/>
          </p:nvPr>
        </p:nvSpPr>
        <p:spPr>
          <a:xfrm>
            <a:off x="8994297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SmartArt 8"/>
          <p:cNvSpPr>
            <a:spLocks noGrp="1"/>
          </p:cNvSpPr>
          <p:nvPr>
            <p:ph type="dgm" sz="quarter" idx="17"/>
          </p:nvPr>
        </p:nvSpPr>
        <p:spPr>
          <a:xfrm>
            <a:off x="371475" y="985522"/>
            <a:ext cx="5724525" cy="94995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8"/>
          </p:nvPr>
        </p:nvSpPr>
        <p:spPr>
          <a:xfrm>
            <a:off x="370203" y="5156517"/>
            <a:ext cx="2827543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9"/>
          </p:nvPr>
        </p:nvSpPr>
        <p:spPr>
          <a:xfrm>
            <a:off x="3253464" y="5156517"/>
            <a:ext cx="2827543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20"/>
          </p:nvPr>
        </p:nvSpPr>
        <p:spPr>
          <a:xfrm>
            <a:off x="6123381" y="5156515"/>
            <a:ext cx="28152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21"/>
          </p:nvPr>
        </p:nvSpPr>
        <p:spPr>
          <a:xfrm>
            <a:off x="8994297" y="5156516"/>
            <a:ext cx="2826228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4F7819-B477-F3EA-18E1-570D8BC7B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5651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_6_img_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9" name="Рисунок SmartArt 8"/>
          <p:cNvSpPr>
            <a:spLocks noGrp="1"/>
          </p:cNvSpPr>
          <p:nvPr>
            <p:ph type="dgm" sz="quarter" idx="17"/>
          </p:nvPr>
        </p:nvSpPr>
        <p:spPr>
          <a:xfrm>
            <a:off x="371475" y="985522"/>
            <a:ext cx="5724525" cy="94995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7"/>
          </p:nvPr>
        </p:nvSpPr>
        <p:spPr>
          <a:xfrm>
            <a:off x="10066142" y="2097538"/>
            <a:ext cx="1754382" cy="2702592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28"/>
          </p:nvPr>
        </p:nvSpPr>
        <p:spPr>
          <a:xfrm>
            <a:off x="10066142" y="4917441"/>
            <a:ext cx="1760748" cy="7800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55" name="Рисунок 3"/>
          <p:cNvSpPr>
            <a:spLocks noGrp="1"/>
          </p:cNvSpPr>
          <p:nvPr>
            <p:ph type="pic" sz="quarter" idx="29"/>
          </p:nvPr>
        </p:nvSpPr>
        <p:spPr>
          <a:xfrm>
            <a:off x="8132047" y="2097538"/>
            <a:ext cx="1754382" cy="2702592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56" name="Текст 3"/>
          <p:cNvSpPr>
            <a:spLocks noGrp="1"/>
          </p:cNvSpPr>
          <p:nvPr>
            <p:ph type="body" sz="quarter" idx="30"/>
          </p:nvPr>
        </p:nvSpPr>
        <p:spPr>
          <a:xfrm>
            <a:off x="8132047" y="4917441"/>
            <a:ext cx="1754382" cy="7800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57" name="Рисунок 3"/>
          <p:cNvSpPr>
            <a:spLocks noGrp="1"/>
          </p:cNvSpPr>
          <p:nvPr>
            <p:ph type="pic" sz="quarter" idx="31"/>
          </p:nvPr>
        </p:nvSpPr>
        <p:spPr>
          <a:xfrm>
            <a:off x="6191586" y="2097538"/>
            <a:ext cx="1754382" cy="2702592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58" name="Текст 3"/>
          <p:cNvSpPr>
            <a:spLocks noGrp="1"/>
          </p:cNvSpPr>
          <p:nvPr>
            <p:ph type="body" sz="quarter" idx="32"/>
          </p:nvPr>
        </p:nvSpPr>
        <p:spPr>
          <a:xfrm>
            <a:off x="6191586" y="4917441"/>
            <a:ext cx="1754382" cy="7800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59" name="Рисунок 3"/>
          <p:cNvSpPr>
            <a:spLocks noGrp="1"/>
          </p:cNvSpPr>
          <p:nvPr>
            <p:ph type="pic" sz="quarter" idx="33"/>
          </p:nvPr>
        </p:nvSpPr>
        <p:spPr>
          <a:xfrm>
            <a:off x="4251125" y="2097538"/>
            <a:ext cx="1754382" cy="2702592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60" name="Текст 3"/>
          <p:cNvSpPr>
            <a:spLocks noGrp="1"/>
          </p:cNvSpPr>
          <p:nvPr>
            <p:ph type="body" sz="quarter" idx="34"/>
          </p:nvPr>
        </p:nvSpPr>
        <p:spPr>
          <a:xfrm>
            <a:off x="4251125" y="4917441"/>
            <a:ext cx="1754382" cy="7800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61" name="Рисунок 3"/>
          <p:cNvSpPr>
            <a:spLocks noGrp="1"/>
          </p:cNvSpPr>
          <p:nvPr>
            <p:ph type="pic" sz="quarter" idx="35"/>
          </p:nvPr>
        </p:nvSpPr>
        <p:spPr>
          <a:xfrm>
            <a:off x="2310664" y="2097538"/>
            <a:ext cx="1754382" cy="2702592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62" name="Текст 3"/>
          <p:cNvSpPr>
            <a:spLocks noGrp="1"/>
          </p:cNvSpPr>
          <p:nvPr>
            <p:ph type="body" sz="quarter" idx="36"/>
          </p:nvPr>
        </p:nvSpPr>
        <p:spPr>
          <a:xfrm>
            <a:off x="2310664" y="4917441"/>
            <a:ext cx="1754382" cy="7800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65" name="Рисунок 3"/>
          <p:cNvSpPr>
            <a:spLocks noGrp="1"/>
          </p:cNvSpPr>
          <p:nvPr>
            <p:ph type="pic" sz="quarter" idx="37"/>
          </p:nvPr>
        </p:nvSpPr>
        <p:spPr>
          <a:xfrm>
            <a:off x="370203" y="2097538"/>
            <a:ext cx="1754382" cy="2702592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66" name="Текст 3"/>
          <p:cNvSpPr>
            <a:spLocks noGrp="1"/>
          </p:cNvSpPr>
          <p:nvPr>
            <p:ph type="body" sz="quarter" idx="38"/>
          </p:nvPr>
        </p:nvSpPr>
        <p:spPr>
          <a:xfrm>
            <a:off x="370203" y="4917441"/>
            <a:ext cx="1754382" cy="7800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4098E0-07D6-A18E-3BE2-EE9A01E4D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4033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_12_img_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9" name="Рисунок SmartArt 8"/>
          <p:cNvSpPr>
            <a:spLocks noGrp="1"/>
          </p:cNvSpPr>
          <p:nvPr>
            <p:ph type="dgm" sz="quarter" idx="17"/>
          </p:nvPr>
        </p:nvSpPr>
        <p:spPr>
          <a:xfrm>
            <a:off x="371475" y="985522"/>
            <a:ext cx="11455415" cy="34797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7"/>
          </p:nvPr>
        </p:nvSpPr>
        <p:spPr>
          <a:xfrm>
            <a:off x="10066142" y="1465581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28"/>
          </p:nvPr>
        </p:nvSpPr>
        <p:spPr>
          <a:xfrm>
            <a:off x="10066142" y="3323113"/>
            <a:ext cx="1760748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55" name="Рисунок 3"/>
          <p:cNvSpPr>
            <a:spLocks noGrp="1"/>
          </p:cNvSpPr>
          <p:nvPr>
            <p:ph type="pic" sz="quarter" idx="29"/>
          </p:nvPr>
        </p:nvSpPr>
        <p:spPr>
          <a:xfrm>
            <a:off x="8132047" y="1465581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56" name="Текст 3"/>
          <p:cNvSpPr>
            <a:spLocks noGrp="1"/>
          </p:cNvSpPr>
          <p:nvPr>
            <p:ph type="body" sz="quarter" idx="30"/>
          </p:nvPr>
        </p:nvSpPr>
        <p:spPr>
          <a:xfrm>
            <a:off x="8132047" y="3323113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57" name="Рисунок 3"/>
          <p:cNvSpPr>
            <a:spLocks noGrp="1"/>
          </p:cNvSpPr>
          <p:nvPr>
            <p:ph type="pic" sz="quarter" idx="31"/>
          </p:nvPr>
        </p:nvSpPr>
        <p:spPr>
          <a:xfrm>
            <a:off x="6191586" y="1465581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58" name="Текст 3"/>
          <p:cNvSpPr>
            <a:spLocks noGrp="1"/>
          </p:cNvSpPr>
          <p:nvPr>
            <p:ph type="body" sz="quarter" idx="32"/>
          </p:nvPr>
        </p:nvSpPr>
        <p:spPr>
          <a:xfrm>
            <a:off x="6191586" y="3323113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59" name="Рисунок 3"/>
          <p:cNvSpPr>
            <a:spLocks noGrp="1"/>
          </p:cNvSpPr>
          <p:nvPr>
            <p:ph type="pic" sz="quarter" idx="33"/>
          </p:nvPr>
        </p:nvSpPr>
        <p:spPr>
          <a:xfrm>
            <a:off x="4251125" y="1465581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60" name="Текст 3"/>
          <p:cNvSpPr>
            <a:spLocks noGrp="1"/>
          </p:cNvSpPr>
          <p:nvPr>
            <p:ph type="body" sz="quarter" idx="34"/>
          </p:nvPr>
        </p:nvSpPr>
        <p:spPr>
          <a:xfrm>
            <a:off x="4251125" y="3323113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61" name="Рисунок 3"/>
          <p:cNvSpPr>
            <a:spLocks noGrp="1"/>
          </p:cNvSpPr>
          <p:nvPr>
            <p:ph type="pic" sz="quarter" idx="35"/>
          </p:nvPr>
        </p:nvSpPr>
        <p:spPr>
          <a:xfrm>
            <a:off x="2310664" y="1465581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62" name="Текст 3"/>
          <p:cNvSpPr>
            <a:spLocks noGrp="1"/>
          </p:cNvSpPr>
          <p:nvPr>
            <p:ph type="body" sz="quarter" idx="36"/>
          </p:nvPr>
        </p:nvSpPr>
        <p:spPr>
          <a:xfrm>
            <a:off x="2310664" y="3323113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65" name="Рисунок 3"/>
          <p:cNvSpPr>
            <a:spLocks noGrp="1"/>
          </p:cNvSpPr>
          <p:nvPr>
            <p:ph type="pic" sz="quarter" idx="37"/>
          </p:nvPr>
        </p:nvSpPr>
        <p:spPr>
          <a:xfrm>
            <a:off x="370203" y="1465581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66" name="Текст 3"/>
          <p:cNvSpPr>
            <a:spLocks noGrp="1"/>
          </p:cNvSpPr>
          <p:nvPr>
            <p:ph type="body" sz="quarter" idx="38"/>
          </p:nvPr>
        </p:nvSpPr>
        <p:spPr>
          <a:xfrm>
            <a:off x="370203" y="3323113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4" name="Рисунок 3"/>
          <p:cNvSpPr>
            <a:spLocks noGrp="1"/>
          </p:cNvSpPr>
          <p:nvPr>
            <p:ph type="pic" sz="quarter" idx="39"/>
          </p:nvPr>
        </p:nvSpPr>
        <p:spPr>
          <a:xfrm>
            <a:off x="10066142" y="3739404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40"/>
          </p:nvPr>
        </p:nvSpPr>
        <p:spPr>
          <a:xfrm>
            <a:off x="10066142" y="5596936"/>
            <a:ext cx="1760748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6" name="Рисунок 3"/>
          <p:cNvSpPr>
            <a:spLocks noGrp="1"/>
          </p:cNvSpPr>
          <p:nvPr>
            <p:ph type="pic" sz="quarter" idx="41"/>
          </p:nvPr>
        </p:nvSpPr>
        <p:spPr>
          <a:xfrm>
            <a:off x="8132047" y="3739404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42"/>
          </p:nvPr>
        </p:nvSpPr>
        <p:spPr>
          <a:xfrm>
            <a:off x="8132047" y="5596936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8" name="Рисунок 3"/>
          <p:cNvSpPr>
            <a:spLocks noGrp="1"/>
          </p:cNvSpPr>
          <p:nvPr>
            <p:ph type="pic" sz="quarter" idx="43"/>
          </p:nvPr>
        </p:nvSpPr>
        <p:spPr>
          <a:xfrm>
            <a:off x="6191586" y="3739404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44"/>
          </p:nvPr>
        </p:nvSpPr>
        <p:spPr>
          <a:xfrm>
            <a:off x="6191586" y="5596936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45"/>
          </p:nvPr>
        </p:nvSpPr>
        <p:spPr>
          <a:xfrm>
            <a:off x="4251125" y="3739404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46"/>
          </p:nvPr>
        </p:nvSpPr>
        <p:spPr>
          <a:xfrm>
            <a:off x="4251125" y="5596936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47"/>
          </p:nvPr>
        </p:nvSpPr>
        <p:spPr>
          <a:xfrm>
            <a:off x="2310664" y="3739404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5" name="Текст 3"/>
          <p:cNvSpPr>
            <a:spLocks noGrp="1"/>
          </p:cNvSpPr>
          <p:nvPr>
            <p:ph type="body" sz="quarter" idx="48"/>
          </p:nvPr>
        </p:nvSpPr>
        <p:spPr>
          <a:xfrm>
            <a:off x="2310664" y="5596936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6" name="Рисунок 3"/>
          <p:cNvSpPr>
            <a:spLocks noGrp="1"/>
          </p:cNvSpPr>
          <p:nvPr>
            <p:ph type="pic" sz="quarter" idx="49"/>
          </p:nvPr>
        </p:nvSpPr>
        <p:spPr>
          <a:xfrm>
            <a:off x="370203" y="3739404"/>
            <a:ext cx="1754382" cy="18000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37" name="Текст 3"/>
          <p:cNvSpPr>
            <a:spLocks noGrp="1"/>
          </p:cNvSpPr>
          <p:nvPr>
            <p:ph type="body" sz="quarter" idx="50"/>
          </p:nvPr>
        </p:nvSpPr>
        <p:spPr>
          <a:xfrm>
            <a:off x="370203" y="5596936"/>
            <a:ext cx="1754382" cy="2852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711DC-A4E2-F0B1-2421-892D113FC6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47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Budg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436100" y="985838"/>
            <a:ext cx="2384424" cy="4711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62A63"/>
                </a:solidFill>
              </a:defRPr>
            </a:lvl1pPr>
            <a:lvl2pPr>
              <a:defRPr sz="2000">
                <a:solidFill>
                  <a:srgbClr val="062A63"/>
                </a:solidFill>
              </a:defRPr>
            </a:lvl2pPr>
            <a:lvl3pPr>
              <a:defRPr sz="2000">
                <a:solidFill>
                  <a:srgbClr val="062A63"/>
                </a:solidFill>
              </a:defRPr>
            </a:lvl3pPr>
            <a:lvl4pPr>
              <a:defRPr sz="2000">
                <a:solidFill>
                  <a:srgbClr val="062A63"/>
                </a:solidFill>
              </a:defRPr>
            </a:lvl4pPr>
            <a:lvl5pPr>
              <a:defRPr sz="2000">
                <a:solidFill>
                  <a:srgbClr val="062A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аблица 3"/>
          <p:cNvSpPr>
            <a:spLocks noGrp="1"/>
          </p:cNvSpPr>
          <p:nvPr>
            <p:ph type="tbl" sz="quarter" idx="14"/>
          </p:nvPr>
        </p:nvSpPr>
        <p:spPr>
          <a:xfrm>
            <a:off x="371475" y="985838"/>
            <a:ext cx="8918575" cy="47117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2EFF13-FE02-FA03-240D-15749E42B5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3311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382547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4"/>
          </p:nvPr>
        </p:nvSpPr>
        <p:spPr>
          <a:xfrm>
            <a:off x="3253464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5"/>
          </p:nvPr>
        </p:nvSpPr>
        <p:spPr>
          <a:xfrm>
            <a:off x="6123380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6"/>
          </p:nvPr>
        </p:nvSpPr>
        <p:spPr>
          <a:xfrm>
            <a:off x="8994297" y="2097538"/>
            <a:ext cx="2815200" cy="2815200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SmartArt 8"/>
          <p:cNvSpPr>
            <a:spLocks noGrp="1"/>
          </p:cNvSpPr>
          <p:nvPr>
            <p:ph type="dgm" sz="quarter" idx="17"/>
          </p:nvPr>
        </p:nvSpPr>
        <p:spPr>
          <a:xfrm>
            <a:off x="371475" y="985522"/>
            <a:ext cx="5724525" cy="94995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8"/>
          </p:nvPr>
        </p:nvSpPr>
        <p:spPr>
          <a:xfrm>
            <a:off x="370203" y="5156517"/>
            <a:ext cx="2827543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9"/>
          </p:nvPr>
        </p:nvSpPr>
        <p:spPr>
          <a:xfrm>
            <a:off x="3253464" y="5156517"/>
            <a:ext cx="2827543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20"/>
          </p:nvPr>
        </p:nvSpPr>
        <p:spPr>
          <a:xfrm>
            <a:off x="6123381" y="5156515"/>
            <a:ext cx="2815200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21"/>
          </p:nvPr>
        </p:nvSpPr>
        <p:spPr>
          <a:xfrm>
            <a:off x="8994297" y="5156516"/>
            <a:ext cx="2826228" cy="5410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97090-7169-2DE0-0328-2443E5C09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14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ey 30%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 rot="10800000">
            <a:off x="0" y="0"/>
            <a:ext cx="12192000" cy="6092825"/>
          </a:xfrm>
          <a:prstGeom prst="round2SameRect">
            <a:avLst>
              <a:gd name="adj1" fmla="val 6092"/>
              <a:gd name="adj2" fmla="val 0"/>
            </a:avLst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0" y="1645200"/>
            <a:ext cx="12192000" cy="858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19"/>
          <p:cNvSpPr>
            <a:spLocks noGrp="1"/>
          </p:cNvSpPr>
          <p:nvPr>
            <p:ph type="body" sz="quarter" idx="11"/>
          </p:nvPr>
        </p:nvSpPr>
        <p:spPr>
          <a:xfrm>
            <a:off x="0" y="2402437"/>
            <a:ext cx="12192000" cy="64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2" hasCustomPrompt="1"/>
          </p:nvPr>
        </p:nvSpPr>
        <p:spPr>
          <a:xfrm>
            <a:off x="5070000" y="3710923"/>
            <a:ext cx="2052000" cy="360000"/>
          </a:xfrm>
          <a:prstGeom prst="roundRect">
            <a:avLst/>
          </a:prstGeom>
          <a:solidFill>
            <a:srgbClr val="FED400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600" b="1" i="0" baseline="0">
                <a:solidFill>
                  <a:srgbClr val="062A63"/>
                </a:solidFill>
              </a:defRPr>
            </a:lvl1pPr>
          </a:lstStyle>
          <a:p>
            <a:pPr lvl="0"/>
            <a:r>
              <a:rPr lang="en-US" dirty="0" err="1"/>
              <a:t>mmmm</a:t>
            </a:r>
            <a:r>
              <a:rPr lang="ru-RU" dirty="0"/>
              <a:t> </a:t>
            </a:r>
            <a:r>
              <a:rPr lang="en-US" dirty="0"/>
              <a:t>YYYY</a:t>
            </a:r>
            <a:endParaRPr lang="ru-RU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74955" y="6294120"/>
            <a:ext cx="3108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rgbClr val="062A63"/>
                </a:solidFill>
                <a:effectLst/>
              </a:rPr>
              <a:t>Mereu al</a:t>
            </a:r>
            <a:r>
              <a:rPr lang="ro-MD" sz="1600" b="0" dirty="0" err="1">
                <a:solidFill>
                  <a:srgbClr val="062A63"/>
                </a:solidFill>
                <a:effectLst/>
              </a:rPr>
              <a:t>ături</a:t>
            </a:r>
            <a:endParaRPr lang="ru-RU" sz="1600" b="0" dirty="0">
              <a:solidFill>
                <a:srgbClr val="062A63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6D48CA-7887-3617-6898-1DA2D4947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4" y="6267421"/>
            <a:ext cx="2119371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4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epo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382547" y="981075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4"/>
          </p:nvPr>
        </p:nvSpPr>
        <p:spPr>
          <a:xfrm>
            <a:off x="3253464" y="981075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5"/>
          </p:nvPr>
        </p:nvSpPr>
        <p:spPr>
          <a:xfrm>
            <a:off x="6123380" y="981075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6"/>
          </p:nvPr>
        </p:nvSpPr>
        <p:spPr>
          <a:xfrm>
            <a:off x="8994297" y="981075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22"/>
          </p:nvPr>
        </p:nvSpPr>
        <p:spPr>
          <a:xfrm>
            <a:off x="370203" y="3149374"/>
            <a:ext cx="2827543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23"/>
          </p:nvPr>
        </p:nvSpPr>
        <p:spPr>
          <a:xfrm>
            <a:off x="3253464" y="3149374"/>
            <a:ext cx="2827543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8" name="Текст 3"/>
          <p:cNvSpPr>
            <a:spLocks noGrp="1"/>
          </p:cNvSpPr>
          <p:nvPr>
            <p:ph type="body" sz="quarter" idx="24"/>
          </p:nvPr>
        </p:nvSpPr>
        <p:spPr>
          <a:xfrm>
            <a:off x="6123381" y="3149372"/>
            <a:ext cx="2815200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25"/>
          </p:nvPr>
        </p:nvSpPr>
        <p:spPr>
          <a:xfrm>
            <a:off x="8994297" y="3149373"/>
            <a:ext cx="2826228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6"/>
          </p:nvPr>
        </p:nvSpPr>
        <p:spPr>
          <a:xfrm>
            <a:off x="382547" y="3419882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4" name="Рисунок 3"/>
          <p:cNvSpPr>
            <a:spLocks noGrp="1"/>
          </p:cNvSpPr>
          <p:nvPr>
            <p:ph type="pic" sz="quarter" idx="27"/>
          </p:nvPr>
        </p:nvSpPr>
        <p:spPr>
          <a:xfrm>
            <a:off x="3253464" y="3419882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5" name="Рисунок 3"/>
          <p:cNvSpPr>
            <a:spLocks noGrp="1"/>
          </p:cNvSpPr>
          <p:nvPr>
            <p:ph type="pic" sz="quarter" idx="28"/>
          </p:nvPr>
        </p:nvSpPr>
        <p:spPr>
          <a:xfrm>
            <a:off x="6123380" y="3419882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6" name="Рисунок 3"/>
          <p:cNvSpPr>
            <a:spLocks noGrp="1"/>
          </p:cNvSpPr>
          <p:nvPr>
            <p:ph type="pic" sz="quarter" idx="29"/>
          </p:nvPr>
        </p:nvSpPr>
        <p:spPr>
          <a:xfrm>
            <a:off x="8994297" y="3419882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7" name="Текст 3"/>
          <p:cNvSpPr>
            <a:spLocks noGrp="1"/>
          </p:cNvSpPr>
          <p:nvPr>
            <p:ph type="body" sz="quarter" idx="30"/>
          </p:nvPr>
        </p:nvSpPr>
        <p:spPr>
          <a:xfrm>
            <a:off x="370203" y="5588181"/>
            <a:ext cx="2827543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8" name="Текст 3"/>
          <p:cNvSpPr>
            <a:spLocks noGrp="1"/>
          </p:cNvSpPr>
          <p:nvPr>
            <p:ph type="body" sz="quarter" idx="31"/>
          </p:nvPr>
        </p:nvSpPr>
        <p:spPr>
          <a:xfrm>
            <a:off x="3253464" y="5588181"/>
            <a:ext cx="2827543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9" name="Текст 3"/>
          <p:cNvSpPr>
            <a:spLocks noGrp="1"/>
          </p:cNvSpPr>
          <p:nvPr>
            <p:ph type="body" sz="quarter" idx="32"/>
          </p:nvPr>
        </p:nvSpPr>
        <p:spPr>
          <a:xfrm>
            <a:off x="6123381" y="5588179"/>
            <a:ext cx="2815200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40" name="Текст 3"/>
          <p:cNvSpPr>
            <a:spLocks noGrp="1"/>
          </p:cNvSpPr>
          <p:nvPr>
            <p:ph type="body" sz="quarter" idx="33"/>
          </p:nvPr>
        </p:nvSpPr>
        <p:spPr>
          <a:xfrm>
            <a:off x="8994297" y="5588180"/>
            <a:ext cx="2826228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59798-3551-A04C-1DA8-5306BAE5F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59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repo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lvl="0" rtl="0"/>
            <a:r>
              <a:rPr lang="ro-MD" b="1"/>
              <a:t>TOTAL NUMBER - </a:t>
            </a:r>
            <a:endParaRPr lang="ru-RU" b="1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5"/>
          </p:nvPr>
        </p:nvSpPr>
        <p:spPr>
          <a:xfrm>
            <a:off x="6123380" y="981075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6"/>
          </p:nvPr>
        </p:nvSpPr>
        <p:spPr>
          <a:xfrm>
            <a:off x="8994297" y="981075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8" name="Текст 3"/>
          <p:cNvSpPr>
            <a:spLocks noGrp="1"/>
          </p:cNvSpPr>
          <p:nvPr>
            <p:ph type="body" sz="quarter" idx="24"/>
          </p:nvPr>
        </p:nvSpPr>
        <p:spPr>
          <a:xfrm>
            <a:off x="6123381" y="3149372"/>
            <a:ext cx="2815200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25"/>
          </p:nvPr>
        </p:nvSpPr>
        <p:spPr>
          <a:xfrm>
            <a:off x="8994297" y="3149373"/>
            <a:ext cx="2826228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35" name="Рисунок 3"/>
          <p:cNvSpPr>
            <a:spLocks noGrp="1"/>
          </p:cNvSpPr>
          <p:nvPr>
            <p:ph type="pic" sz="quarter" idx="28"/>
          </p:nvPr>
        </p:nvSpPr>
        <p:spPr>
          <a:xfrm>
            <a:off x="6123380" y="3419882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6" name="Рисунок 3"/>
          <p:cNvSpPr>
            <a:spLocks noGrp="1"/>
          </p:cNvSpPr>
          <p:nvPr>
            <p:ph type="pic" sz="quarter" idx="29"/>
          </p:nvPr>
        </p:nvSpPr>
        <p:spPr>
          <a:xfrm>
            <a:off x="8994297" y="3419882"/>
            <a:ext cx="2815200" cy="2133356"/>
          </a:xfrm>
          <a:prstGeom prst="roundRect">
            <a:avLst>
              <a:gd name="adj" fmla="val 154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quarter" idx="32"/>
          </p:nvPr>
        </p:nvSpPr>
        <p:spPr>
          <a:xfrm>
            <a:off x="6123381" y="5588179"/>
            <a:ext cx="2815200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40" name="Текст 3"/>
          <p:cNvSpPr>
            <a:spLocks noGrp="1"/>
          </p:cNvSpPr>
          <p:nvPr>
            <p:ph type="body" sz="quarter" idx="33"/>
          </p:nvPr>
        </p:nvSpPr>
        <p:spPr>
          <a:xfrm>
            <a:off x="8994297" y="5588180"/>
            <a:ext cx="2826228" cy="219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62A63"/>
                </a:solidFill>
              </a:defRPr>
            </a:lvl1pPr>
            <a:lvl2pPr>
              <a:defRPr sz="1000" baseline="0"/>
            </a:lvl2pPr>
            <a:lvl3pPr>
              <a:defRPr sz="1000" baseline="0"/>
            </a:lvl3pPr>
            <a:lvl4pPr>
              <a:defRPr sz="1000" baseline="0"/>
            </a:lvl4pPr>
            <a:lvl5pPr>
              <a:defRPr sz="1000" baseline="0"/>
            </a:lvl5pPr>
          </a:lstStyle>
          <a:p>
            <a:pPr lvl="0"/>
            <a:r>
              <a:rPr lang="ru-RU" dirty="0"/>
              <a:t>Образец текста</a:t>
            </a:r>
            <a:endParaRPr lang="ro-MD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4"/>
          </p:nvPr>
        </p:nvSpPr>
        <p:spPr>
          <a:xfrm>
            <a:off x="371475" y="981075"/>
            <a:ext cx="5683250" cy="73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endParaRPr lang="ru-RU" dirty="0"/>
          </a:p>
        </p:txBody>
      </p:sp>
      <p:sp>
        <p:nvSpPr>
          <p:cNvPr id="18" name="Таблица 17"/>
          <p:cNvSpPr>
            <a:spLocks noGrp="1"/>
          </p:cNvSpPr>
          <p:nvPr>
            <p:ph type="tbl" sz="quarter" idx="35" hasCustomPrompt="1"/>
          </p:nvPr>
        </p:nvSpPr>
        <p:spPr>
          <a:xfrm>
            <a:off x="371475" y="1803400"/>
            <a:ext cx="5683250" cy="400367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F76ABA-C141-53CC-A604-8A865F0E1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425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227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grey 50%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 rot="10800000">
            <a:off x="0" y="0"/>
            <a:ext cx="12192000" cy="6092825"/>
          </a:xfrm>
          <a:prstGeom prst="round2SameRect">
            <a:avLst>
              <a:gd name="adj1" fmla="val 6092"/>
              <a:gd name="adj2" fmla="val 0"/>
            </a:avLst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0" y="1645200"/>
            <a:ext cx="12192000" cy="858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19"/>
          <p:cNvSpPr>
            <a:spLocks noGrp="1"/>
          </p:cNvSpPr>
          <p:nvPr>
            <p:ph type="body" sz="quarter" idx="11"/>
          </p:nvPr>
        </p:nvSpPr>
        <p:spPr>
          <a:xfrm>
            <a:off x="0" y="2402437"/>
            <a:ext cx="12192000" cy="64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2" hasCustomPrompt="1"/>
          </p:nvPr>
        </p:nvSpPr>
        <p:spPr>
          <a:xfrm>
            <a:off x="5070000" y="3710923"/>
            <a:ext cx="2052000" cy="360000"/>
          </a:xfrm>
          <a:prstGeom prst="roundRect">
            <a:avLst/>
          </a:prstGeom>
          <a:solidFill>
            <a:srgbClr val="FED400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600" b="1" i="0" baseline="0">
                <a:solidFill>
                  <a:srgbClr val="062A63"/>
                </a:solidFill>
              </a:defRPr>
            </a:lvl1pPr>
          </a:lstStyle>
          <a:p>
            <a:pPr lvl="0"/>
            <a:r>
              <a:rPr lang="en-US" dirty="0" err="1"/>
              <a:t>mmmm</a:t>
            </a:r>
            <a:r>
              <a:rPr lang="ru-RU" dirty="0"/>
              <a:t> </a:t>
            </a:r>
            <a:r>
              <a:rPr lang="en-US" dirty="0"/>
              <a:t>YYYY</a:t>
            </a:r>
            <a:endParaRPr lang="ru-RU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74955" y="6294120"/>
            <a:ext cx="3108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rgbClr val="062A63"/>
                </a:solidFill>
                <a:effectLst/>
              </a:rPr>
              <a:t>Mereu al</a:t>
            </a:r>
            <a:r>
              <a:rPr lang="ro-MD" sz="1600" b="0" dirty="0" err="1">
                <a:solidFill>
                  <a:srgbClr val="062A63"/>
                </a:solidFill>
                <a:effectLst/>
              </a:rPr>
              <a:t>ături</a:t>
            </a:r>
            <a:endParaRPr lang="ru-RU" sz="1600" b="0" dirty="0">
              <a:solidFill>
                <a:srgbClr val="062A63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6D48CA-7887-3617-6898-1DA2D4947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4" y="6267421"/>
            <a:ext cx="2119371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1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 rot="10800000">
            <a:off x="0" y="0"/>
            <a:ext cx="12192000" cy="6092825"/>
          </a:xfrm>
          <a:prstGeom prst="round2SameRect">
            <a:avLst>
              <a:gd name="adj1" fmla="val 6092"/>
              <a:gd name="adj2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0" y="1645200"/>
            <a:ext cx="12192000" cy="858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19"/>
          <p:cNvSpPr>
            <a:spLocks noGrp="1"/>
          </p:cNvSpPr>
          <p:nvPr>
            <p:ph type="body" sz="quarter" idx="11"/>
          </p:nvPr>
        </p:nvSpPr>
        <p:spPr>
          <a:xfrm>
            <a:off x="0" y="2402437"/>
            <a:ext cx="12192000" cy="64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2" hasCustomPrompt="1"/>
          </p:nvPr>
        </p:nvSpPr>
        <p:spPr>
          <a:xfrm>
            <a:off x="5070000" y="3710923"/>
            <a:ext cx="2052000" cy="360000"/>
          </a:xfrm>
          <a:prstGeom prst="roundRect">
            <a:avLst/>
          </a:prstGeom>
          <a:solidFill>
            <a:srgbClr val="FED400"/>
          </a:solidFill>
        </p:spPr>
        <p:txBody>
          <a:bodyPr lIns="0" tIns="0" rIns="0" bIns="0" anchor="ctr" anchorCtr="1">
            <a:noAutofit/>
          </a:bodyPr>
          <a:lstStyle>
            <a:lvl1pPr marL="0" indent="0" algn="ctr">
              <a:buNone/>
              <a:defRPr sz="1600" b="1" i="0" baseline="0">
                <a:solidFill>
                  <a:srgbClr val="062A63"/>
                </a:solidFill>
              </a:defRPr>
            </a:lvl1pPr>
          </a:lstStyle>
          <a:p>
            <a:pPr lvl="0"/>
            <a:r>
              <a:rPr lang="en-US" dirty="0" err="1"/>
              <a:t>mmmm</a:t>
            </a:r>
            <a:r>
              <a:rPr lang="ru-RU" dirty="0"/>
              <a:t> </a:t>
            </a:r>
            <a:r>
              <a:rPr lang="en-US" dirty="0"/>
              <a:t>YYYY</a:t>
            </a:r>
            <a:endParaRPr lang="ru-RU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274955" y="6294120"/>
            <a:ext cx="3108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rgbClr val="062A63"/>
                </a:solidFill>
                <a:effectLst/>
              </a:rPr>
              <a:t>Mereu al</a:t>
            </a:r>
            <a:r>
              <a:rPr lang="ro-MD" sz="1600" b="0" dirty="0" err="1">
                <a:solidFill>
                  <a:srgbClr val="062A63"/>
                </a:solidFill>
                <a:effectLst/>
              </a:rPr>
              <a:t>ături</a:t>
            </a:r>
            <a:endParaRPr lang="ru-RU" sz="1600" b="0" dirty="0">
              <a:solidFill>
                <a:srgbClr val="062A63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6D48CA-7887-3617-6898-1DA2D4947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4" y="6267421"/>
            <a:ext cx="2119371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84000"/>
          </a:xfrm>
          <a:prstGeom prst="round2SameRect">
            <a:avLst>
              <a:gd name="adj1" fmla="val 0"/>
              <a:gd name="adj2" fmla="val 604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88" b="-328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/>
            </a:lvl1pPr>
          </a:lstStyle>
          <a:p>
            <a:fld id="{89264431-8D96-4243-9B3C-9E19F16D15EB}" type="slidenum">
              <a:rPr lang="ru-RU" b="1" smtClean="0">
                <a:solidFill>
                  <a:srgbClr val="062A63"/>
                </a:solidFill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solidFill>
                  <a:srgbClr val="062A63"/>
                </a:solidFill>
                <a:ea typeface="Roboto" panose="02000000000000000000" pitchFamily="2" charset="0"/>
              </a:rPr>
              <a:t>|  </a:t>
            </a:r>
            <a:r>
              <a:rPr lang="en-US" dirty="0" err="1">
                <a:solidFill>
                  <a:srgbClr val="062A63"/>
                </a:solidFill>
                <a:ea typeface="Roboto" panose="02000000000000000000" pitchFamily="2" charset="0"/>
              </a:rPr>
              <a:t>mmmm</a:t>
            </a:r>
            <a:r>
              <a:rPr lang="en-US" dirty="0">
                <a:solidFill>
                  <a:srgbClr val="062A63"/>
                </a:solidFill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41583-7340-3928-7479-1AC680370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4" y="6267421"/>
            <a:ext cx="2119371" cy="462023"/>
          </a:xfrm>
          <a:prstGeom prst="rect">
            <a:avLst/>
          </a:prstGeom>
        </p:spPr>
      </p:pic>
      <p:sp>
        <p:nvSpPr>
          <p:cNvPr id="2" name="Текст 19">
            <a:extLst>
              <a:ext uri="{FF2B5EF4-FFF2-40B4-BE49-F238E27FC236}">
                <a16:creationId xmlns:a16="http://schemas.microsoft.com/office/drawing/2014/main" id="{40E1235D-E55A-005A-D5C9-12B05A4B5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02719"/>
            <a:ext cx="12192000" cy="858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DCC997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19">
            <a:extLst>
              <a:ext uri="{FF2B5EF4-FFF2-40B4-BE49-F238E27FC236}">
                <a16:creationId xmlns:a16="http://schemas.microsoft.com/office/drawing/2014/main" id="{E443BFEA-CC83-7267-0C60-19C0F6091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374756"/>
            <a:ext cx="12192000" cy="64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DCC997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03775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blipFill>
            <a:blip r:embed="rId2"/>
            <a:srcRect/>
            <a:stretch>
              <a:fillRect l="-197" t="-16471" r="-197" b="-164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0" y="1739265"/>
            <a:ext cx="12192000" cy="2614296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5600" b="1">
                <a:solidFill>
                  <a:schemeClr val="bg1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/>
            </a:lvl1pPr>
          </a:lstStyle>
          <a:p>
            <a:fld id="{89264431-8D96-4243-9B3C-9E19F16D15EB}" type="slidenum">
              <a:rPr lang="ru-RU" b="1" smtClean="0">
                <a:solidFill>
                  <a:srgbClr val="062A63"/>
                </a:solidFill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solidFill>
                  <a:srgbClr val="062A63"/>
                </a:solidFill>
                <a:ea typeface="Roboto" panose="02000000000000000000" pitchFamily="2" charset="0"/>
              </a:rPr>
              <a:t>|  </a:t>
            </a:r>
            <a:r>
              <a:rPr lang="en-US" dirty="0" err="1">
                <a:solidFill>
                  <a:srgbClr val="062A63"/>
                </a:solidFill>
                <a:ea typeface="Roboto" panose="02000000000000000000" pitchFamily="2" charset="0"/>
              </a:rPr>
              <a:t>mmmm</a:t>
            </a:r>
            <a:r>
              <a:rPr lang="en-US" dirty="0">
                <a:solidFill>
                  <a:srgbClr val="062A63"/>
                </a:solidFill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41583-7340-3928-7479-1AC680370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4" y="6267421"/>
            <a:ext cx="2119371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04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71475" y="985838"/>
            <a:ext cx="11449050" cy="471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2A63"/>
                </a:solidFill>
              </a:defRPr>
            </a:lvl1pPr>
            <a:lvl2pPr>
              <a:defRPr>
                <a:solidFill>
                  <a:srgbClr val="062A63"/>
                </a:solidFill>
              </a:defRPr>
            </a:lvl2pPr>
            <a:lvl3pPr>
              <a:defRPr>
                <a:solidFill>
                  <a:srgbClr val="062A63"/>
                </a:solidFill>
              </a:defRPr>
            </a:lvl3pPr>
            <a:lvl4pPr>
              <a:defRPr>
                <a:solidFill>
                  <a:srgbClr val="062A63"/>
                </a:solidFill>
              </a:defRPr>
            </a:lvl4pPr>
            <a:lvl5pPr>
              <a:defRPr>
                <a:solidFill>
                  <a:srgbClr val="062A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8070A-1108-C725-B923-48546C701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92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page_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blipFill>
            <a:blip r:embed="rId3"/>
            <a:stretch>
              <a:fillRect l="-197" t="-16471" r="-197" b="-164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71475" y="985838"/>
            <a:ext cx="11449050" cy="471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2A63"/>
                </a:solidFill>
              </a:defRPr>
            </a:lvl1pPr>
            <a:lvl2pPr>
              <a:defRPr>
                <a:solidFill>
                  <a:srgbClr val="062A63"/>
                </a:solidFill>
              </a:defRPr>
            </a:lvl2pPr>
            <a:lvl3pPr>
              <a:defRPr>
                <a:solidFill>
                  <a:srgbClr val="062A63"/>
                </a:solidFill>
              </a:defRPr>
            </a:lvl3pPr>
            <a:lvl4pPr>
              <a:defRPr>
                <a:solidFill>
                  <a:srgbClr val="062A63"/>
                </a:solidFill>
              </a:defRPr>
            </a:lvl4pPr>
            <a:lvl5pPr>
              <a:defRPr>
                <a:solidFill>
                  <a:srgbClr val="062A63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99EF0D-C427-F70F-4840-973386F71D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260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pl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>
            <a:spLocks noChangeAspect="1"/>
          </p:cNvSpPr>
          <p:nvPr userDrawn="1"/>
        </p:nvSpPr>
        <p:spPr>
          <a:xfrm>
            <a:off x="0" y="0"/>
            <a:ext cx="12192000" cy="6092825"/>
          </a:xfrm>
          <a:prstGeom prst="round2SameRect">
            <a:avLst>
              <a:gd name="adj1" fmla="val 0"/>
              <a:gd name="adj2" fmla="val 6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800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200" b="1">
                <a:solidFill>
                  <a:srgbClr val="062A63"/>
                </a:solidFill>
              </a:defRPr>
            </a:lvl1pPr>
            <a:lvl2pPr algn="ctr">
              <a:defRPr sz="4000" b="0">
                <a:solidFill>
                  <a:schemeClr val="bg1"/>
                </a:solidFill>
              </a:defRPr>
            </a:lvl2pPr>
            <a:lvl3pPr>
              <a:defRPr sz="5400" b="1">
                <a:solidFill>
                  <a:schemeClr val="bg1"/>
                </a:solidFill>
              </a:defRPr>
            </a:lvl3pPr>
            <a:lvl4pPr>
              <a:defRPr sz="5400" b="1">
                <a:solidFill>
                  <a:schemeClr val="bg1"/>
                </a:solidFill>
              </a:defRPr>
            </a:lvl4pPr>
            <a:lvl5pPr>
              <a:defRPr sz="5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70204" y="6099175"/>
            <a:ext cx="7526067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‹#›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 </a:t>
            </a:r>
            <a:r>
              <a:rPr lang="en-US" dirty="0" err="1">
                <a:ea typeface="Roboto" panose="02000000000000000000" pitchFamily="2" charset="0"/>
              </a:rPr>
              <a:t>mmmm</a:t>
            </a:r>
            <a:r>
              <a:rPr lang="en-US" dirty="0">
                <a:ea typeface="Roboto" panose="02000000000000000000" pitchFamily="2" charset="0"/>
              </a:rPr>
              <a:t> YYYY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1475" y="982800"/>
            <a:ext cx="11449050" cy="2246400"/>
          </a:xfrm>
          <a:prstGeom prst="rect">
            <a:avLst/>
          </a:prstGeom>
          <a:pattFill prst="pct10">
            <a:fgClr>
              <a:srgbClr val="062A63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800" baseline="0">
                <a:solidFill>
                  <a:srgbClr val="062A63"/>
                </a:solidFill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A8656C-96BB-A7C8-4C9A-A9DBACED25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01152" y="6270154"/>
            <a:ext cx="2119372" cy="4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6933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r" descr="P-Public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ro-RO" sz="1000" b="1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P-Public</a:t>
            </a:r>
            <a:endParaRPr lang="ru-RU" sz="1000" b="1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c">
            <a:extLst>
              <a:ext uri="{FF2B5EF4-FFF2-40B4-BE49-F238E27FC236}">
                <a16:creationId xmlns:a16="http://schemas.microsoft.com/office/drawing/2014/main" id="{E9A23B2D-FE9E-EB9C-6147-F212B9C095C5}"/>
              </a:ext>
            </a:extLst>
          </p:cNvPr>
          <p:cNvSpPr txBox="1"/>
          <p:nvPr userDrawn="1"/>
        </p:nvSpPr>
        <p:spPr>
          <a:xfrm>
            <a:off x="0" y="6545580"/>
            <a:ext cx="12192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ro-RO" sz="80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1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9" r:id="rId3"/>
    <p:sldLayoutId id="2147483678" r:id="rId4"/>
    <p:sldLayoutId id="2147483660" r:id="rId5"/>
    <p:sldLayoutId id="2147483677" r:id="rId6"/>
    <p:sldLayoutId id="2147483671" r:id="rId7"/>
    <p:sldLayoutId id="2147483661" r:id="rId8"/>
    <p:sldLayoutId id="2147483662" r:id="rId9"/>
    <p:sldLayoutId id="2147483663" r:id="rId10"/>
    <p:sldLayoutId id="2147483665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2" r:id="rId18"/>
    <p:sldLayoutId id="2147483673" r:id="rId19"/>
    <p:sldLayoutId id="2147483674" r:id="rId20"/>
    <p:sldLayoutId id="214748367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6" orient="horz" pos="3838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8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AA992-B620-9D78-4CD1-5144E68BB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435" y="4369637"/>
            <a:ext cx="12192000" cy="858837"/>
          </a:xfrm>
        </p:spPr>
        <p:txBody>
          <a:bodyPr/>
          <a:lstStyle/>
          <a:p>
            <a:r>
              <a:rPr lang="ro-RO" dirty="0"/>
              <a:t>Tinerii fermieri – partenerii noștri </a:t>
            </a:r>
            <a:endParaRPr lang="en-US" dirty="0"/>
          </a:p>
          <a:p>
            <a:r>
              <a:rPr lang="ro-RO" dirty="0"/>
              <a:t>în construcția viitorului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7623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</a:t>
            </a:r>
            <a:r>
              <a:rPr kumimoji="0" lang="ro-RO" sz="3200" i="0" u="none" strike="noStrike" kern="1200" cap="none" spc="0" normalizeH="0" baseline="0" noProof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ehnologia poate deveni un aliat</a:t>
            </a:r>
            <a:endParaRPr lang="ro-RO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2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4CB29F-B569-A024-BBDF-493A637B1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o-RO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Indiferent din ce zonă  venim </a:t>
            </a:r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în </a:t>
            </a: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agricultură, finanțe sau administrație  cu toții resimțim același lucru</a:t>
            </a:r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- </a:t>
            </a: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lipsa de predictibilitate:</a:t>
            </a:r>
          </a:p>
          <a:p>
            <a:pPr marL="0" indent="0">
              <a:buNone/>
            </a:pPr>
            <a:endParaRPr lang="ro-RO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ro-RO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Pentru fermieri</a:t>
            </a:r>
            <a:r>
              <a:rPr lang="ro-RO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- </a:t>
            </a: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înseamnă riscuri directe asupra recoltei.</a:t>
            </a: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ro-RO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Pentru investitori </a:t>
            </a:r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- </a:t>
            </a: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bănci, înseamnă decizii mai atent cântărite.</a:t>
            </a: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ro-RO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Pentru autorități</a:t>
            </a:r>
            <a:r>
              <a:rPr lang="en-US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- </a:t>
            </a: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înseamnă presiune asupra securității alimentare.</a:t>
            </a:r>
          </a:p>
          <a:p>
            <a:pPr marL="0" indent="0">
              <a:buNone/>
            </a:pPr>
            <a:endParaRPr lang="en-US" sz="2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2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95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Strategia de dezvoltare</a:t>
            </a:r>
            <a:endParaRPr lang="ro-RO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3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4CB29F-B569-A024-BBDF-493A637B1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o-RO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Consolidarea potențialului sectorului agricol </a:t>
            </a:r>
            <a:r>
              <a:rPr lang="ro-RO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rezilient</a:t>
            </a: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la schimbările climatice; </a:t>
            </a: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Promovarea practicilor agricole inteligente, eficiente și durabile;</a:t>
            </a: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Dezvoltarea pieței locale și sporirea potențialului de export ;</a:t>
            </a:r>
          </a:p>
          <a:p>
            <a:pPr marL="57150" marR="0" indent="-285750">
              <a:buFont typeface="Wingdings" panose="05000000000000000000" pitchFamily="2" charset="2"/>
              <a:buChar char="Ø"/>
            </a:pPr>
            <a:r>
              <a:rPr lang="ro-RO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Susținerea unei dezvoltări socioeconomice rurale sustenabile.</a:t>
            </a:r>
          </a:p>
          <a:p>
            <a:pPr marL="0" indent="0">
              <a:buNone/>
            </a:pPr>
            <a:endParaRPr lang="en-US" sz="2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2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65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Abordarea afacerilor AGRO</a:t>
            </a:r>
            <a:endParaRPr lang="ro-RO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4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4CB29F-B569-A024-BBDF-493A637B1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85838"/>
            <a:ext cx="11449050" cy="4756594"/>
          </a:xfrm>
        </p:spPr>
        <p:txBody>
          <a:bodyPr/>
          <a:lstStyle/>
          <a:p>
            <a:pPr marL="0" indent="0">
              <a:buNone/>
            </a:pPr>
            <a:endParaRPr lang="ro-RO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Atragerea investițiilor în sectorul agricol;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Structurarea susținerii sectorului agricol pe principii economice;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Susținerea investițiilor în infrastructura din mediul rural;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Sprijinirea producătorilor locali de inputuri;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Consolidarea capacităților producătorilor de realizare a producției agricole;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Eficientizarea sectoarelor fitotehnic și horticol, orientarea spre creșterea culturilor cu valoare adăugată;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Revitalizarea sectorului de procesare a producție agricole;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8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 panose="020B0602030504020204" pitchFamily="34" charset="0"/>
                <a:ea typeface="Times New Roman" panose="02020603050405020304" pitchFamily="18" charset="0"/>
                <a:cs typeface="+mn-cs"/>
              </a:rPr>
              <a:t>Valorificarea sectorului zootehnic.</a:t>
            </a:r>
          </a:p>
          <a:p>
            <a:pPr marL="342900" marR="66484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indent="0">
              <a:buNone/>
            </a:pP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7931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203" y="373381"/>
            <a:ext cx="11450321" cy="4404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o-RO" sz="20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Segmente PRIORITARE pentru a fi finanțate  (aliniere UE - șanse mari de grant, subvenții)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5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</a:t>
            </a:r>
            <a:endParaRPr lang="ru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E7B0D7-C1CF-D9DC-A873-DAF7339D8023}"/>
              </a:ext>
            </a:extLst>
          </p:cNvPr>
          <p:cNvSpPr/>
          <p:nvPr/>
        </p:nvSpPr>
        <p:spPr>
          <a:xfrm flipH="1">
            <a:off x="6835102" y="2220822"/>
            <a:ext cx="2339146" cy="1749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 (Body)"/>
                <a:ea typeface="+mn-ea"/>
                <a:cs typeface="+mn-cs"/>
              </a:rPr>
              <a:t>.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6D5D70C4-05AC-0C70-C23E-1028846D7D1E}"/>
              </a:ext>
            </a:extLst>
          </p:cNvPr>
          <p:cNvSpPr/>
          <p:nvPr/>
        </p:nvSpPr>
        <p:spPr>
          <a:xfrm>
            <a:off x="539178" y="887202"/>
            <a:ext cx="2437514" cy="591671"/>
          </a:xfrm>
          <a:prstGeom prst="homePlate">
            <a:avLst>
              <a:gd name="adj" fmla="val 35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dirty="0">
              <a:ln>
                <a:noFill/>
              </a:ln>
              <a:solidFill>
                <a:srgbClr val="062A6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Irigare și managementul apei </a:t>
            </a:r>
            <a:r>
              <a:rPr kumimoji="0" lang="ro-RO" sz="12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(Finanțări mari + punctaj ridicat la evaluare)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dirty="0">
              <a:ln>
                <a:noFill/>
              </a:ln>
              <a:solidFill>
                <a:srgbClr val="062A6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22CFD722-F754-D721-25A5-1CB0519554F9}"/>
              </a:ext>
            </a:extLst>
          </p:cNvPr>
          <p:cNvSpPr/>
          <p:nvPr/>
        </p:nvSpPr>
        <p:spPr>
          <a:xfrm>
            <a:off x="3406626" y="887202"/>
            <a:ext cx="2437514" cy="609599"/>
          </a:xfrm>
          <a:prstGeom prst="homePlate">
            <a:avLst>
              <a:gd name="adj" fmla="val 35531"/>
            </a:avLst>
          </a:prstGeom>
          <a:ln>
            <a:solidFill>
              <a:srgbClr val="2EB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Horticultură cu valoare adăugată                       </a:t>
            </a:r>
            <a:r>
              <a:rPr kumimoji="0" lang="ro-RO" sz="12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(Orientare clară spre export)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85B0B4E1-E494-04B8-F786-C05A02268031}"/>
              </a:ext>
            </a:extLst>
          </p:cNvPr>
          <p:cNvSpPr/>
          <p:nvPr/>
        </p:nvSpPr>
        <p:spPr>
          <a:xfrm>
            <a:off x="6288370" y="885533"/>
            <a:ext cx="2273641" cy="627531"/>
          </a:xfrm>
          <a:prstGeom prst="homePlate">
            <a:avLst>
              <a:gd name="adj" fmla="val 35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Viticultură și procesare vinicolă                           </a:t>
            </a:r>
            <a:r>
              <a:rPr kumimoji="0" lang="ro-RO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(Sector strategic național</a:t>
            </a: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8D7F0067-5A14-8F84-9DED-65247A8D60D2}"/>
              </a:ext>
            </a:extLst>
          </p:cNvPr>
          <p:cNvSpPr/>
          <p:nvPr/>
        </p:nvSpPr>
        <p:spPr>
          <a:xfrm>
            <a:off x="9006241" y="855174"/>
            <a:ext cx="2130456" cy="609602"/>
          </a:xfrm>
          <a:prstGeom prst="homePlate">
            <a:avLst>
              <a:gd name="adj" fmla="val 35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Zootehnie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(mai ales cu procesare)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3A2C7A-F8FD-24C0-51DE-8AF2CFB048AA}"/>
              </a:ext>
            </a:extLst>
          </p:cNvPr>
          <p:cNvSpPr/>
          <p:nvPr/>
        </p:nvSpPr>
        <p:spPr>
          <a:xfrm flipH="1">
            <a:off x="7089843" y="1793245"/>
            <a:ext cx="566732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</a:t>
            </a:r>
            <a:r>
              <a:rPr kumimoji="0" lang="ro-RO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Q</a:t>
            </a:r>
            <a:r>
              <a:rPr kumimoji="0" lang="ro-RO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21965A-08F5-1EFB-1266-0D1A78DF34C2}"/>
              </a:ext>
            </a:extLst>
          </p:cNvPr>
          <p:cNvSpPr/>
          <p:nvPr/>
        </p:nvSpPr>
        <p:spPr>
          <a:xfrm flipH="1">
            <a:off x="9637288" y="2119035"/>
            <a:ext cx="2667472" cy="3139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</a:t>
            </a:r>
            <a:endParaRPr kumimoji="0" lang="ro-RO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027F052E-7822-E8E7-E67B-97336F964105}"/>
              </a:ext>
            </a:extLst>
          </p:cNvPr>
          <p:cNvSpPr>
            <a:spLocks noEditPoints="1"/>
          </p:cNvSpPr>
          <p:nvPr/>
        </p:nvSpPr>
        <p:spPr bwMode="auto">
          <a:xfrm>
            <a:off x="8469123" y="2385903"/>
            <a:ext cx="343128" cy="343670"/>
          </a:xfrm>
          <a:custGeom>
            <a:avLst/>
            <a:gdLst>
              <a:gd name="T0" fmla="*/ 278 w 534"/>
              <a:gd name="T1" fmla="*/ 0 h 534"/>
              <a:gd name="T2" fmla="*/ 267 w 534"/>
              <a:gd name="T3" fmla="*/ 11 h 534"/>
              <a:gd name="T4" fmla="*/ 267 w 534"/>
              <a:gd name="T5" fmla="*/ 256 h 534"/>
              <a:gd name="T6" fmla="*/ 278 w 534"/>
              <a:gd name="T7" fmla="*/ 267 h 534"/>
              <a:gd name="T8" fmla="*/ 523 w 534"/>
              <a:gd name="T9" fmla="*/ 267 h 534"/>
              <a:gd name="T10" fmla="*/ 534 w 534"/>
              <a:gd name="T11" fmla="*/ 256 h 534"/>
              <a:gd name="T12" fmla="*/ 278 w 534"/>
              <a:gd name="T13" fmla="*/ 0 h 534"/>
              <a:gd name="T14" fmla="*/ 398 w 534"/>
              <a:gd name="T15" fmla="*/ 472 h 534"/>
              <a:gd name="T16" fmla="*/ 244 w 534"/>
              <a:gd name="T17" fmla="*/ 275 h 534"/>
              <a:gd name="T18" fmla="*/ 244 w 534"/>
              <a:gd name="T19" fmla="*/ 34 h 534"/>
              <a:gd name="T20" fmla="*/ 233 w 534"/>
              <a:gd name="T21" fmla="*/ 22 h 534"/>
              <a:gd name="T22" fmla="*/ 0 w 534"/>
              <a:gd name="T23" fmla="*/ 278 h 534"/>
              <a:gd name="T24" fmla="*/ 256 w 534"/>
              <a:gd name="T25" fmla="*/ 534 h 534"/>
              <a:gd name="T26" fmla="*/ 396 w 534"/>
              <a:gd name="T27" fmla="*/ 487 h 534"/>
              <a:gd name="T28" fmla="*/ 398 w 534"/>
              <a:gd name="T29" fmla="*/ 472 h 534"/>
              <a:gd name="T30" fmla="*/ 523 w 534"/>
              <a:gd name="T31" fmla="*/ 289 h 534"/>
              <a:gd name="T32" fmla="*/ 300 w 534"/>
              <a:gd name="T33" fmla="*/ 289 h 534"/>
              <a:gd name="T34" fmla="*/ 290 w 534"/>
              <a:gd name="T35" fmla="*/ 296 h 534"/>
              <a:gd name="T36" fmla="*/ 291 w 534"/>
              <a:gd name="T37" fmla="*/ 308 h 534"/>
              <a:gd name="T38" fmla="*/ 436 w 534"/>
              <a:gd name="T39" fmla="*/ 487 h 534"/>
              <a:gd name="T40" fmla="*/ 444 w 534"/>
              <a:gd name="T41" fmla="*/ 491 h 534"/>
              <a:gd name="T42" fmla="*/ 445 w 534"/>
              <a:gd name="T43" fmla="*/ 491 h 534"/>
              <a:gd name="T44" fmla="*/ 452 w 534"/>
              <a:gd name="T45" fmla="*/ 488 h 534"/>
              <a:gd name="T46" fmla="*/ 534 w 534"/>
              <a:gd name="T47" fmla="*/ 301 h 534"/>
              <a:gd name="T48" fmla="*/ 523 w 534"/>
              <a:gd name="T49" fmla="*/ 289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34" h="534">
                <a:moveTo>
                  <a:pt x="278" y="0"/>
                </a:moveTo>
                <a:cubicBezTo>
                  <a:pt x="272" y="0"/>
                  <a:pt x="267" y="5"/>
                  <a:pt x="267" y="11"/>
                </a:cubicBezTo>
                <a:cubicBezTo>
                  <a:pt x="267" y="256"/>
                  <a:pt x="267" y="256"/>
                  <a:pt x="267" y="256"/>
                </a:cubicBezTo>
                <a:cubicBezTo>
                  <a:pt x="267" y="262"/>
                  <a:pt x="272" y="267"/>
                  <a:pt x="278" y="267"/>
                </a:cubicBezTo>
                <a:cubicBezTo>
                  <a:pt x="523" y="267"/>
                  <a:pt x="523" y="267"/>
                  <a:pt x="523" y="267"/>
                </a:cubicBezTo>
                <a:cubicBezTo>
                  <a:pt x="529" y="267"/>
                  <a:pt x="534" y="262"/>
                  <a:pt x="534" y="256"/>
                </a:cubicBezTo>
                <a:cubicBezTo>
                  <a:pt x="534" y="115"/>
                  <a:pt x="419" y="0"/>
                  <a:pt x="278" y="0"/>
                </a:cubicBezTo>
                <a:close/>
                <a:moveTo>
                  <a:pt x="398" y="472"/>
                </a:moveTo>
                <a:cubicBezTo>
                  <a:pt x="244" y="275"/>
                  <a:pt x="244" y="275"/>
                  <a:pt x="244" y="275"/>
                </a:cubicBezTo>
                <a:cubicBezTo>
                  <a:pt x="244" y="34"/>
                  <a:pt x="244" y="34"/>
                  <a:pt x="244" y="34"/>
                </a:cubicBezTo>
                <a:cubicBezTo>
                  <a:pt x="244" y="27"/>
                  <a:pt x="240" y="22"/>
                  <a:pt x="233" y="22"/>
                </a:cubicBezTo>
                <a:cubicBezTo>
                  <a:pt x="105" y="22"/>
                  <a:pt x="0" y="137"/>
                  <a:pt x="0" y="278"/>
                </a:cubicBezTo>
                <a:cubicBezTo>
                  <a:pt x="0" y="419"/>
                  <a:pt x="115" y="534"/>
                  <a:pt x="256" y="534"/>
                </a:cubicBezTo>
                <a:cubicBezTo>
                  <a:pt x="319" y="534"/>
                  <a:pt x="353" y="523"/>
                  <a:pt x="396" y="487"/>
                </a:cubicBezTo>
                <a:cubicBezTo>
                  <a:pt x="401" y="483"/>
                  <a:pt x="402" y="477"/>
                  <a:pt x="398" y="472"/>
                </a:cubicBezTo>
                <a:close/>
                <a:moveTo>
                  <a:pt x="523" y="289"/>
                </a:moveTo>
                <a:cubicBezTo>
                  <a:pt x="300" y="289"/>
                  <a:pt x="300" y="289"/>
                  <a:pt x="300" y="289"/>
                </a:cubicBezTo>
                <a:cubicBezTo>
                  <a:pt x="296" y="289"/>
                  <a:pt x="292" y="292"/>
                  <a:pt x="290" y="296"/>
                </a:cubicBezTo>
                <a:cubicBezTo>
                  <a:pt x="288" y="300"/>
                  <a:pt x="289" y="304"/>
                  <a:pt x="291" y="308"/>
                </a:cubicBezTo>
                <a:cubicBezTo>
                  <a:pt x="436" y="487"/>
                  <a:pt x="436" y="487"/>
                  <a:pt x="436" y="487"/>
                </a:cubicBezTo>
                <a:cubicBezTo>
                  <a:pt x="438" y="489"/>
                  <a:pt x="441" y="490"/>
                  <a:pt x="444" y="491"/>
                </a:cubicBezTo>
                <a:cubicBezTo>
                  <a:pt x="444" y="491"/>
                  <a:pt x="444" y="491"/>
                  <a:pt x="445" y="491"/>
                </a:cubicBezTo>
                <a:cubicBezTo>
                  <a:pt x="448" y="491"/>
                  <a:pt x="450" y="490"/>
                  <a:pt x="452" y="488"/>
                </a:cubicBezTo>
                <a:cubicBezTo>
                  <a:pt x="504" y="440"/>
                  <a:pt x="534" y="371"/>
                  <a:pt x="534" y="301"/>
                </a:cubicBezTo>
                <a:cubicBezTo>
                  <a:pt x="534" y="294"/>
                  <a:pt x="529" y="289"/>
                  <a:pt x="523" y="2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0" name="Freeform 17">
            <a:extLst>
              <a:ext uri="{FF2B5EF4-FFF2-40B4-BE49-F238E27FC236}">
                <a16:creationId xmlns:a16="http://schemas.microsoft.com/office/drawing/2014/main" id="{A463F638-C412-2A76-864C-2276EE1A9246}"/>
              </a:ext>
            </a:extLst>
          </p:cNvPr>
          <p:cNvSpPr>
            <a:spLocks noEditPoints="1"/>
          </p:cNvSpPr>
          <p:nvPr/>
        </p:nvSpPr>
        <p:spPr bwMode="auto">
          <a:xfrm>
            <a:off x="11335216" y="2374290"/>
            <a:ext cx="305148" cy="366896"/>
          </a:xfrm>
          <a:custGeom>
            <a:avLst/>
            <a:gdLst>
              <a:gd name="T0" fmla="*/ 166 w 251"/>
              <a:gd name="T1" fmla="*/ 74 h 301"/>
              <a:gd name="T2" fmla="*/ 195 w 251"/>
              <a:gd name="T3" fmla="*/ 74 h 301"/>
              <a:gd name="T4" fmla="*/ 195 w 251"/>
              <a:gd name="T5" fmla="*/ 56 h 301"/>
              <a:gd name="T6" fmla="*/ 170 w 251"/>
              <a:gd name="T7" fmla="*/ 56 h 301"/>
              <a:gd name="T8" fmla="*/ 193 w 251"/>
              <a:gd name="T9" fmla="*/ 7 h 301"/>
              <a:gd name="T10" fmla="*/ 167 w 251"/>
              <a:gd name="T11" fmla="*/ 5 h 301"/>
              <a:gd name="T12" fmla="*/ 143 w 251"/>
              <a:gd name="T13" fmla="*/ 23 h 301"/>
              <a:gd name="T14" fmla="*/ 151 w 251"/>
              <a:gd name="T15" fmla="*/ 3 h 301"/>
              <a:gd name="T16" fmla="*/ 124 w 251"/>
              <a:gd name="T17" fmla="*/ 0 h 301"/>
              <a:gd name="T18" fmla="*/ 115 w 251"/>
              <a:gd name="T19" fmla="*/ 25 h 301"/>
              <a:gd name="T20" fmla="*/ 100 w 251"/>
              <a:gd name="T21" fmla="*/ 5 h 301"/>
              <a:gd name="T22" fmla="*/ 60 w 251"/>
              <a:gd name="T23" fmla="*/ 4 h 301"/>
              <a:gd name="T24" fmla="*/ 87 w 251"/>
              <a:gd name="T25" fmla="*/ 56 h 301"/>
              <a:gd name="T26" fmla="*/ 62 w 251"/>
              <a:gd name="T27" fmla="*/ 55 h 301"/>
              <a:gd name="T28" fmla="*/ 62 w 251"/>
              <a:gd name="T29" fmla="*/ 74 h 301"/>
              <a:gd name="T30" fmla="*/ 86 w 251"/>
              <a:gd name="T31" fmla="*/ 74 h 301"/>
              <a:gd name="T32" fmla="*/ 0 w 251"/>
              <a:gd name="T33" fmla="*/ 220 h 301"/>
              <a:gd name="T34" fmla="*/ 126 w 251"/>
              <a:gd name="T35" fmla="*/ 301 h 301"/>
              <a:gd name="T36" fmla="*/ 251 w 251"/>
              <a:gd name="T37" fmla="*/ 220 h 301"/>
              <a:gd name="T38" fmla="*/ 166 w 251"/>
              <a:gd name="T39" fmla="*/ 74 h 301"/>
              <a:gd name="T40" fmla="*/ 136 w 251"/>
              <a:gd name="T41" fmla="*/ 245 h 301"/>
              <a:gd name="T42" fmla="*/ 136 w 251"/>
              <a:gd name="T43" fmla="*/ 263 h 301"/>
              <a:gd name="T44" fmla="*/ 119 w 251"/>
              <a:gd name="T45" fmla="*/ 263 h 301"/>
              <a:gd name="T46" fmla="*/ 119 w 251"/>
              <a:gd name="T47" fmla="*/ 246 h 301"/>
              <a:gd name="T48" fmla="*/ 89 w 251"/>
              <a:gd name="T49" fmla="*/ 239 h 301"/>
              <a:gd name="T50" fmla="*/ 95 w 251"/>
              <a:gd name="T51" fmla="*/ 218 h 301"/>
              <a:gd name="T52" fmla="*/ 124 w 251"/>
              <a:gd name="T53" fmla="*/ 226 h 301"/>
              <a:gd name="T54" fmla="*/ 140 w 251"/>
              <a:gd name="T55" fmla="*/ 215 h 301"/>
              <a:gd name="T56" fmla="*/ 122 w 251"/>
              <a:gd name="T57" fmla="*/ 200 h 301"/>
              <a:gd name="T58" fmla="*/ 90 w 251"/>
              <a:gd name="T59" fmla="*/ 168 h 301"/>
              <a:gd name="T60" fmla="*/ 120 w 251"/>
              <a:gd name="T61" fmla="*/ 137 h 301"/>
              <a:gd name="T62" fmla="*/ 120 w 251"/>
              <a:gd name="T63" fmla="*/ 120 h 301"/>
              <a:gd name="T64" fmla="*/ 137 w 251"/>
              <a:gd name="T65" fmla="*/ 120 h 301"/>
              <a:gd name="T66" fmla="*/ 137 w 251"/>
              <a:gd name="T67" fmla="*/ 136 h 301"/>
              <a:gd name="T68" fmla="*/ 162 w 251"/>
              <a:gd name="T69" fmla="*/ 141 h 301"/>
              <a:gd name="T70" fmla="*/ 157 w 251"/>
              <a:gd name="T71" fmla="*/ 161 h 301"/>
              <a:gd name="T72" fmla="*/ 132 w 251"/>
              <a:gd name="T73" fmla="*/ 155 h 301"/>
              <a:gd name="T74" fmla="*/ 117 w 251"/>
              <a:gd name="T75" fmla="*/ 165 h 301"/>
              <a:gd name="T76" fmla="*/ 138 w 251"/>
              <a:gd name="T77" fmla="*/ 180 h 301"/>
              <a:gd name="T78" fmla="*/ 167 w 251"/>
              <a:gd name="T79" fmla="*/ 213 h 301"/>
              <a:gd name="T80" fmla="*/ 136 w 251"/>
              <a:gd name="T81" fmla="*/ 24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1" h="301">
                <a:moveTo>
                  <a:pt x="166" y="74"/>
                </a:moveTo>
                <a:cubicBezTo>
                  <a:pt x="195" y="74"/>
                  <a:pt x="195" y="74"/>
                  <a:pt x="195" y="74"/>
                </a:cubicBezTo>
                <a:cubicBezTo>
                  <a:pt x="195" y="56"/>
                  <a:pt x="195" y="56"/>
                  <a:pt x="195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93" y="7"/>
                  <a:pt x="193" y="7"/>
                  <a:pt x="193" y="7"/>
                </a:cubicBezTo>
                <a:cubicBezTo>
                  <a:pt x="167" y="5"/>
                  <a:pt x="167" y="5"/>
                  <a:pt x="167" y="5"/>
                </a:cubicBezTo>
                <a:cubicBezTo>
                  <a:pt x="143" y="23"/>
                  <a:pt x="143" y="23"/>
                  <a:pt x="143" y="23"/>
                </a:cubicBezTo>
                <a:cubicBezTo>
                  <a:pt x="151" y="3"/>
                  <a:pt x="151" y="3"/>
                  <a:pt x="151" y="3"/>
                </a:cubicBezTo>
                <a:cubicBezTo>
                  <a:pt x="124" y="0"/>
                  <a:pt x="124" y="0"/>
                  <a:pt x="124" y="0"/>
                </a:cubicBezTo>
                <a:cubicBezTo>
                  <a:pt x="115" y="25"/>
                  <a:pt x="115" y="25"/>
                  <a:pt x="115" y="25"/>
                </a:cubicBezTo>
                <a:cubicBezTo>
                  <a:pt x="100" y="5"/>
                  <a:pt x="100" y="5"/>
                  <a:pt x="100" y="5"/>
                </a:cubicBezTo>
                <a:cubicBezTo>
                  <a:pt x="60" y="4"/>
                  <a:pt x="60" y="4"/>
                  <a:pt x="60" y="4"/>
                </a:cubicBezTo>
                <a:cubicBezTo>
                  <a:pt x="87" y="56"/>
                  <a:pt x="87" y="56"/>
                  <a:pt x="87" y="56"/>
                </a:cubicBezTo>
                <a:cubicBezTo>
                  <a:pt x="62" y="55"/>
                  <a:pt x="62" y="55"/>
                  <a:pt x="62" y="55"/>
                </a:cubicBezTo>
                <a:cubicBezTo>
                  <a:pt x="62" y="74"/>
                  <a:pt x="62" y="74"/>
                  <a:pt x="62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36" y="103"/>
                  <a:pt x="0" y="179"/>
                  <a:pt x="0" y="220"/>
                </a:cubicBezTo>
                <a:cubicBezTo>
                  <a:pt x="0" y="272"/>
                  <a:pt x="56" y="301"/>
                  <a:pt x="126" y="301"/>
                </a:cubicBezTo>
                <a:cubicBezTo>
                  <a:pt x="195" y="301"/>
                  <a:pt x="251" y="272"/>
                  <a:pt x="251" y="220"/>
                </a:cubicBezTo>
                <a:cubicBezTo>
                  <a:pt x="251" y="179"/>
                  <a:pt x="215" y="103"/>
                  <a:pt x="166" y="74"/>
                </a:cubicBezTo>
                <a:close/>
                <a:moveTo>
                  <a:pt x="136" y="245"/>
                </a:moveTo>
                <a:cubicBezTo>
                  <a:pt x="136" y="263"/>
                  <a:pt x="136" y="263"/>
                  <a:pt x="136" y="263"/>
                </a:cubicBezTo>
                <a:cubicBezTo>
                  <a:pt x="119" y="263"/>
                  <a:pt x="119" y="263"/>
                  <a:pt x="119" y="263"/>
                </a:cubicBezTo>
                <a:cubicBezTo>
                  <a:pt x="119" y="246"/>
                  <a:pt x="119" y="246"/>
                  <a:pt x="119" y="246"/>
                </a:cubicBezTo>
                <a:cubicBezTo>
                  <a:pt x="107" y="246"/>
                  <a:pt x="96" y="243"/>
                  <a:pt x="89" y="239"/>
                </a:cubicBezTo>
                <a:cubicBezTo>
                  <a:pt x="95" y="218"/>
                  <a:pt x="95" y="218"/>
                  <a:pt x="95" y="218"/>
                </a:cubicBezTo>
                <a:cubicBezTo>
                  <a:pt x="102" y="222"/>
                  <a:pt x="112" y="226"/>
                  <a:pt x="124" y="226"/>
                </a:cubicBezTo>
                <a:cubicBezTo>
                  <a:pt x="134" y="226"/>
                  <a:pt x="140" y="222"/>
                  <a:pt x="140" y="215"/>
                </a:cubicBezTo>
                <a:cubicBezTo>
                  <a:pt x="140" y="208"/>
                  <a:pt x="135" y="204"/>
                  <a:pt x="122" y="200"/>
                </a:cubicBezTo>
                <a:cubicBezTo>
                  <a:pt x="103" y="194"/>
                  <a:pt x="90" y="185"/>
                  <a:pt x="90" y="168"/>
                </a:cubicBezTo>
                <a:cubicBezTo>
                  <a:pt x="90" y="153"/>
                  <a:pt x="101" y="140"/>
                  <a:pt x="120" y="137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7" y="136"/>
                  <a:pt x="137" y="136"/>
                  <a:pt x="137" y="136"/>
                </a:cubicBezTo>
                <a:cubicBezTo>
                  <a:pt x="149" y="136"/>
                  <a:pt x="157" y="139"/>
                  <a:pt x="162" y="141"/>
                </a:cubicBezTo>
                <a:cubicBezTo>
                  <a:pt x="157" y="161"/>
                  <a:pt x="157" y="161"/>
                  <a:pt x="157" y="161"/>
                </a:cubicBezTo>
                <a:cubicBezTo>
                  <a:pt x="153" y="159"/>
                  <a:pt x="145" y="155"/>
                  <a:pt x="132" y="155"/>
                </a:cubicBezTo>
                <a:cubicBezTo>
                  <a:pt x="121" y="155"/>
                  <a:pt x="117" y="160"/>
                  <a:pt x="117" y="165"/>
                </a:cubicBezTo>
                <a:cubicBezTo>
                  <a:pt x="117" y="171"/>
                  <a:pt x="123" y="174"/>
                  <a:pt x="138" y="180"/>
                </a:cubicBezTo>
                <a:cubicBezTo>
                  <a:pt x="159" y="187"/>
                  <a:pt x="167" y="197"/>
                  <a:pt x="167" y="213"/>
                </a:cubicBezTo>
                <a:cubicBezTo>
                  <a:pt x="167" y="228"/>
                  <a:pt x="156" y="241"/>
                  <a:pt x="136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40079ED6-ACEA-3C78-E436-4585C01D1179}"/>
              </a:ext>
            </a:extLst>
          </p:cNvPr>
          <p:cNvSpPr>
            <a:spLocks noEditPoints="1"/>
          </p:cNvSpPr>
          <p:nvPr/>
        </p:nvSpPr>
        <p:spPr bwMode="auto">
          <a:xfrm>
            <a:off x="5628292" y="2393092"/>
            <a:ext cx="330584" cy="329292"/>
          </a:xfrm>
          <a:custGeom>
            <a:avLst/>
            <a:gdLst>
              <a:gd name="T0" fmla="*/ 57 w 433"/>
              <a:gd name="T1" fmla="*/ 331 h 430"/>
              <a:gd name="T2" fmla="*/ 11 w 433"/>
              <a:gd name="T3" fmla="*/ 331 h 430"/>
              <a:gd name="T4" fmla="*/ 4 w 433"/>
              <a:gd name="T5" fmla="*/ 338 h 430"/>
              <a:gd name="T6" fmla="*/ 4 w 433"/>
              <a:gd name="T7" fmla="*/ 430 h 430"/>
              <a:gd name="T8" fmla="*/ 65 w 433"/>
              <a:gd name="T9" fmla="*/ 430 h 430"/>
              <a:gd name="T10" fmla="*/ 65 w 433"/>
              <a:gd name="T11" fmla="*/ 338 h 430"/>
              <a:gd name="T12" fmla="*/ 57 w 433"/>
              <a:gd name="T13" fmla="*/ 331 h 430"/>
              <a:gd name="T14" fmla="*/ 179 w 433"/>
              <a:gd name="T15" fmla="*/ 224 h 430"/>
              <a:gd name="T16" fmla="*/ 133 w 433"/>
              <a:gd name="T17" fmla="*/ 224 h 430"/>
              <a:gd name="T18" fmla="*/ 126 w 433"/>
              <a:gd name="T19" fmla="*/ 231 h 430"/>
              <a:gd name="T20" fmla="*/ 126 w 433"/>
              <a:gd name="T21" fmla="*/ 430 h 430"/>
              <a:gd name="T22" fmla="*/ 186 w 433"/>
              <a:gd name="T23" fmla="*/ 430 h 430"/>
              <a:gd name="T24" fmla="*/ 186 w 433"/>
              <a:gd name="T25" fmla="*/ 231 h 430"/>
              <a:gd name="T26" fmla="*/ 179 w 433"/>
              <a:gd name="T27" fmla="*/ 224 h 430"/>
              <a:gd name="T28" fmla="*/ 301 w 433"/>
              <a:gd name="T29" fmla="*/ 270 h 430"/>
              <a:gd name="T30" fmla="*/ 255 w 433"/>
              <a:gd name="T31" fmla="*/ 270 h 430"/>
              <a:gd name="T32" fmla="*/ 247 w 433"/>
              <a:gd name="T33" fmla="*/ 277 h 430"/>
              <a:gd name="T34" fmla="*/ 247 w 433"/>
              <a:gd name="T35" fmla="*/ 430 h 430"/>
              <a:gd name="T36" fmla="*/ 308 w 433"/>
              <a:gd name="T37" fmla="*/ 430 h 430"/>
              <a:gd name="T38" fmla="*/ 308 w 433"/>
              <a:gd name="T39" fmla="*/ 277 h 430"/>
              <a:gd name="T40" fmla="*/ 301 w 433"/>
              <a:gd name="T41" fmla="*/ 270 h 430"/>
              <a:gd name="T42" fmla="*/ 423 w 433"/>
              <a:gd name="T43" fmla="*/ 209 h 430"/>
              <a:gd name="T44" fmla="*/ 377 w 433"/>
              <a:gd name="T45" fmla="*/ 209 h 430"/>
              <a:gd name="T46" fmla="*/ 369 w 433"/>
              <a:gd name="T47" fmla="*/ 216 h 430"/>
              <a:gd name="T48" fmla="*/ 369 w 433"/>
              <a:gd name="T49" fmla="*/ 430 h 430"/>
              <a:gd name="T50" fmla="*/ 430 w 433"/>
              <a:gd name="T51" fmla="*/ 430 h 430"/>
              <a:gd name="T52" fmla="*/ 430 w 433"/>
              <a:gd name="T53" fmla="*/ 216 h 430"/>
              <a:gd name="T54" fmla="*/ 423 w 433"/>
              <a:gd name="T55" fmla="*/ 209 h 430"/>
              <a:gd name="T56" fmla="*/ 379 w 433"/>
              <a:gd name="T57" fmla="*/ 71 h 430"/>
              <a:gd name="T58" fmla="*/ 416 w 433"/>
              <a:gd name="T59" fmla="*/ 75 h 430"/>
              <a:gd name="T60" fmla="*/ 429 w 433"/>
              <a:gd name="T61" fmla="*/ 40 h 430"/>
              <a:gd name="T62" fmla="*/ 400 w 433"/>
              <a:gd name="T63" fmla="*/ 18 h 430"/>
              <a:gd name="T64" fmla="*/ 375 w 433"/>
              <a:gd name="T65" fmla="*/ 30 h 430"/>
              <a:gd name="T66" fmla="*/ 371 w 433"/>
              <a:gd name="T67" fmla="*/ 58 h 430"/>
              <a:gd name="T68" fmla="*/ 299 w 433"/>
              <a:gd name="T69" fmla="*/ 103 h 430"/>
              <a:gd name="T70" fmla="*/ 260 w 433"/>
              <a:gd name="T71" fmla="*/ 100 h 430"/>
              <a:gd name="T72" fmla="*/ 184 w 433"/>
              <a:gd name="T73" fmla="*/ 46 h 430"/>
              <a:gd name="T74" fmla="*/ 173 w 433"/>
              <a:gd name="T75" fmla="*/ 8 h 430"/>
              <a:gd name="T76" fmla="*/ 134 w 433"/>
              <a:gd name="T77" fmla="*/ 12 h 430"/>
              <a:gd name="T78" fmla="*/ 131 w 433"/>
              <a:gd name="T79" fmla="*/ 51 h 430"/>
              <a:gd name="T80" fmla="*/ 47 w 433"/>
              <a:gd name="T81" fmla="*/ 151 h 430"/>
              <a:gd name="T82" fmla="*/ 9 w 433"/>
              <a:gd name="T83" fmla="*/ 162 h 430"/>
              <a:gd name="T84" fmla="*/ 15 w 433"/>
              <a:gd name="T85" fmla="*/ 202 h 430"/>
              <a:gd name="T86" fmla="*/ 55 w 433"/>
              <a:gd name="T87" fmla="*/ 201 h 430"/>
              <a:gd name="T88" fmla="*/ 59 w 433"/>
              <a:gd name="T89" fmla="*/ 161 h 430"/>
              <a:gd name="T90" fmla="*/ 143 w 433"/>
              <a:gd name="T91" fmla="*/ 61 h 430"/>
              <a:gd name="T92" fmla="*/ 174 w 433"/>
              <a:gd name="T93" fmla="*/ 58 h 430"/>
              <a:gd name="T94" fmla="*/ 250 w 433"/>
              <a:gd name="T95" fmla="*/ 112 h 430"/>
              <a:gd name="T96" fmla="*/ 258 w 433"/>
              <a:gd name="T97" fmla="*/ 148 h 430"/>
              <a:gd name="T98" fmla="*/ 295 w 433"/>
              <a:gd name="T99" fmla="*/ 151 h 430"/>
              <a:gd name="T100" fmla="*/ 307 w 433"/>
              <a:gd name="T101" fmla="*/ 116 h 430"/>
              <a:gd name="T102" fmla="*/ 379 w 433"/>
              <a:gd name="T103" fmla="*/ 71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3" h="430">
                <a:moveTo>
                  <a:pt x="57" y="331"/>
                </a:moveTo>
                <a:cubicBezTo>
                  <a:pt x="11" y="331"/>
                  <a:pt x="11" y="331"/>
                  <a:pt x="11" y="331"/>
                </a:cubicBezTo>
                <a:cubicBezTo>
                  <a:pt x="7" y="331"/>
                  <a:pt x="4" y="334"/>
                  <a:pt x="4" y="338"/>
                </a:cubicBezTo>
                <a:cubicBezTo>
                  <a:pt x="4" y="430"/>
                  <a:pt x="4" y="430"/>
                  <a:pt x="4" y="430"/>
                </a:cubicBezTo>
                <a:cubicBezTo>
                  <a:pt x="65" y="430"/>
                  <a:pt x="65" y="430"/>
                  <a:pt x="65" y="430"/>
                </a:cubicBezTo>
                <a:cubicBezTo>
                  <a:pt x="65" y="338"/>
                  <a:pt x="65" y="338"/>
                  <a:pt x="65" y="338"/>
                </a:cubicBezTo>
                <a:cubicBezTo>
                  <a:pt x="65" y="334"/>
                  <a:pt x="61" y="331"/>
                  <a:pt x="57" y="331"/>
                </a:cubicBezTo>
                <a:close/>
                <a:moveTo>
                  <a:pt x="179" y="224"/>
                </a:moveTo>
                <a:cubicBezTo>
                  <a:pt x="133" y="224"/>
                  <a:pt x="133" y="224"/>
                  <a:pt x="133" y="224"/>
                </a:cubicBezTo>
                <a:cubicBezTo>
                  <a:pt x="129" y="224"/>
                  <a:pt x="126" y="227"/>
                  <a:pt x="126" y="231"/>
                </a:cubicBezTo>
                <a:cubicBezTo>
                  <a:pt x="126" y="430"/>
                  <a:pt x="126" y="430"/>
                  <a:pt x="126" y="430"/>
                </a:cubicBezTo>
                <a:cubicBezTo>
                  <a:pt x="186" y="430"/>
                  <a:pt x="186" y="430"/>
                  <a:pt x="186" y="430"/>
                </a:cubicBezTo>
                <a:cubicBezTo>
                  <a:pt x="186" y="231"/>
                  <a:pt x="186" y="231"/>
                  <a:pt x="186" y="231"/>
                </a:cubicBezTo>
                <a:cubicBezTo>
                  <a:pt x="186" y="227"/>
                  <a:pt x="183" y="224"/>
                  <a:pt x="179" y="224"/>
                </a:cubicBezTo>
                <a:close/>
                <a:moveTo>
                  <a:pt x="301" y="270"/>
                </a:moveTo>
                <a:cubicBezTo>
                  <a:pt x="255" y="270"/>
                  <a:pt x="255" y="270"/>
                  <a:pt x="255" y="270"/>
                </a:cubicBezTo>
                <a:cubicBezTo>
                  <a:pt x="251" y="270"/>
                  <a:pt x="247" y="273"/>
                  <a:pt x="247" y="277"/>
                </a:cubicBezTo>
                <a:cubicBezTo>
                  <a:pt x="247" y="430"/>
                  <a:pt x="247" y="430"/>
                  <a:pt x="247" y="430"/>
                </a:cubicBezTo>
                <a:cubicBezTo>
                  <a:pt x="308" y="430"/>
                  <a:pt x="308" y="430"/>
                  <a:pt x="308" y="430"/>
                </a:cubicBezTo>
                <a:cubicBezTo>
                  <a:pt x="308" y="277"/>
                  <a:pt x="308" y="277"/>
                  <a:pt x="308" y="277"/>
                </a:cubicBezTo>
                <a:cubicBezTo>
                  <a:pt x="308" y="273"/>
                  <a:pt x="305" y="270"/>
                  <a:pt x="301" y="270"/>
                </a:cubicBezTo>
                <a:close/>
                <a:moveTo>
                  <a:pt x="423" y="209"/>
                </a:moveTo>
                <a:cubicBezTo>
                  <a:pt x="377" y="209"/>
                  <a:pt x="377" y="209"/>
                  <a:pt x="377" y="209"/>
                </a:cubicBezTo>
                <a:cubicBezTo>
                  <a:pt x="373" y="209"/>
                  <a:pt x="369" y="212"/>
                  <a:pt x="369" y="216"/>
                </a:cubicBezTo>
                <a:cubicBezTo>
                  <a:pt x="369" y="430"/>
                  <a:pt x="369" y="430"/>
                  <a:pt x="369" y="430"/>
                </a:cubicBezTo>
                <a:cubicBezTo>
                  <a:pt x="430" y="430"/>
                  <a:pt x="430" y="430"/>
                  <a:pt x="430" y="430"/>
                </a:cubicBezTo>
                <a:cubicBezTo>
                  <a:pt x="430" y="216"/>
                  <a:pt x="430" y="216"/>
                  <a:pt x="430" y="216"/>
                </a:cubicBezTo>
                <a:cubicBezTo>
                  <a:pt x="430" y="212"/>
                  <a:pt x="427" y="209"/>
                  <a:pt x="423" y="209"/>
                </a:cubicBezTo>
                <a:close/>
                <a:moveTo>
                  <a:pt x="379" y="71"/>
                </a:moveTo>
                <a:cubicBezTo>
                  <a:pt x="389" y="80"/>
                  <a:pt x="404" y="82"/>
                  <a:pt x="416" y="75"/>
                </a:cubicBezTo>
                <a:cubicBezTo>
                  <a:pt x="427" y="68"/>
                  <a:pt x="433" y="54"/>
                  <a:pt x="429" y="40"/>
                </a:cubicBezTo>
                <a:cubicBezTo>
                  <a:pt x="426" y="27"/>
                  <a:pt x="414" y="18"/>
                  <a:pt x="400" y="18"/>
                </a:cubicBezTo>
                <a:cubicBezTo>
                  <a:pt x="390" y="18"/>
                  <a:pt x="381" y="23"/>
                  <a:pt x="375" y="30"/>
                </a:cubicBezTo>
                <a:cubicBezTo>
                  <a:pt x="369" y="38"/>
                  <a:pt x="368" y="48"/>
                  <a:pt x="371" y="58"/>
                </a:cubicBezTo>
                <a:cubicBezTo>
                  <a:pt x="299" y="103"/>
                  <a:pt x="299" y="103"/>
                  <a:pt x="299" y="103"/>
                </a:cubicBezTo>
                <a:cubicBezTo>
                  <a:pt x="288" y="93"/>
                  <a:pt x="272" y="92"/>
                  <a:pt x="260" y="100"/>
                </a:cubicBezTo>
                <a:cubicBezTo>
                  <a:pt x="184" y="46"/>
                  <a:pt x="184" y="46"/>
                  <a:pt x="184" y="46"/>
                </a:cubicBezTo>
                <a:cubicBezTo>
                  <a:pt x="190" y="33"/>
                  <a:pt x="185" y="17"/>
                  <a:pt x="173" y="8"/>
                </a:cubicBezTo>
                <a:cubicBezTo>
                  <a:pt x="161" y="0"/>
                  <a:pt x="145" y="1"/>
                  <a:pt x="134" y="12"/>
                </a:cubicBezTo>
                <a:cubicBezTo>
                  <a:pt x="124" y="22"/>
                  <a:pt x="123" y="39"/>
                  <a:pt x="131" y="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33" y="144"/>
                  <a:pt x="17" y="149"/>
                  <a:pt x="9" y="162"/>
                </a:cubicBezTo>
                <a:cubicBezTo>
                  <a:pt x="0" y="175"/>
                  <a:pt x="3" y="192"/>
                  <a:pt x="15" y="202"/>
                </a:cubicBezTo>
                <a:cubicBezTo>
                  <a:pt x="26" y="211"/>
                  <a:pt x="44" y="211"/>
                  <a:pt x="55" y="201"/>
                </a:cubicBezTo>
                <a:cubicBezTo>
                  <a:pt x="66" y="190"/>
                  <a:pt x="68" y="173"/>
                  <a:pt x="59" y="161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53" y="66"/>
                  <a:pt x="165" y="65"/>
                  <a:pt x="174" y="58"/>
                </a:cubicBezTo>
                <a:cubicBezTo>
                  <a:pt x="250" y="112"/>
                  <a:pt x="250" y="112"/>
                  <a:pt x="250" y="112"/>
                </a:cubicBezTo>
                <a:cubicBezTo>
                  <a:pt x="244" y="125"/>
                  <a:pt x="247" y="139"/>
                  <a:pt x="258" y="148"/>
                </a:cubicBezTo>
                <a:cubicBezTo>
                  <a:pt x="268" y="157"/>
                  <a:pt x="283" y="158"/>
                  <a:pt x="295" y="151"/>
                </a:cubicBezTo>
                <a:cubicBezTo>
                  <a:pt x="306" y="143"/>
                  <a:pt x="311" y="129"/>
                  <a:pt x="307" y="116"/>
                </a:cubicBezTo>
                <a:lnTo>
                  <a:pt x="379" y="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08CC38-4C10-D2C6-77C4-50E664A2A137}"/>
              </a:ext>
            </a:extLst>
          </p:cNvPr>
          <p:cNvSpPr/>
          <p:nvPr/>
        </p:nvSpPr>
        <p:spPr>
          <a:xfrm>
            <a:off x="3348151" y="1703273"/>
            <a:ext cx="2599764" cy="178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Livezi intensive și super-intensive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Legumicultură (câmp + sere/solarii)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Material săditor certificat</a:t>
            </a:r>
            <a:r>
              <a:rPr kumimoji="0" lang="ro-RO" sz="12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o-RO" sz="1200" b="0" i="0" u="none" strike="noStrike" kern="1200" cap="none" spc="0" normalizeH="0" baseline="0" dirty="0">
              <a:ln>
                <a:noFill/>
              </a:ln>
              <a:solidFill>
                <a:srgbClr val="062A6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5C2A6B-082B-F1E8-D443-38DA2DB3A3F6}"/>
              </a:ext>
            </a:extLst>
          </p:cNvPr>
          <p:cNvSpPr/>
          <p:nvPr/>
        </p:nvSpPr>
        <p:spPr>
          <a:xfrm>
            <a:off x="6244087" y="1736059"/>
            <a:ext cx="2602240" cy="112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Replantarea viilor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Modernizarea cramelor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Tehnologii de procesare și stocare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5D245D1-D578-AE2B-EE4F-9337DA27A7A2}"/>
              </a:ext>
            </a:extLst>
          </p:cNvPr>
          <p:cNvSpPr/>
          <p:nvPr/>
        </p:nvSpPr>
        <p:spPr>
          <a:xfrm>
            <a:off x="8859438" y="1756327"/>
            <a:ext cx="2628352" cy="1491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Ferme de bovine, ovine, caprine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Ferme de lapte și carne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Abatoare mici, procesare lactate</a:t>
            </a:r>
            <a:r>
              <a:rPr kumimoji="0" lang="ro-RO" sz="11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               </a:t>
            </a:r>
          </a:p>
          <a:p>
            <a:pPr marL="0" marR="0" lvl="0" indent="-171450" algn="l" defTabSz="121914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o-RO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429F05-DF5C-BE3D-D25E-351D80136B1C}"/>
              </a:ext>
            </a:extLst>
          </p:cNvPr>
          <p:cNvSpPr/>
          <p:nvPr/>
        </p:nvSpPr>
        <p:spPr>
          <a:xfrm>
            <a:off x="688757" y="4292123"/>
            <a:ext cx="1929654" cy="1706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Fructe și legume (uscate, congelate, conservate)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Lapte, carne, cereale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Linii de ambalare și etichetare</a:t>
            </a:r>
            <a:endParaRPr kumimoji="0" lang="ro-RO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8CDADF-1D95-7AAD-F211-44E4181F12D5}"/>
              </a:ext>
            </a:extLst>
          </p:cNvPr>
          <p:cNvSpPr txBox="1"/>
          <p:nvPr/>
        </p:nvSpPr>
        <p:spPr>
          <a:xfrm>
            <a:off x="6339303" y="4366313"/>
            <a:ext cx="2133600" cy="1318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Conversie ecologică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Energie regenerabilă în ferme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Reducerea utilizării substanțelor chimice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AAF5B27-52A3-C1A8-DF85-9F09BD08E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3" y="3505086"/>
            <a:ext cx="2632739" cy="68552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A8A70C5-D23D-D923-6897-679232E9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02" y="3485298"/>
            <a:ext cx="2134185" cy="7179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139EA-6FFF-4D83-4F8E-61C428220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115" y="3476389"/>
            <a:ext cx="2064582" cy="72687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26FBE20-04B9-E4EF-67F7-38AE31299C43}"/>
              </a:ext>
            </a:extLst>
          </p:cNvPr>
          <p:cNvSpPr txBox="1"/>
          <p:nvPr/>
        </p:nvSpPr>
        <p:spPr>
          <a:xfrm>
            <a:off x="3344551" y="4274192"/>
            <a:ext cx="24563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Mașini moderne (eficiente din punct de vedere energetic)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Agricultură de precizie (GPS, senzori, software)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o-RO" sz="14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Depozitare frigorifică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28C1D8-A779-4B8F-7942-7A0C5BFC098A}"/>
              </a:ext>
            </a:extLst>
          </p:cNvPr>
          <p:cNvSpPr txBox="1"/>
          <p:nvPr/>
        </p:nvSpPr>
        <p:spPr>
          <a:xfrm>
            <a:off x="9051473" y="4431890"/>
            <a:ext cx="2214282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Subvenții mai mari, condiții de cofinanțare mai ușoare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36F7F-7497-05DC-562D-6EBD7B4BF054}"/>
              </a:ext>
            </a:extLst>
          </p:cNvPr>
          <p:cNvSpPr txBox="1"/>
          <p:nvPr/>
        </p:nvSpPr>
        <p:spPr>
          <a:xfrm>
            <a:off x="547546" y="1676097"/>
            <a:ext cx="2456329" cy="1706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Sisteme de irigare moderne (picurare, aspersiune)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Bazine de acumulare a apei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o-RO" sz="1400" b="0" i="0" u="none" strike="noStrike" kern="1200" cap="none" spc="0" normalizeH="0" baseline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Echipamente pentru economisirea apei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3F2F834-3777-B533-7E4A-D6CB9953C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657" y="3487400"/>
            <a:ext cx="24574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o-RO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Dezvoltarea afacerilor rurale – oportunități de finanțare</a:t>
            </a:r>
            <a:endParaRPr lang="ro-RO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6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94CB29F-B569-A024-BBDF-493A637B1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85838"/>
            <a:ext cx="11449050" cy="4756594"/>
          </a:xfrm>
        </p:spPr>
        <p:txBody>
          <a:bodyPr/>
          <a:lstStyle/>
          <a:p>
            <a:pPr marL="0" indent="0">
              <a:buNone/>
            </a:pPr>
            <a:endParaRPr lang="ro-RO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0" lang="ro-RO" sz="1800" i="0" u="none" strike="noStrike" kern="1200" cap="none" spc="0" normalizeH="0" baseline="0" noProof="0" dirty="0">
                <a:ln>
                  <a:noFill/>
                </a:ln>
                <a:solidFill>
                  <a:srgbClr val="062A6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Credit agricol investițional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Credit Express </a:t>
            </a:r>
            <a:r>
              <a:rPr lang="ro-RO" sz="1800" dirty="0" err="1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Agro</a:t>
            </a: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investițional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Credit agricol pentru finanțarea capitalului circulant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Credit Express </a:t>
            </a:r>
            <a:r>
              <a:rPr lang="ro-RO" sz="1800" dirty="0" err="1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Agro</a:t>
            </a: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circulant (pentru microîntreprinderi, cu volum de </a:t>
            </a:r>
            <a:r>
              <a:rPr lang="ro-RO" sz="1800" dirty="0" err="1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vînzări</a:t>
            </a: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mil MDL)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Produsului de creditare „Finanțarea Economiei Verzi</a:t>
            </a:r>
            <a:r>
              <a:rPr kumimoji="0" lang="ro-RO" sz="180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”</a:t>
            </a:r>
            <a:endParaRPr lang="ro-RO" sz="1800" dirty="0">
              <a:solidFill>
                <a:srgbClr val="062A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Produse de creditare din resurse Internaționale : IFAD, RISP, PAC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Finanțarea fermierilor în cadrul Programului Facilitatea de Creditare in Agricultura (FCA)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Produsului de creditare  „FACEM IMPACT”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ro-RO" sz="1800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Produsului de creditare „ FACEM Investiții BGK„</a:t>
            </a:r>
          </a:p>
          <a:p>
            <a:pPr marL="0" marR="66484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o-RO" sz="18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ucida Sans Unicode" panose="020B0602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indent="0">
              <a:buNone/>
            </a:pP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1507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o-MD" sz="3200" b="1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Programului de Parteneriate </a:t>
            </a:r>
            <a:r>
              <a:rPr lang="ro-RO" sz="3200" b="1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„Business </a:t>
            </a:r>
            <a:r>
              <a:rPr lang="ro-RO" sz="3200" b="1" dirty="0" err="1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Flex</a:t>
            </a:r>
            <a:r>
              <a:rPr lang="ro-RO" sz="3200" b="1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  <a:endParaRPr lang="en-US" sz="3200" b="1" dirty="0">
              <a:solidFill>
                <a:srgbClr val="062A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7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25CC5-91F3-C687-7FA0-F8941530B65A}"/>
              </a:ext>
            </a:extLst>
          </p:cNvPr>
          <p:cNvSpPr txBox="1"/>
          <p:nvPr/>
        </p:nvSpPr>
        <p:spPr>
          <a:xfrm>
            <a:off x="259221" y="911161"/>
            <a:ext cx="11232775" cy="956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o-RO" b="1" dirty="0">
                <a:solidFill>
                  <a:srgbClr val="002060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Beneficiarii </a:t>
            </a:r>
            <a:r>
              <a:rPr lang="ro-RO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creditului: </a:t>
            </a:r>
            <a:r>
              <a:rPr lang="ro-RO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IMM-uri și orice alte entități juridice eligibile pentru creditare,   care își desfășoară activitatea pe teritoriul Republicii Moldova cu excepția companiilor</a:t>
            </a:r>
            <a:r>
              <a:rPr lang="ro-RO" i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tip start-</a:t>
            </a:r>
            <a:r>
              <a:rPr lang="ro-RO" i="1" dirty="0" err="1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ro-RO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r>
              <a:rPr lang="ro-RO" sz="1100" b="1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endParaRPr lang="ro-RO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210D7-B1F4-2653-B5C7-B7C538823922}"/>
              </a:ext>
            </a:extLst>
          </p:cNvPr>
          <p:cNvSpPr txBox="1"/>
          <p:nvPr/>
        </p:nvSpPr>
        <p:spPr>
          <a:xfrm>
            <a:off x="259221" y="1699961"/>
            <a:ext cx="11295529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3815" algn="l"/>
                <a:tab pos="100965" algn="l"/>
              </a:tabLst>
            </a:pP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Scopul creditului</a:t>
            </a:r>
            <a:r>
              <a:rPr lang="en-US" b="1" dirty="0">
                <a:solidFill>
                  <a:srgbClr val="062A63"/>
                </a:solidFill>
                <a:latin typeface="Aptos" panose="020B0004020202020204" pitchFamily="34" charset="0"/>
              </a:rPr>
              <a:t>:  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pentru finanțarea necesarului de capital de lucru (mijloace circulante) </a:t>
            </a:r>
            <a:r>
              <a:rPr lang="en-US" dirty="0" err="1">
                <a:solidFill>
                  <a:srgbClr val="062A63"/>
                </a:solidFill>
                <a:latin typeface="Aptos" panose="020B0004020202020204" pitchFamily="34" charset="0"/>
              </a:rPr>
              <a:t>sau</a:t>
            </a:r>
            <a:r>
              <a:rPr lang="ro-RO" sz="1800" dirty="0">
                <a:solidFill>
                  <a:srgbClr val="062A63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realizarea de investiții destinate dezvoltării, modernizării sau extinderii activității economice</a:t>
            </a:r>
            <a:r>
              <a:rPr lang="en-US" sz="1100" dirty="0">
                <a:solidFill>
                  <a:srgbClr val="062A63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>
                <a:solidFill>
                  <a:srgbClr val="062A63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dirty="0">
              <a:solidFill>
                <a:srgbClr val="062A63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CEE7-2493-4B34-9102-9B32399C09CA}"/>
              </a:ext>
            </a:extLst>
          </p:cNvPr>
          <p:cNvSpPr txBox="1"/>
          <p:nvPr/>
        </p:nvSpPr>
        <p:spPr>
          <a:xfrm>
            <a:off x="277269" y="2438697"/>
            <a:ext cx="11636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Suma creditului</a:t>
            </a:r>
            <a:r>
              <a:rPr lang="en-US" b="1" dirty="0">
                <a:solidFill>
                  <a:srgbClr val="062A63"/>
                </a:solidFill>
                <a:latin typeface="Aptos" panose="020B0004020202020204" pitchFamily="34" charset="0"/>
              </a:rPr>
              <a:t>: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credit garantat conform produsului de credit selectat, dar nu mai mult de</a:t>
            </a:r>
            <a:r>
              <a:rPr lang="en-US" dirty="0">
                <a:solidFill>
                  <a:srgbClr val="062A63"/>
                </a:solidFill>
                <a:latin typeface="Aptos" panose="020B0004020202020204" pitchFamily="34" charset="0"/>
              </a:rPr>
              <a:t>  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 </a:t>
            </a:r>
            <a:r>
              <a:rPr lang="en-US" dirty="0">
                <a:solidFill>
                  <a:srgbClr val="062A63"/>
                </a:solidFill>
                <a:latin typeface="Aptos" panose="020B0004020202020204" pitchFamily="34" charset="0"/>
              </a:rPr>
              <a:t>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5 000 000 MDL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credit negarantat conform produsului de credit </a:t>
            </a:r>
            <a:r>
              <a:rPr lang="ro-RO" dirty="0" err="1">
                <a:solidFill>
                  <a:srgbClr val="062A63"/>
                </a:solidFill>
                <a:latin typeface="Aptos" panose="020B0004020202020204" pitchFamily="34" charset="0"/>
              </a:rPr>
              <a:t>selectat,dar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 nu mai mult de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2 000 000</a:t>
            </a:r>
            <a:r>
              <a:rPr lang="en-US" b="1" dirty="0">
                <a:solidFill>
                  <a:srgbClr val="062A63"/>
                </a:solidFill>
                <a:latin typeface="Aptos" panose="020B0004020202020204" pitchFamily="34" charset="0"/>
              </a:rPr>
              <a:t>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MDL</a:t>
            </a:r>
            <a:endParaRPr lang="en-US" b="1" dirty="0">
              <a:solidFill>
                <a:srgbClr val="062A63"/>
              </a:solidFill>
              <a:latin typeface="Aptos" panose="020B0004020202020204" pitchFamily="34" charset="0"/>
            </a:endParaRPr>
          </a:p>
          <a:p>
            <a:r>
              <a:rPr lang="en-US" b="1" dirty="0">
                <a:solidFill>
                  <a:srgbClr val="062A63"/>
                </a:solidFill>
                <a:latin typeface="Aptos" panose="020B0004020202020204" pitchFamily="34" charset="0"/>
              </a:rPr>
              <a:t>                              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 </a:t>
            </a:r>
            <a:endParaRPr lang="en-US" b="1" dirty="0">
              <a:solidFill>
                <a:srgbClr val="062A63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DDAC31-4479-5F7C-2F16-CEF7F469ACBF}"/>
              </a:ext>
            </a:extLst>
          </p:cNvPr>
          <p:cNvSpPr txBox="1"/>
          <p:nvPr/>
        </p:nvSpPr>
        <p:spPr>
          <a:xfrm>
            <a:off x="322730" y="3343834"/>
            <a:ext cx="11152094" cy="2156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Termenul creditului</a:t>
            </a:r>
            <a:r>
              <a:rPr lang="en-US" b="1" dirty="0">
                <a:solidFill>
                  <a:srgbClr val="062A63"/>
                </a:solidFill>
                <a:latin typeface="Aptos" panose="020B0004020202020204" pitchFamily="34" charset="0"/>
              </a:rPr>
              <a:t>:</a:t>
            </a:r>
            <a:endParaRPr lang="ro-RO" b="1" dirty="0">
              <a:solidFill>
                <a:srgbClr val="062A63"/>
              </a:solidFill>
              <a:latin typeface="Aptos" panose="020B0004020202020204" pitchFamily="34" charset="0"/>
            </a:endParaRPr>
          </a:p>
          <a:p>
            <a:pPr marL="285750" marR="0" lvl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62A63"/>
                </a:solidFill>
                <a:latin typeface="Aptos" panose="020B0004020202020204" pitchFamily="34" charset="0"/>
              </a:rPr>
              <a:t>p</a:t>
            </a:r>
            <a:r>
              <a:rPr lang="ro-RO" dirty="0" err="1">
                <a:solidFill>
                  <a:srgbClr val="062A63"/>
                </a:solidFill>
                <a:latin typeface="Aptos" panose="020B0004020202020204" pitchFamily="34" charset="0"/>
              </a:rPr>
              <a:t>entru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 credit negarantat (circulant si investițional)-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până la 24 luni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, dar nu va depăși termenul stabilit conform produsului;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62A63"/>
                </a:solidFill>
                <a:latin typeface="Aptos" panose="020B0004020202020204" pitchFamily="34" charset="0"/>
              </a:rPr>
              <a:t>p</a:t>
            </a:r>
            <a:r>
              <a:rPr lang="ro-RO" dirty="0" err="1">
                <a:solidFill>
                  <a:srgbClr val="062A63"/>
                </a:solidFill>
                <a:latin typeface="Aptos" panose="020B0004020202020204" pitchFamily="34" charset="0"/>
              </a:rPr>
              <a:t>entru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 credit garantat pentru investiții: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până la 60 luni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, dar nu va depăși termenul stabilit conform produsului;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62A63"/>
                </a:solidFill>
                <a:latin typeface="Aptos" panose="020B0004020202020204" pitchFamily="34" charset="0"/>
              </a:rPr>
              <a:t>p</a:t>
            </a:r>
            <a:r>
              <a:rPr lang="ro-RO" dirty="0" err="1">
                <a:solidFill>
                  <a:srgbClr val="062A63"/>
                </a:solidFill>
                <a:latin typeface="Aptos" panose="020B0004020202020204" pitchFamily="34" charset="0"/>
              </a:rPr>
              <a:t>entru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 creditele garantate destinate finanțării capitalului circulant și necesităților investiționale pentru desfășurarea activității de business, perioada maximă de rambursare este de </a:t>
            </a:r>
            <a:r>
              <a:rPr lang="ro-RO" b="1" dirty="0">
                <a:solidFill>
                  <a:srgbClr val="062A63"/>
                </a:solidFill>
                <a:latin typeface="Aptos" panose="020B0004020202020204" pitchFamily="34" charset="0"/>
              </a:rPr>
              <a:t>până la 36 luni</a:t>
            </a:r>
            <a:r>
              <a:rPr lang="ro-RO" dirty="0">
                <a:solidFill>
                  <a:srgbClr val="062A63"/>
                </a:solidFill>
                <a:latin typeface="Aptos" panose="020B0004020202020204" pitchFamily="34" charset="0"/>
              </a:rPr>
              <a:t>. </a:t>
            </a:r>
            <a:endParaRPr lang="en-US" dirty="0">
              <a:solidFill>
                <a:srgbClr val="062A63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33506-9A66-0068-8758-6348F6D4D1E6}"/>
              </a:ext>
            </a:extLst>
          </p:cNvPr>
          <p:cNvSpPr txBox="1"/>
          <p:nvPr/>
        </p:nvSpPr>
        <p:spPr>
          <a:xfrm flipH="1">
            <a:off x="705408" y="5555761"/>
            <a:ext cx="10582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i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Suplimentar</a:t>
            </a:r>
            <a:r>
              <a:rPr lang="ro-MD" b="1" i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:</a:t>
            </a:r>
            <a:r>
              <a:rPr lang="ro-RO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ro-RO" sz="18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Un card business de până la </a:t>
            </a:r>
            <a:r>
              <a:rPr lang="ro-RO" sz="18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100.000 MDL</a:t>
            </a:r>
            <a:r>
              <a:rPr lang="ro-MD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6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E7EBD447-CC75-CDE7-BE8A-567AF4FF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o-MD" sz="3200" b="1" dirty="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Campania de primăvară  „Sezonul tău începe rapid”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7D5976-730F-8716-63E6-6CCB36A7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31-8D96-4243-9B3C-9E19F16D15EB}" type="slidenum">
              <a:rPr lang="ru-RU" b="1" smtClean="0">
                <a:ea typeface="Roboto" panose="02000000000000000000" pitchFamily="2" charset="0"/>
              </a:rPr>
              <a:pPr/>
              <a:t>8</a:t>
            </a:fld>
            <a:r>
              <a:rPr lang="ru-RU" dirty="0"/>
              <a:t>  </a:t>
            </a:r>
            <a:r>
              <a:rPr lang="en-US" dirty="0">
                <a:ea typeface="Roboto" panose="02000000000000000000" pitchFamily="2" charset="0"/>
              </a:rPr>
              <a:t>| </a:t>
            </a:r>
            <a:endParaRPr lang="ru-RU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E3A5DA4-950B-1292-6510-1B3FE4EABD1D}"/>
              </a:ext>
            </a:extLst>
          </p:cNvPr>
          <p:cNvSpPr txBox="1">
            <a:spLocks/>
          </p:cNvSpPr>
          <p:nvPr/>
        </p:nvSpPr>
        <p:spPr>
          <a:xfrm>
            <a:off x="475018" y="6377659"/>
            <a:ext cx="10729965" cy="25197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62A6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o-RO" sz="800" b="0" spc="200" dirty="0">
              <a:solidFill>
                <a:srgbClr val="2E2E2E">
                  <a:lumMod val="50000"/>
                  <a:lumOff val="50000"/>
                </a:srgbClr>
              </a:solidFill>
              <a:latin typeface="Open Sans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C87E8-F51A-C2A2-1595-2FB060EE047B}"/>
              </a:ext>
            </a:extLst>
          </p:cNvPr>
          <p:cNvSpPr txBox="1"/>
          <p:nvPr/>
        </p:nvSpPr>
        <p:spPr>
          <a:xfrm>
            <a:off x="475018" y="1131925"/>
            <a:ext cx="5379580" cy="203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ro-RO" sz="1100" u="none" strike="noStrike" dirty="0"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Grup țintă:</a:t>
            </a:r>
            <a:r>
              <a:rPr lang="ro-RO" sz="1700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r>
              <a:rPr lang="ro-RO" sz="1700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Gospodării țărănești (GT)</a:t>
            </a:r>
          </a:p>
          <a:p>
            <a:pPr marL="285750" marR="0" lvl="0" indent="-28575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r>
              <a:rPr lang="ro-RO" sz="1700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Întreprinderi micro mici și mijlocii din domeniul agricol și agroalimentar</a:t>
            </a:r>
          </a:p>
          <a:p>
            <a:pPr marL="285750" marR="0" lvl="0" indent="-28575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r>
              <a:rPr lang="ro-RO" sz="1700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Cooperative de producători agricoli</a:t>
            </a:r>
          </a:p>
          <a:p>
            <a:pPr marL="285750" marR="0" lvl="0" indent="-285750" algn="just" fontAlgn="base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r>
              <a:rPr lang="ro-RO" sz="1700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Beneficiari de subvenții de la </a:t>
            </a:r>
            <a:r>
              <a:rPr lang="ro-RO" sz="1700" b="1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AIPA</a:t>
            </a:r>
            <a:r>
              <a:rPr lang="ro-RO" sz="1700" u="none" strike="noStrike" dirty="0">
                <a:solidFill>
                  <a:srgbClr val="00206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(Agenția de Intervenție și Plăți pentru Agricultură)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AB64A7-4B8D-82BA-E052-C88D5E753919}"/>
              </a:ext>
            </a:extLst>
          </p:cNvPr>
          <p:cNvSpPr txBox="1"/>
          <p:nvPr/>
        </p:nvSpPr>
        <p:spPr>
          <a:xfrm>
            <a:off x="6352003" y="1131925"/>
            <a:ext cx="4732608" cy="745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571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6520" algn="l"/>
              </a:tabLst>
            </a:pP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Perioada desfășurării:</a:t>
            </a:r>
            <a:r>
              <a:rPr lang="ro-RO" sz="17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indent="-571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6520" algn="l"/>
              </a:tabLst>
            </a:pPr>
            <a:r>
              <a:rPr lang="ro-RO" sz="17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 februarie 2026 - 31 mai 2026</a:t>
            </a: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endParaRPr lang="ro-RO" sz="1700" dirty="0">
              <a:solidFill>
                <a:srgbClr val="00206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BDD46-92F3-FD97-799E-442387E2BB6F}"/>
              </a:ext>
            </a:extLst>
          </p:cNvPr>
          <p:cNvSpPr txBox="1"/>
          <p:nvPr/>
        </p:nvSpPr>
        <p:spPr>
          <a:xfrm>
            <a:off x="475018" y="4592154"/>
            <a:ext cx="4812170" cy="911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7150" algn="just">
              <a:lnSpc>
                <a:spcPct val="107000"/>
              </a:lnSpc>
              <a:spcAft>
                <a:spcPts val="800"/>
              </a:spcAft>
              <a:tabLst>
                <a:tab pos="96520" algn="l"/>
              </a:tabLst>
            </a:pPr>
            <a:r>
              <a:rPr lang="ro-RO" sz="17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Scopul creditului: </a:t>
            </a:r>
            <a:r>
              <a:rPr lang="ro-RO" sz="17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Finanțarea capitalului circulant și necesităților investiționale pentru desfășurarea activității agricole.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4817E9-AD4B-760D-BEDF-F720DB60385C}"/>
              </a:ext>
            </a:extLst>
          </p:cNvPr>
          <p:cNvSpPr txBox="1"/>
          <p:nvPr/>
        </p:nvSpPr>
        <p:spPr>
          <a:xfrm>
            <a:off x="475018" y="3391011"/>
            <a:ext cx="516378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</a:pP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Suma creditului:</a:t>
            </a: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o-RO" sz="1700" b="1" dirty="0">
                <a:solidFill>
                  <a:srgbClr val="00206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pâ</a:t>
            </a: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 la 2 mln. MDL</a:t>
            </a:r>
            <a:r>
              <a:rPr lang="ro-RO" sz="17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pentru creditul negarantat;  </a:t>
            </a:r>
          </a:p>
          <a:p>
            <a:pPr marL="285750" marR="0" lvl="0" indent="-28575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o-RO" sz="1700" b="1" dirty="0">
                <a:solidFill>
                  <a:srgbClr val="002060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pâ</a:t>
            </a:r>
            <a:r>
              <a:rPr lang="ro-RO" sz="17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nă la 6 mln. MDL</a:t>
            </a:r>
            <a:r>
              <a:rPr lang="ro-RO" sz="17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– pentru creditul garantat.</a:t>
            </a:r>
            <a:endParaRPr lang="ro-RO" sz="17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2EBB2-736C-A7E0-7B0E-C6D0D0E42C57}"/>
              </a:ext>
            </a:extLst>
          </p:cNvPr>
          <p:cNvSpPr txBox="1"/>
          <p:nvPr/>
        </p:nvSpPr>
        <p:spPr>
          <a:xfrm>
            <a:off x="6352003" y="2246645"/>
            <a:ext cx="5468522" cy="3771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7150" algn="just">
              <a:lnSpc>
                <a:spcPct val="107000"/>
              </a:lnSpc>
              <a:tabLst>
                <a:tab pos="96520" algn="l"/>
              </a:tabLst>
            </a:pPr>
            <a:r>
              <a:rPr lang="ro-RO" sz="1600" b="1" dirty="0">
                <a:solidFill>
                  <a:srgbClr val="00206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Termenul creditului: </a:t>
            </a:r>
          </a:p>
          <a:p>
            <a:pPr marL="228600" indent="-285750" algn="just">
              <a:lnSpc>
                <a:spcPct val="107000"/>
              </a:lnSpc>
              <a:buFont typeface="Wingdings" panose="05000000000000000000" pitchFamily="2" charset="2"/>
              <a:buChar char="Ø"/>
              <a:tabLst>
                <a:tab pos="96520" algn="l"/>
              </a:tabLst>
            </a:pPr>
            <a:r>
              <a:rPr lang="ro-RO" sz="16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pentru creditele negarantate -</a:t>
            </a:r>
            <a:r>
              <a:rPr lang="ro-RO" sz="16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până la 24 luni</a:t>
            </a:r>
          </a:p>
          <a:p>
            <a:pPr marL="228600" indent="-285750" algn="just">
              <a:lnSpc>
                <a:spcPct val="107000"/>
              </a:lnSpc>
              <a:buFont typeface="Wingdings" panose="05000000000000000000" pitchFamily="2" charset="2"/>
              <a:buChar char="Ø"/>
              <a:tabLst>
                <a:tab pos="96520" algn="l"/>
              </a:tabLst>
            </a:pPr>
            <a:endParaRPr lang="ro-RO" sz="1600" b="1" dirty="0">
              <a:solidFill>
                <a:srgbClr val="002060"/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063672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Rata dobânzii:</a:t>
            </a:r>
          </a:p>
          <a:p>
            <a:pPr marL="285750" marR="0" lvl="0" indent="-28575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garantat -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9%</a:t>
            </a:r>
            <a:endParaRPr lang="ro-RO" sz="16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o-RO" sz="1600" dirty="0">
                <a:solidFill>
                  <a:srgbClr val="042975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ro-RO" sz="1600" b="1" dirty="0">
                <a:solidFill>
                  <a:srgbClr val="042975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solidFill>
                  <a:srgbClr val="042975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negarantat - </a:t>
            </a:r>
            <a:r>
              <a:rPr lang="ro-RO" sz="1600" b="1" dirty="0">
                <a:solidFill>
                  <a:srgbClr val="042975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</a:t>
            </a:r>
            <a:endParaRPr lang="ro-RO" sz="1600" dirty="0">
              <a:solidFill>
                <a:srgbClr val="042975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85750" algn="just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96520" algn="l"/>
              </a:tabLst>
            </a:pPr>
            <a:r>
              <a:rPr lang="ro-RO" sz="1600" dirty="0">
                <a:solidFill>
                  <a:srgbClr val="002060"/>
                </a:solidFill>
                <a:latin typeface="Aptos" panose="020B0004020202020204" pitchFamily="34" charset="0"/>
              </a:rPr>
              <a:t>pentru creditele garantate -</a:t>
            </a:r>
            <a:r>
              <a:rPr lang="ro-RO" sz="16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până la 60 luni, </a:t>
            </a:r>
            <a:r>
              <a:rPr lang="ro-RO" sz="1600" dirty="0">
                <a:solidFill>
                  <a:srgbClr val="06367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excepția creditelor acordate pentru activitatea curentă, pentru care perioada maximă de rambursare nu poate depăși </a:t>
            </a:r>
            <a:r>
              <a:rPr lang="ro-RO" sz="1600" b="1" dirty="0">
                <a:solidFill>
                  <a:srgbClr val="06367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de luni</a:t>
            </a:r>
            <a:r>
              <a:rPr lang="ro-RO" sz="1600" dirty="0">
                <a:solidFill>
                  <a:srgbClr val="063672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tabLst>
                <a:tab pos="96520" algn="l"/>
              </a:tabLst>
            </a:pPr>
            <a:r>
              <a:rPr lang="ro-RO" sz="1600" dirty="0">
                <a:solidFill>
                  <a:srgbClr val="063672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Rata dobânzii-</a:t>
            </a:r>
            <a:r>
              <a:rPr lang="ro-RO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pentru credit garantat - 10%, </a:t>
            </a:r>
            <a:endParaRPr lang="ro-RO" sz="16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96520" algn="l"/>
              </a:tabLst>
            </a:pPr>
            <a:r>
              <a:rPr lang="ro-RO" sz="1600" i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Pentru creditele acordate pe un termen de până la 12 luni, dar nu mai puțin de 9 luni, se acordă dobândă 0% pentru primele 3 luni.</a:t>
            </a:r>
            <a:r>
              <a:rPr lang="ro-RO" sz="1600" dirty="0">
                <a:solidFill>
                  <a:srgbClr val="002060"/>
                </a:solidFill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2941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ICB">
      <a:dk1>
        <a:srgbClr val="062963"/>
      </a:dk1>
      <a:lt1>
        <a:sysClr val="window" lastClr="FFFFFF"/>
      </a:lt1>
      <a:dk2>
        <a:srgbClr val="062963"/>
      </a:dk2>
      <a:lt2>
        <a:srgbClr val="DEEBF6"/>
      </a:lt2>
      <a:accent1>
        <a:srgbClr val="2A83BE"/>
      </a:accent1>
      <a:accent2>
        <a:srgbClr val="EC1B2E"/>
      </a:accent2>
      <a:accent3>
        <a:srgbClr val="FFD400"/>
      </a:accent3>
      <a:accent4>
        <a:srgbClr val="FFC000"/>
      </a:accent4>
      <a:accent5>
        <a:srgbClr val="0B50BF"/>
      </a:accent5>
      <a:accent6>
        <a:srgbClr val="636363"/>
      </a:accent6>
      <a:hlink>
        <a:srgbClr val="00B0F0"/>
      </a:hlink>
      <a:folHlink>
        <a:srgbClr val="7030A0"/>
      </a:folHlink>
    </a:clrScheme>
    <a:fontScheme name="Roboto MICB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827</Words>
  <Application>Microsoft Office PowerPoint</Application>
  <PresentationFormat>Widescreen</PresentationFormat>
  <Paragraphs>128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Aptos</vt:lpstr>
      <vt:lpstr>Arial</vt:lpstr>
      <vt:lpstr>Lucida Sans Unicode</vt:lpstr>
      <vt:lpstr>Times New Roman</vt:lpstr>
      <vt:lpstr>Wingdings</vt:lpstr>
      <vt:lpstr>Roboto (Body)</vt:lpstr>
      <vt:lpstr>Open Sans</vt:lpstr>
      <vt:lpstr>Microsoft Sans Serif</vt:lpstr>
      <vt:lpstr>Roboto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Moldindconbank PowerPoint</dc:title>
  <dc:creator>Tatiana Ceban</dc:creator>
  <cp:lastModifiedBy>Tanya Ceban</cp:lastModifiedBy>
  <cp:revision>122</cp:revision>
  <dcterms:created xsi:type="dcterms:W3CDTF">2024-07-16T06:05:27Z</dcterms:created>
  <dcterms:modified xsi:type="dcterms:W3CDTF">2026-05-15T08:57:07Z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2cf8044a-9925-489c-83d6-1481d02e68b8</vt:lpwstr>
  </property>
  <property fmtid="{D5CDD505-2E9C-101B-9397-08002B2CF9AE}" pid="3" name="Clasificare">
    <vt:lpwstr>P</vt:lpwstr>
  </property>
</Properties>
</file>