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9"/>
  </p:notesMasterIdLst>
  <p:sldIdLst>
    <p:sldId id="289" r:id="rId3"/>
    <p:sldId id="286" r:id="rId4"/>
    <p:sldId id="293" r:id="rId5"/>
    <p:sldId id="261" r:id="rId6"/>
    <p:sldId id="294" r:id="rId7"/>
    <p:sldId id="290" r:id="rId8"/>
  </p:sldIdLst>
  <p:sldSz cx="5854700" cy="3295650"/>
  <p:notesSz cx="5854700" cy="32956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51" autoAdjust="0"/>
    <p:restoredTop sz="94660" autoAdjust="0"/>
  </p:normalViewPr>
  <p:slideViewPr>
    <p:cSldViewPr>
      <p:cViewPr varScale="1">
        <p:scale>
          <a:sx n="195" d="100"/>
          <a:sy n="195" d="100"/>
        </p:scale>
        <p:origin x="1188" y="1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536825" cy="165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316288" y="0"/>
            <a:ext cx="2536825" cy="165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CEEC1-C763-4972-8C20-F2A52E4B9B5C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9925" y="412750"/>
            <a:ext cx="1974850" cy="111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85788" y="1585913"/>
            <a:ext cx="4683125" cy="1298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130550"/>
            <a:ext cx="2536825" cy="165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316288" y="3130550"/>
            <a:ext cx="2536825" cy="165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A0EE9-71C6-4637-AF8C-7BD748BE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1790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A0EE9-71C6-4637-AF8C-7BD748BE73B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38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ED522-DF84-EBD0-74BB-A99B23C63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8A87973-0AF9-512D-0B46-06DBD86AC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E86405B-038F-DED5-3433-56B252367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7C6343-8074-1C52-5B63-A572ABB87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A0EE9-71C6-4637-AF8C-7BD748BE73B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017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E199C-4B9A-8279-C1D7-9322F06CB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EA5306E-F2EC-9464-F437-E2939CFBF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B6B4642-4F91-2FBF-8EDC-CB79AF6C7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DCD2F6-0CE4-A7E6-B7CC-60EFB3F36B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A0EE9-71C6-4637-AF8C-7BD748BE73B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877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A0EE9-71C6-4637-AF8C-7BD748BE73B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120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5C2B2-EB6A-3F29-7612-FCB895BF3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9DA9BF8-1F30-9E91-CC78-A45BA52FC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B807B8B-8782-74E0-2BBF-212E6EA65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0628C7-7C4A-C47D-701D-CE95A2CD89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A0EE9-71C6-4637-AF8C-7BD748BE73B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149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52C5B-0198-6432-54BB-CC6032FAE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99C18D0-A955-D80B-4AF9-60D9882DE8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BE5D632-1AFF-AA08-9D82-70F161766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958233-1C12-F773-144D-037D859D7A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A0EE9-71C6-4637-AF8C-7BD748BE73B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82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852160" cy="329184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6800" y="0"/>
            <a:ext cx="4785359" cy="329184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578595" y="0"/>
            <a:ext cx="2953385" cy="3291840"/>
          </a:xfrm>
          <a:custGeom>
            <a:avLst/>
            <a:gdLst/>
            <a:ahLst/>
            <a:cxnLst/>
            <a:rect l="l" t="t" r="r" b="b"/>
            <a:pathLst>
              <a:path w="2953385" h="3291840">
                <a:moveTo>
                  <a:pt x="549008" y="0"/>
                </a:moveTo>
                <a:lnTo>
                  <a:pt x="389801" y="0"/>
                </a:lnTo>
                <a:lnTo>
                  <a:pt x="0" y="736092"/>
                </a:lnTo>
                <a:lnTo>
                  <a:pt x="159207" y="736092"/>
                </a:lnTo>
                <a:lnTo>
                  <a:pt x="549008" y="0"/>
                </a:lnTo>
                <a:close/>
              </a:path>
              <a:path w="2953385" h="3291840">
                <a:moveTo>
                  <a:pt x="2953220" y="2555748"/>
                </a:moveTo>
                <a:lnTo>
                  <a:pt x="2794012" y="2555748"/>
                </a:lnTo>
                <a:lnTo>
                  <a:pt x="2404211" y="3291840"/>
                </a:lnTo>
                <a:lnTo>
                  <a:pt x="2563418" y="3291840"/>
                </a:lnTo>
                <a:lnTo>
                  <a:pt x="2953220" y="2555748"/>
                </a:lnTo>
                <a:close/>
              </a:path>
            </a:pathLst>
          </a:custGeom>
          <a:solidFill>
            <a:srgbClr val="FCAD0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bg 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5656" y="295656"/>
            <a:ext cx="1082306" cy="2195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2956" y="1243510"/>
            <a:ext cx="2532380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78205" y="1845564"/>
            <a:ext cx="4098290" cy="823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07BD21-77DF-7BE2-3051-EF30B9BA6D3C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27000" y="2922428"/>
            <a:ext cx="389850" cy="123111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none" rtlCol="0" anchor="ctr">
            <a:spAutoFit/>
          </a:bodyPr>
          <a:lstStyle/>
          <a:p>
            <a:pPr algn="l">
              <a:buNone/>
            </a:pPr>
            <a:r>
              <a:rPr lang="en-US" sz="200" b="0" i="0" u="none">
                <a:solidFill>
                  <a:srgbClr val="000000"/>
                </a:solidFill>
              </a:rPr>
              <a:t>FinComBank S.A.</a:t>
            </a:r>
            <a:endParaRPr lang="ru-RU" sz="200" b="0" i="0" u="none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B0FD22-ABA2-8A13-8782-4F92D62A25F7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798948" y="2922428"/>
            <a:ext cx="256802" cy="123111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none" rtlCol="0" anchor="ctr">
            <a:spAutoFit/>
          </a:bodyPr>
          <a:lstStyle/>
          <a:p>
            <a:pPr algn="ctr">
              <a:buNone/>
            </a:pPr>
            <a:r>
              <a:rPr lang="en-US" sz="200" b="0" i="0" u="none">
                <a:solidFill>
                  <a:srgbClr val="000000"/>
                </a:solidFill>
              </a:rPr>
              <a:t>Public</a:t>
            </a:r>
            <a:endParaRPr lang="ru-RU" sz="200" b="0" i="0" u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15384" y="3064954"/>
            <a:ext cx="1346581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AF62F-A52F-AF33-8F81-E04348C80300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27000" y="2922428"/>
            <a:ext cx="389850" cy="123111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none" rtlCol="0" anchor="ctr">
            <a:spAutoFit/>
          </a:bodyPr>
          <a:lstStyle/>
          <a:p>
            <a:pPr algn="l">
              <a:buNone/>
            </a:pPr>
            <a:r>
              <a:rPr lang="en-US" sz="200" b="0" i="0" u="none">
                <a:solidFill>
                  <a:srgbClr val="000000"/>
                </a:solidFill>
              </a:rPr>
              <a:t>FinComBank S.A.</a:t>
            </a:r>
            <a:endParaRPr lang="ru-RU" sz="200" b="0" i="0" u="none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837FC-6785-95B2-040F-35C3433CFD49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798948" y="2922428"/>
            <a:ext cx="256802" cy="123111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none" rtlCol="0" anchor="ctr">
            <a:spAutoFit/>
          </a:bodyPr>
          <a:lstStyle/>
          <a:p>
            <a:pPr algn="ctr">
              <a:buNone/>
            </a:pPr>
            <a:r>
              <a:rPr lang="en-US" sz="200" b="0" i="0" u="none">
                <a:solidFill>
                  <a:srgbClr val="000000"/>
                </a:solidFill>
              </a:rPr>
              <a:t>Public</a:t>
            </a:r>
            <a:endParaRPr lang="ru-RU" sz="200" b="0" i="0" u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2735" y="757999"/>
            <a:ext cx="2546794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015170" y="757999"/>
            <a:ext cx="2546794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C114C-F4AB-7468-44BD-E44B8908A25C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27000" y="2922428"/>
            <a:ext cx="389850" cy="123111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none" rtlCol="0" anchor="ctr">
            <a:spAutoFit/>
          </a:bodyPr>
          <a:lstStyle/>
          <a:p>
            <a:pPr algn="l">
              <a:buNone/>
            </a:pPr>
            <a:r>
              <a:rPr lang="en-US" sz="200" b="0" i="0" u="none">
                <a:solidFill>
                  <a:srgbClr val="000000"/>
                </a:solidFill>
              </a:rPr>
              <a:t>FinComBank S.A.</a:t>
            </a:r>
            <a:endParaRPr lang="ru-RU" sz="200" b="0" i="0" u="none" dirty="0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DAAC49-3B6F-1857-BF76-3C9D7BB1E965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798948" y="2922428"/>
            <a:ext cx="256802" cy="123111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none" rtlCol="0" anchor="ctr">
            <a:spAutoFit/>
          </a:bodyPr>
          <a:lstStyle/>
          <a:p>
            <a:pPr algn="ctr">
              <a:buNone/>
            </a:pPr>
            <a:r>
              <a:rPr lang="en-US" sz="200" b="0" i="0" u="none">
                <a:solidFill>
                  <a:srgbClr val="000000"/>
                </a:solidFill>
              </a:rPr>
              <a:t>Public</a:t>
            </a:r>
            <a:endParaRPr lang="ru-RU" sz="200" b="0" i="0" u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F8361-957E-852A-219A-DC7C2DF1C32E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27000" y="2922428"/>
            <a:ext cx="389850" cy="123111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none" rtlCol="0" anchor="ctr">
            <a:spAutoFit/>
          </a:bodyPr>
          <a:lstStyle/>
          <a:p>
            <a:pPr algn="l">
              <a:buNone/>
            </a:pPr>
            <a:r>
              <a:rPr lang="en-US" sz="200" b="0" i="0" u="none">
                <a:solidFill>
                  <a:srgbClr val="000000"/>
                </a:solidFill>
              </a:rPr>
              <a:t>FinComBank S.A.</a:t>
            </a:r>
            <a:endParaRPr lang="ru-RU" sz="200" b="0" i="0" u="none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2BF710-ACB4-41BC-4395-C87250CC4AAB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798948" y="2922428"/>
            <a:ext cx="256802" cy="123111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none" rtlCol="0" anchor="ctr">
            <a:spAutoFit/>
          </a:bodyPr>
          <a:lstStyle/>
          <a:p>
            <a:pPr algn="ctr">
              <a:buNone/>
            </a:pPr>
            <a:r>
              <a:rPr lang="en-US" sz="200" b="0" i="0" u="none" dirty="0">
                <a:solidFill>
                  <a:srgbClr val="000000"/>
                </a:solidFill>
              </a:rPr>
              <a:t>Public</a:t>
            </a:r>
            <a:endParaRPr lang="ru-RU" sz="200" b="0" i="0" u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76F5B-5195-BFB9-558B-AC1BAD314794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27000" y="2799318"/>
            <a:ext cx="2018501" cy="369332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none" rtlCol="0" anchor="ctr">
            <a:spAutoFit/>
          </a:bodyPr>
          <a:lstStyle/>
          <a:p>
            <a:pPr algn="l">
              <a:buNone/>
            </a:pPr>
            <a:r>
              <a:rPr lang="ro-RO" b="0" i="0" u="none">
                <a:solidFill>
                  <a:srgbClr val="000000"/>
                </a:solidFill>
              </a:rPr>
              <a:t>FinComBank S.A.</a:t>
            </a:r>
            <a:endParaRPr lang="ru-RU" b="0" i="0" u="none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E08FE3-6323-2DC2-4115-44F0F3A831B2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520828" y="2799318"/>
            <a:ext cx="813044" cy="369332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none" rtlCol="0" anchor="ctr">
            <a:spAutoFit/>
          </a:bodyPr>
          <a:lstStyle/>
          <a:p>
            <a:pPr algn="ctr">
              <a:buNone/>
            </a:pPr>
            <a:r>
              <a:rPr lang="ro-RO" b="0" i="0" u="none">
                <a:solidFill>
                  <a:srgbClr val="000000"/>
                </a:solidFill>
              </a:rPr>
              <a:t>Public</a:t>
            </a:r>
            <a:endParaRPr lang="ru-RU" b="0" i="0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5852159" cy="32918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956" y="190892"/>
            <a:ext cx="3772535" cy="835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3424" y="1423873"/>
            <a:ext cx="3486150" cy="1481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90598" y="3064954"/>
            <a:ext cx="1873504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92735" y="3064954"/>
            <a:ext cx="1346581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15384" y="3064954"/>
            <a:ext cx="1346581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AC8F62-4198-E404-A2B4-B16CE1949D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1"/>
            <a:ext cx="5852172" cy="329184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2956" y="1920929"/>
            <a:ext cx="1692910" cy="67582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7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Speaker:</a:t>
            </a:r>
            <a:endParaRPr sz="700" dirty="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lang="ro-RO" sz="1450" b="1" dirty="0">
                <a:solidFill>
                  <a:srgbClr val="FCAD05"/>
                </a:solidFill>
                <a:latin typeface="Montserrat"/>
                <a:cs typeface="Montserrat"/>
              </a:rPr>
              <a:t>Ermurachi Doina</a:t>
            </a: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lang="ro-MD" sz="650" spc="-10" dirty="0">
                <a:solidFill>
                  <a:srgbClr val="FFFFFF"/>
                </a:solidFill>
                <a:latin typeface="Montserrat Medium"/>
                <a:cs typeface="Montserrat Medium"/>
              </a:rPr>
              <a:t>Șef Agenție, </a:t>
            </a:r>
            <a:r>
              <a:rPr sz="650" dirty="0" err="1">
                <a:solidFill>
                  <a:srgbClr val="FFFFFF"/>
                </a:solidFill>
                <a:latin typeface="Montserrat Medium"/>
                <a:cs typeface="Montserrat Medium"/>
              </a:rPr>
              <a:t>Sucursalei</a:t>
            </a:r>
            <a:r>
              <a:rPr sz="650" dirty="0">
                <a:solidFill>
                  <a:srgbClr val="FFFFFF"/>
                </a:solidFill>
                <a:latin typeface="Montserrat Medium"/>
                <a:cs typeface="Montserrat Medium"/>
              </a:rPr>
              <a:t> Nr.</a:t>
            </a:r>
            <a:r>
              <a:rPr lang="ro-MD" sz="650" dirty="0">
                <a:solidFill>
                  <a:srgbClr val="FFFFFF"/>
                </a:solidFill>
                <a:latin typeface="Montserrat Medium"/>
                <a:cs typeface="Montserrat Medium"/>
              </a:rPr>
              <a:t>3</a:t>
            </a:r>
            <a:r>
              <a:rPr sz="650" spc="5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endParaRPr lang="ro-MD" sz="650" spc="5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lang="it-IT" sz="650" dirty="0">
                <a:solidFill>
                  <a:srgbClr val="FFFFFF"/>
                </a:solidFill>
                <a:latin typeface="Montserrat Medium"/>
                <a:cs typeface="Montserrat Medium"/>
              </a:rPr>
              <a:t>or.Anenii-Noi, str.Tighina nr.2</a:t>
            </a:r>
            <a:endParaRPr sz="650" dirty="0">
              <a:latin typeface="Montserrat Medium"/>
              <a:cs typeface="Montserrat 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77984" y="2830917"/>
            <a:ext cx="2038985" cy="179070"/>
          </a:xfrm>
          <a:custGeom>
            <a:avLst/>
            <a:gdLst/>
            <a:ahLst/>
            <a:cxnLst/>
            <a:rect l="l" t="t" r="r" b="b"/>
            <a:pathLst>
              <a:path w="2038985" h="179069">
                <a:moveTo>
                  <a:pt x="94504" y="0"/>
                </a:moveTo>
                <a:lnTo>
                  <a:pt x="0" y="178454"/>
                </a:lnTo>
              </a:path>
              <a:path w="2038985" h="179069">
                <a:moveTo>
                  <a:pt x="1105322" y="0"/>
                </a:moveTo>
                <a:lnTo>
                  <a:pt x="1010809" y="178454"/>
                </a:lnTo>
              </a:path>
              <a:path w="2038985" h="179069">
                <a:moveTo>
                  <a:pt x="2038849" y="0"/>
                </a:moveTo>
                <a:lnTo>
                  <a:pt x="1944348" y="178454"/>
                </a:lnTo>
              </a:path>
            </a:pathLst>
          </a:custGeom>
          <a:ln w="12700">
            <a:solidFill>
              <a:srgbClr val="FCA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82956" y="2848329"/>
            <a:ext cx="802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fincombank.com</a:t>
            </a:r>
            <a:endParaRPr sz="700" dirty="0">
              <a:latin typeface="Montserrat SemiBold"/>
              <a:cs typeface="Montserrat Semi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64729" y="2848329"/>
            <a:ext cx="7321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fincompay.com</a:t>
            </a:r>
            <a:endParaRPr sz="700" dirty="0">
              <a:latin typeface="Montserrat SemiBold"/>
              <a:cs typeface="Montserrat Semi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75547" y="2848329"/>
            <a:ext cx="6546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0</a:t>
            </a:r>
            <a:r>
              <a:rPr sz="7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7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(22)</a:t>
            </a:r>
            <a:r>
              <a:rPr sz="700" b="1" spc="-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7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269</a:t>
            </a:r>
            <a:r>
              <a:rPr sz="700" b="1" spc="-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70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999</a:t>
            </a:r>
            <a:endParaRPr sz="700" dirty="0">
              <a:latin typeface="Montserrat SemiBold"/>
              <a:cs typeface="Montserrat SemiBold"/>
            </a:endParaRPr>
          </a:p>
        </p:txBody>
      </p:sp>
      <p:pic>
        <p:nvPicPr>
          <p:cNvPr id="14" name="object 6">
            <a:extLst>
              <a:ext uri="{FF2B5EF4-FFF2-40B4-BE49-F238E27FC236}">
                <a16:creationId xmlns:a16="http://schemas.microsoft.com/office/drawing/2014/main" id="{DF77670E-BC41-7393-C108-4A76A12148A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550" y="215253"/>
            <a:ext cx="1082306" cy="21957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2956" y="863236"/>
            <a:ext cx="3330194" cy="72519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455"/>
              </a:spcBef>
            </a:pPr>
            <a:r>
              <a:rPr lang="ro-MD" sz="2450" b="1" dirty="0">
                <a:latin typeface="Montserrat"/>
                <a:cs typeface="Montserrat"/>
              </a:rPr>
              <a:t>Susținerea sectorului agricol</a:t>
            </a:r>
            <a:endParaRPr sz="245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1815B-E9B3-9A29-87E6-B347E5A0D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зеленый, растение, трав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B231483-F281-B7D3-54EB-4305175D6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" y="24942"/>
            <a:ext cx="5852172" cy="3291847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3CB02CAA-359B-4324-130E-301A262469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553" y="369232"/>
            <a:ext cx="5118428" cy="74251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/>
            <a:r>
              <a:rPr lang="ro-RO" sz="2200" dirty="0">
                <a:solidFill>
                  <a:srgbClr val="FFFFFF"/>
                </a:solidFill>
                <a:latin typeface="Montserrat Medium"/>
                <a:cs typeface="Montserrat Medium"/>
              </a:rPr>
              <a:t>Facilitatea de Creditare în Agricultură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C23E4864-DA29-9274-32BE-E7EED6C5654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2744" y="295656"/>
            <a:ext cx="1082306" cy="2195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7A2B9DF-E174-DFE4-6E70-B72B51C16BDC}"/>
              </a:ext>
            </a:extLst>
          </p:cNvPr>
          <p:cNvSpPr txBox="1"/>
          <p:nvPr/>
        </p:nvSpPr>
        <p:spPr>
          <a:xfrm>
            <a:off x="99295" y="1275808"/>
            <a:ext cx="3152422" cy="402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900" b="1" kern="100" dirty="0">
                <a:solidFill>
                  <a:srgbClr val="FFC000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porțiune de grant 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în</a:t>
            </a:r>
            <a:r>
              <a:rPr lang="ro-MD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dependență de scop</a:t>
            </a:r>
            <a:r>
              <a:rPr lang="ro-MD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max 5%</a:t>
            </a:r>
            <a:r>
              <a:rPr lang="ro-MD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max 15%</a:t>
            </a:r>
            <a:r>
              <a:rPr lang="ro-MD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max 30%</a:t>
            </a:r>
            <a:endParaRPr lang="ru-RU" sz="900" kern="100" dirty="0">
              <a:solidFill>
                <a:schemeClr val="bg1"/>
              </a:solidFill>
              <a:effectLst/>
              <a:latin typeface="Montserrat Medium" panose="00000600000000000000" pitchFamily="2" charset="-52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822A4C95-42E8-6542-AE9A-59B7D5EF4C7C}"/>
              </a:ext>
            </a:extLst>
          </p:cNvPr>
          <p:cNvSpPr/>
          <p:nvPr/>
        </p:nvSpPr>
        <p:spPr>
          <a:xfrm>
            <a:off x="171123" y="2262244"/>
            <a:ext cx="840422" cy="280670"/>
          </a:xfrm>
          <a:custGeom>
            <a:avLst/>
            <a:gdLst/>
            <a:ahLst/>
            <a:cxnLst/>
            <a:rect l="l" t="t" r="r" b="b"/>
            <a:pathLst>
              <a:path w="970915" h="280669">
                <a:moveTo>
                  <a:pt x="899243" y="0"/>
                </a:moveTo>
                <a:lnTo>
                  <a:pt x="0" y="0"/>
                </a:lnTo>
                <a:lnTo>
                  <a:pt x="0" y="210947"/>
                </a:lnTo>
                <a:lnTo>
                  <a:pt x="69239" y="280187"/>
                </a:lnTo>
                <a:lnTo>
                  <a:pt x="970334" y="280187"/>
                </a:lnTo>
                <a:lnTo>
                  <a:pt x="970334" y="69240"/>
                </a:lnTo>
                <a:lnTo>
                  <a:pt x="899243" y="0"/>
                </a:lnTo>
                <a:close/>
              </a:path>
            </a:pathLst>
          </a:custGeom>
          <a:solidFill>
            <a:srgbClr val="FCAD0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16">
            <a:extLst>
              <a:ext uri="{FF2B5EF4-FFF2-40B4-BE49-F238E27FC236}">
                <a16:creationId xmlns:a16="http://schemas.microsoft.com/office/drawing/2014/main" id="{3B313BF4-9030-997F-68A6-3C5D92103DB8}"/>
              </a:ext>
            </a:extLst>
          </p:cNvPr>
          <p:cNvSpPr txBox="1"/>
          <p:nvPr/>
        </p:nvSpPr>
        <p:spPr>
          <a:xfrm>
            <a:off x="412750" y="2322108"/>
            <a:ext cx="709930" cy="16094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ro-MD" sz="950" b="1" dirty="0">
                <a:latin typeface="Montserrat"/>
                <a:cs typeface="Montserrat"/>
              </a:rPr>
              <a:t>SCOP</a:t>
            </a:r>
            <a:endParaRPr sz="950" b="1" dirty="0">
              <a:latin typeface="Montserrat"/>
              <a:cs typeface="Montserra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B18D95-73A9-CCF8-49B5-C2D26288EC4A}"/>
              </a:ext>
            </a:extLst>
          </p:cNvPr>
          <p:cNvSpPr txBox="1"/>
          <p:nvPr/>
        </p:nvSpPr>
        <p:spPr>
          <a:xfrm>
            <a:off x="135138" y="2579047"/>
            <a:ext cx="4347605" cy="558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0" indent="-180975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Echipamente noi pentru agricultura convențională</a:t>
            </a:r>
            <a:endParaRPr lang="ru-RU" sz="900" kern="100" dirty="0">
              <a:solidFill>
                <a:schemeClr val="bg1"/>
              </a:solidFill>
              <a:effectLst/>
              <a:latin typeface="Montserrat Medium" panose="00000600000000000000" pitchFamily="2" charset="-52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80975" lvl="0" indent="-180975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Echipamente noi pentru agricultura conservative</a:t>
            </a:r>
            <a:endParaRPr lang="ru-RU" sz="900" kern="100" dirty="0">
              <a:solidFill>
                <a:schemeClr val="bg1"/>
              </a:solidFill>
              <a:effectLst/>
              <a:latin typeface="Montserrat Medium" panose="00000600000000000000" pitchFamily="2" charset="-52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80975" lvl="0" indent="-180975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Echipamente noi de procesare post-recoltare a produselor agricole</a:t>
            </a:r>
            <a:endParaRPr lang="ru-RU" sz="900" kern="100" dirty="0">
              <a:solidFill>
                <a:schemeClr val="bg1"/>
              </a:solidFill>
              <a:effectLst/>
              <a:latin typeface="Montserrat Medium" panose="00000600000000000000" pitchFamily="2" charset="-52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D5305F-9353-D84B-75C4-94FE1EB8D423}"/>
              </a:ext>
            </a:extLst>
          </p:cNvPr>
          <p:cNvSpPr txBox="1"/>
          <p:nvPr/>
        </p:nvSpPr>
        <p:spPr>
          <a:xfrm>
            <a:off x="118344" y="1670866"/>
            <a:ext cx="326620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900" dirty="0">
                <a:solidFill>
                  <a:schemeClr val="bg1"/>
                </a:solidFill>
                <a:latin typeface="Montserrat Medium" panose="00000600000000000000" pitchFamily="2" charset="-52"/>
              </a:rPr>
              <a:t>Suma maximă până la </a:t>
            </a:r>
            <a:r>
              <a:rPr lang="ro-MD" sz="900" b="1" dirty="0">
                <a:solidFill>
                  <a:srgbClr val="FFC000"/>
                </a:solidFill>
                <a:latin typeface="Montserrat Medium" panose="00000600000000000000" pitchFamily="2" charset="-52"/>
              </a:rPr>
              <a:t>5 000 000 MDL </a:t>
            </a:r>
            <a:r>
              <a:rPr lang="ro-MD" sz="900" dirty="0">
                <a:solidFill>
                  <a:schemeClr val="bg1"/>
                </a:solidFill>
                <a:latin typeface="Montserrat Medium" panose="00000600000000000000" pitchFamily="2" charset="-52"/>
              </a:rPr>
              <a:t>per beneficiar</a:t>
            </a:r>
          </a:p>
          <a:p>
            <a:r>
              <a:rPr lang="it-IT" sz="900" dirty="0">
                <a:solidFill>
                  <a:schemeClr val="bg1"/>
                </a:solidFill>
                <a:latin typeface="Montserrat Medium" panose="00000600000000000000" pitchFamily="2" charset="-52"/>
              </a:rPr>
              <a:t>Termenul creditului până la </a:t>
            </a:r>
            <a:r>
              <a:rPr lang="ro-MD" sz="900" b="1" dirty="0">
                <a:solidFill>
                  <a:srgbClr val="FFC000"/>
                </a:solidFill>
                <a:latin typeface="Montserrat Medium" panose="00000600000000000000" pitchFamily="2" charset="-52"/>
              </a:rPr>
              <a:t>5 ani</a:t>
            </a:r>
            <a:endParaRPr lang="it-IT" sz="900" b="1" dirty="0">
              <a:solidFill>
                <a:srgbClr val="FFC000"/>
              </a:solidFill>
              <a:latin typeface="Montserrat Medium" panose="00000600000000000000" pitchFamily="2" charset="-52"/>
            </a:endParaRPr>
          </a:p>
          <a:p>
            <a:r>
              <a:rPr lang="it-IT" sz="900" dirty="0">
                <a:solidFill>
                  <a:schemeClr val="bg1"/>
                </a:solidFill>
                <a:latin typeface="Montserrat Medium" panose="00000600000000000000" pitchFamily="2" charset="-52"/>
              </a:rPr>
              <a:t>Valuta </a:t>
            </a:r>
            <a:r>
              <a:rPr lang="it-IT" sz="900" b="1" dirty="0">
                <a:solidFill>
                  <a:srgbClr val="FFC000"/>
                </a:solidFill>
                <a:latin typeface="Montserrat Medium" panose="00000600000000000000" pitchFamily="2" charset="-52"/>
              </a:rPr>
              <a:t>MDL</a:t>
            </a:r>
          </a:p>
        </p:txBody>
      </p:sp>
    </p:spTree>
    <p:extLst>
      <p:ext uri="{BB962C8B-B14F-4D97-AF65-F5344CB8AC3E}">
        <p14:creationId xmlns:p14="http://schemas.microsoft.com/office/powerpoint/2010/main" val="234825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24AF1-A159-C32B-F097-7DAAFEDCC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51B5E6-F72F-2434-1443-42A302327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" y="1901"/>
            <a:ext cx="5852172" cy="3291847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20E1021D-1712-1A4B-4FCC-B75AFDD9BF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553" y="369232"/>
            <a:ext cx="5118428" cy="74251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/>
            <a:r>
              <a:rPr lang="ro-RO" sz="2200" dirty="0">
                <a:solidFill>
                  <a:srgbClr val="FFFFFF"/>
                </a:solidFill>
                <a:latin typeface="Montserrat Medium"/>
                <a:cs typeface="Montserrat Medium"/>
              </a:rPr>
              <a:t>Facilitatea de Creditare în Agricultură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85922CFF-5426-883E-C54E-11A42AF5C15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9950" y="176591"/>
            <a:ext cx="1082306" cy="2195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3E7A45-B874-0C4D-0235-523B81729E14}"/>
              </a:ext>
            </a:extLst>
          </p:cNvPr>
          <p:cNvSpPr txBox="1"/>
          <p:nvPr/>
        </p:nvSpPr>
        <p:spPr>
          <a:xfrm>
            <a:off x="99295" y="1275808"/>
            <a:ext cx="3152422" cy="240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o-MD" sz="900" b="1" kern="100" dirty="0">
                <a:solidFill>
                  <a:srgbClr val="FFC000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Dobânda fixă 5.1%</a:t>
            </a:r>
            <a:endParaRPr lang="ru-RU" sz="900" kern="100" dirty="0">
              <a:solidFill>
                <a:schemeClr val="bg1"/>
              </a:solidFill>
              <a:effectLst/>
              <a:latin typeface="Montserrat Medium" panose="00000600000000000000" pitchFamily="2" charset="-52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2CB9C2C3-4A96-8E31-1A3B-42DDDBECFAEA}"/>
              </a:ext>
            </a:extLst>
          </p:cNvPr>
          <p:cNvSpPr/>
          <p:nvPr/>
        </p:nvSpPr>
        <p:spPr>
          <a:xfrm>
            <a:off x="171123" y="2262244"/>
            <a:ext cx="840422" cy="280670"/>
          </a:xfrm>
          <a:custGeom>
            <a:avLst/>
            <a:gdLst/>
            <a:ahLst/>
            <a:cxnLst/>
            <a:rect l="l" t="t" r="r" b="b"/>
            <a:pathLst>
              <a:path w="970915" h="280669">
                <a:moveTo>
                  <a:pt x="899243" y="0"/>
                </a:moveTo>
                <a:lnTo>
                  <a:pt x="0" y="0"/>
                </a:lnTo>
                <a:lnTo>
                  <a:pt x="0" y="210947"/>
                </a:lnTo>
                <a:lnTo>
                  <a:pt x="69239" y="280187"/>
                </a:lnTo>
                <a:lnTo>
                  <a:pt x="970334" y="280187"/>
                </a:lnTo>
                <a:lnTo>
                  <a:pt x="970334" y="69240"/>
                </a:lnTo>
                <a:lnTo>
                  <a:pt x="899243" y="0"/>
                </a:lnTo>
                <a:close/>
              </a:path>
            </a:pathLst>
          </a:custGeom>
          <a:solidFill>
            <a:srgbClr val="FCAD0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16">
            <a:extLst>
              <a:ext uri="{FF2B5EF4-FFF2-40B4-BE49-F238E27FC236}">
                <a16:creationId xmlns:a16="http://schemas.microsoft.com/office/drawing/2014/main" id="{4F42F1F1-83C2-992F-1D7D-B22407166C47}"/>
              </a:ext>
            </a:extLst>
          </p:cNvPr>
          <p:cNvSpPr txBox="1"/>
          <p:nvPr/>
        </p:nvSpPr>
        <p:spPr>
          <a:xfrm>
            <a:off x="412750" y="2322108"/>
            <a:ext cx="709930" cy="16094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ro-MD" sz="950" b="1" dirty="0">
                <a:latin typeface="Montserrat"/>
                <a:cs typeface="Montserrat"/>
              </a:rPr>
              <a:t>SCOP</a:t>
            </a:r>
            <a:endParaRPr sz="950" b="1" dirty="0">
              <a:latin typeface="Montserrat"/>
              <a:cs typeface="Montserra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A9FDB8-9CDF-E90A-BE19-19F4F807B4C7}"/>
              </a:ext>
            </a:extLst>
          </p:cNvPr>
          <p:cNvSpPr txBox="1"/>
          <p:nvPr/>
        </p:nvSpPr>
        <p:spPr>
          <a:xfrm>
            <a:off x="135138" y="2579047"/>
            <a:ext cx="4347605" cy="240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0" indent="-180975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o-MD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Completarea capitalului circulant</a:t>
            </a:r>
            <a:endParaRPr lang="ru-RU" sz="900" kern="100" dirty="0">
              <a:solidFill>
                <a:schemeClr val="bg1"/>
              </a:solidFill>
              <a:effectLst/>
              <a:latin typeface="Montserrat Medium" panose="00000600000000000000" pitchFamily="2" charset="-52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45D717-8436-3E15-AD65-C24B3F4AE53A}"/>
              </a:ext>
            </a:extLst>
          </p:cNvPr>
          <p:cNvSpPr txBox="1"/>
          <p:nvPr/>
        </p:nvSpPr>
        <p:spPr>
          <a:xfrm>
            <a:off x="118344" y="1670866"/>
            <a:ext cx="326620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900" dirty="0">
                <a:solidFill>
                  <a:schemeClr val="bg1"/>
                </a:solidFill>
                <a:latin typeface="Montserrat Medium" panose="00000600000000000000" pitchFamily="2" charset="-52"/>
              </a:rPr>
              <a:t>Suma maximă până la </a:t>
            </a:r>
            <a:r>
              <a:rPr lang="ro-MD" sz="900" b="1" dirty="0">
                <a:solidFill>
                  <a:srgbClr val="FFC000"/>
                </a:solidFill>
                <a:latin typeface="Montserrat Medium" panose="00000600000000000000" pitchFamily="2" charset="-52"/>
              </a:rPr>
              <a:t>500 000 MDL </a:t>
            </a:r>
            <a:r>
              <a:rPr lang="ro-MD" sz="900" dirty="0">
                <a:solidFill>
                  <a:schemeClr val="bg1"/>
                </a:solidFill>
                <a:latin typeface="Montserrat Medium" panose="00000600000000000000" pitchFamily="2" charset="-52"/>
              </a:rPr>
              <a:t>per beneficiar</a:t>
            </a:r>
          </a:p>
          <a:p>
            <a:r>
              <a:rPr lang="it-IT" sz="900" dirty="0">
                <a:solidFill>
                  <a:schemeClr val="bg1"/>
                </a:solidFill>
                <a:latin typeface="Montserrat Medium" panose="00000600000000000000" pitchFamily="2" charset="-52"/>
              </a:rPr>
              <a:t>Termenul creditului până la </a:t>
            </a:r>
            <a:r>
              <a:rPr lang="ro-MD" sz="900" b="1" dirty="0">
                <a:solidFill>
                  <a:srgbClr val="FFC000"/>
                </a:solidFill>
                <a:latin typeface="Montserrat Medium" panose="00000600000000000000" pitchFamily="2" charset="-52"/>
              </a:rPr>
              <a:t>3 ani</a:t>
            </a:r>
            <a:endParaRPr lang="it-IT" sz="900" b="1" dirty="0">
              <a:solidFill>
                <a:srgbClr val="FFC000"/>
              </a:solidFill>
              <a:latin typeface="Montserrat Medium" panose="00000600000000000000" pitchFamily="2" charset="-52"/>
            </a:endParaRPr>
          </a:p>
          <a:p>
            <a:r>
              <a:rPr lang="it-IT" sz="900" dirty="0">
                <a:solidFill>
                  <a:schemeClr val="bg1"/>
                </a:solidFill>
                <a:latin typeface="Montserrat Medium" panose="00000600000000000000" pitchFamily="2" charset="-52"/>
              </a:rPr>
              <a:t>Valuta </a:t>
            </a:r>
            <a:r>
              <a:rPr lang="it-IT" sz="900" b="1" dirty="0">
                <a:solidFill>
                  <a:srgbClr val="FFC000"/>
                </a:solidFill>
                <a:latin typeface="Montserrat Medium" panose="00000600000000000000" pitchFamily="2" charset="-52"/>
              </a:rPr>
              <a:t>MDL</a:t>
            </a:r>
          </a:p>
        </p:txBody>
      </p:sp>
    </p:spTree>
    <p:extLst>
      <p:ext uri="{BB962C8B-B14F-4D97-AF65-F5344CB8AC3E}">
        <p14:creationId xmlns:p14="http://schemas.microsoft.com/office/powerpoint/2010/main" val="133967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9C7713-C5FC-4841-F491-81A4A364D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" y="1901"/>
            <a:ext cx="5852172" cy="329184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2956" y="190892"/>
            <a:ext cx="4473194" cy="808362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9"/>
              </a:spcBef>
            </a:pPr>
            <a:r>
              <a:rPr lang="it-IT" sz="2200" dirty="0">
                <a:latin typeface="Montserrat Medium" panose="00000600000000000000" pitchFamily="2" charset="-52"/>
              </a:rPr>
              <a:t>Credite Speciale </a:t>
            </a:r>
            <a:r>
              <a:rPr lang="ro-MD" sz="2200" dirty="0">
                <a:latin typeface="Montserrat Medium" panose="00000600000000000000" pitchFamily="2" charset="-52"/>
              </a:rPr>
              <a:t>p</a:t>
            </a:r>
            <a:r>
              <a:rPr lang="it-IT" sz="2200" dirty="0">
                <a:latin typeface="Montserrat Medium" panose="00000600000000000000" pitchFamily="2" charset="-52"/>
              </a:rPr>
              <a:t>entru</a:t>
            </a:r>
            <a:r>
              <a:rPr lang="ro-MD" sz="2200" dirty="0">
                <a:latin typeface="Montserrat Medium" panose="00000600000000000000" pitchFamily="2" charset="-52"/>
              </a:rPr>
              <a:t> </a:t>
            </a:r>
            <a:r>
              <a:rPr lang="it-IT" sz="2200" dirty="0">
                <a:latin typeface="Montserrat Medium" panose="00000600000000000000" pitchFamily="2" charset="-52"/>
              </a:rPr>
              <a:t>producătorii </a:t>
            </a:r>
            <a:r>
              <a:rPr lang="ro-MD" sz="2200" dirty="0">
                <a:latin typeface="Montserrat Medium" panose="00000600000000000000" pitchFamily="2" charset="-52"/>
              </a:rPr>
              <a:t>a</a:t>
            </a:r>
            <a:r>
              <a:rPr lang="it-IT" sz="2200" dirty="0">
                <a:latin typeface="Montserrat Medium" panose="00000600000000000000" pitchFamily="2" charset="-52"/>
              </a:rPr>
              <a:t>gricoli</a:t>
            </a:r>
            <a:endParaRPr lang="it-IT" sz="2200" spc="-10" dirty="0">
              <a:latin typeface="Montserrat Medium" panose="00000600000000000000" pitchFamily="2" charset="-52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772FDC53-EEF1-7E06-935B-CD2027B39926}"/>
              </a:ext>
            </a:extLst>
          </p:cNvPr>
          <p:cNvSpPr/>
          <p:nvPr/>
        </p:nvSpPr>
        <p:spPr>
          <a:xfrm>
            <a:off x="282956" y="1193492"/>
            <a:ext cx="840422" cy="209935"/>
          </a:xfrm>
          <a:custGeom>
            <a:avLst/>
            <a:gdLst/>
            <a:ahLst/>
            <a:cxnLst/>
            <a:rect l="l" t="t" r="r" b="b"/>
            <a:pathLst>
              <a:path w="970915" h="280669">
                <a:moveTo>
                  <a:pt x="899243" y="0"/>
                </a:moveTo>
                <a:lnTo>
                  <a:pt x="0" y="0"/>
                </a:lnTo>
                <a:lnTo>
                  <a:pt x="0" y="210947"/>
                </a:lnTo>
                <a:lnTo>
                  <a:pt x="69239" y="280187"/>
                </a:lnTo>
                <a:lnTo>
                  <a:pt x="970334" y="280187"/>
                </a:lnTo>
                <a:lnTo>
                  <a:pt x="970334" y="69240"/>
                </a:lnTo>
                <a:lnTo>
                  <a:pt x="899243" y="0"/>
                </a:lnTo>
                <a:close/>
              </a:path>
            </a:pathLst>
          </a:custGeom>
          <a:solidFill>
            <a:srgbClr val="FCAD0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0F3E195C-511F-0B87-5BAD-A07BDFA20C55}"/>
              </a:ext>
            </a:extLst>
          </p:cNvPr>
          <p:cNvSpPr txBox="1"/>
          <p:nvPr/>
        </p:nvSpPr>
        <p:spPr>
          <a:xfrm>
            <a:off x="565150" y="1229554"/>
            <a:ext cx="709930" cy="16094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ro-MD" sz="950" b="1" dirty="0">
                <a:latin typeface="Montserrat"/>
                <a:cs typeface="Montserrat"/>
              </a:rPr>
              <a:t>SCOP</a:t>
            </a:r>
            <a:endParaRPr sz="950" b="1" dirty="0">
              <a:latin typeface="Montserrat"/>
              <a:cs typeface="Montserra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F55247-B728-B26F-9535-7ECC79E54634}"/>
              </a:ext>
            </a:extLst>
          </p:cNvPr>
          <p:cNvSpPr txBox="1"/>
          <p:nvPr/>
        </p:nvSpPr>
        <p:spPr>
          <a:xfrm>
            <a:off x="40499" y="1403427"/>
            <a:ext cx="3572651" cy="558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0" indent="-180975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finanțarea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investițiilor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în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bunuri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imobile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echipamente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și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tehnică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plantații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multianuale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terenuri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agricole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animale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altor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investiții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în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scopuri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agricole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2883F8E3-F2FD-1828-7926-BFE7B50A239C}"/>
              </a:ext>
            </a:extLst>
          </p:cNvPr>
          <p:cNvSpPr txBox="1"/>
          <p:nvPr/>
        </p:nvSpPr>
        <p:spPr>
          <a:xfrm>
            <a:off x="336550" y="2414079"/>
            <a:ext cx="3182761" cy="8324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900"/>
              </a:lnSpc>
              <a:spcBef>
                <a:spcPts val="90"/>
              </a:spcBef>
            </a:pPr>
            <a:r>
              <a:rPr lang="ro-RO" sz="900" dirty="0">
                <a:solidFill>
                  <a:srgbClr val="FFFFFF"/>
                </a:solidFill>
                <a:latin typeface="Montserrat Medium"/>
                <a:cs typeface="Montserrat Medium"/>
              </a:rPr>
              <a:t>Avantaje:</a:t>
            </a:r>
          </a:p>
          <a:p>
            <a:pPr marL="184150" marR="5080" indent="-171450">
              <a:lnSpc>
                <a:spcPct val="123900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ro-RO" sz="800" dirty="0">
                <a:solidFill>
                  <a:srgbClr val="FFFFFF"/>
                </a:solidFill>
                <a:latin typeface="Montserrat Medium"/>
                <a:cs typeface="Montserrat Medium"/>
              </a:rPr>
              <a:t>0% comision acordare</a:t>
            </a:r>
          </a:p>
          <a:p>
            <a:pPr marL="184150" marR="5080" indent="-171450">
              <a:lnSpc>
                <a:spcPct val="123900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ro-RO" sz="800" dirty="0">
                <a:solidFill>
                  <a:srgbClr val="FFFFFF"/>
                </a:solidFill>
                <a:latin typeface="Montserrat Medium"/>
                <a:cs typeface="Montserrat Medium"/>
              </a:rPr>
              <a:t>0% comision rambursare anticipată</a:t>
            </a:r>
          </a:p>
          <a:p>
            <a:pPr marL="184150" marR="5080" indent="-171450">
              <a:lnSpc>
                <a:spcPct val="123900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fr-FR" sz="800" dirty="0" err="1">
                <a:solidFill>
                  <a:srgbClr val="FFFFFF"/>
                </a:solidFill>
                <a:latin typeface="Montserrat Medium"/>
                <a:cs typeface="Montserrat Medium"/>
              </a:rPr>
              <a:t>Perioadă</a:t>
            </a:r>
            <a:r>
              <a:rPr lang="fr-FR" sz="800" dirty="0">
                <a:solidFill>
                  <a:srgbClr val="FFFFFF"/>
                </a:solidFill>
                <a:latin typeface="Montserrat Medium"/>
                <a:cs typeface="Montserrat Medium"/>
              </a:rPr>
              <a:t> de </a:t>
            </a:r>
            <a:r>
              <a:rPr lang="fr-FR" sz="800" dirty="0" err="1">
                <a:solidFill>
                  <a:srgbClr val="FFFFFF"/>
                </a:solidFill>
                <a:latin typeface="Montserrat Medium"/>
                <a:cs typeface="Montserrat Medium"/>
              </a:rPr>
              <a:t>grație</a:t>
            </a:r>
            <a:r>
              <a:rPr lang="fr-FR" sz="800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lang="fr-FR" sz="800" dirty="0" err="1">
                <a:solidFill>
                  <a:srgbClr val="FFFFFF"/>
                </a:solidFill>
                <a:latin typeface="Montserrat Medium"/>
                <a:cs typeface="Montserrat Medium"/>
              </a:rPr>
              <a:t>până</a:t>
            </a:r>
            <a:r>
              <a:rPr lang="fr-FR" sz="800" dirty="0">
                <a:solidFill>
                  <a:srgbClr val="FFFFFF"/>
                </a:solidFill>
                <a:latin typeface="Montserrat Medium"/>
                <a:cs typeface="Montserrat Medium"/>
              </a:rPr>
              <a:t> la 6 </a:t>
            </a:r>
            <a:r>
              <a:rPr lang="fr-FR" sz="800" dirty="0" err="1">
                <a:solidFill>
                  <a:srgbClr val="FFFFFF"/>
                </a:solidFill>
                <a:latin typeface="Montserrat Medium"/>
                <a:cs typeface="Montserrat Medium"/>
              </a:rPr>
              <a:t>luni</a:t>
            </a:r>
            <a:r>
              <a:rPr lang="fr-FR" sz="800" dirty="0">
                <a:solidFill>
                  <a:srgbClr val="FFFFFF"/>
                </a:solidFill>
                <a:latin typeface="Montserrat Medium"/>
                <a:cs typeface="Montserrat Medium"/>
              </a:rPr>
              <a:t>/an</a:t>
            </a:r>
            <a:endParaRPr lang="ro-MD" sz="8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184150" marR="5080" indent="-171450">
              <a:lnSpc>
                <a:spcPct val="123900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fr-FR" sz="800" dirty="0" err="1">
                <a:solidFill>
                  <a:srgbClr val="FFFFFF"/>
                </a:solidFill>
                <a:latin typeface="Montserrat Medium"/>
                <a:cs typeface="Montserrat Medium"/>
              </a:rPr>
              <a:t>Grafic</a:t>
            </a:r>
            <a:r>
              <a:rPr lang="fr-FR" sz="800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lang="fr-FR" sz="800" dirty="0" err="1">
                <a:solidFill>
                  <a:srgbClr val="FFFFFF"/>
                </a:solidFill>
                <a:latin typeface="Montserrat Medium"/>
                <a:cs typeface="Montserrat Medium"/>
              </a:rPr>
              <a:t>flexibil</a:t>
            </a:r>
            <a:r>
              <a:rPr lang="fr-FR" sz="800" dirty="0">
                <a:solidFill>
                  <a:srgbClr val="FFFFFF"/>
                </a:solidFill>
                <a:latin typeface="Montserrat Medium"/>
                <a:cs typeface="Montserrat Medium"/>
              </a:rPr>
              <a:t> de </a:t>
            </a:r>
            <a:r>
              <a:rPr lang="fr-FR" sz="800" dirty="0" err="1">
                <a:solidFill>
                  <a:srgbClr val="FFFFFF"/>
                </a:solidFill>
                <a:latin typeface="Montserrat Medium"/>
                <a:cs typeface="Montserrat Medium"/>
              </a:rPr>
              <a:t>rambursare</a:t>
            </a:r>
            <a:r>
              <a:rPr lang="fr-FR" sz="800" dirty="0">
                <a:solidFill>
                  <a:srgbClr val="FFFFFF"/>
                </a:solidFill>
                <a:latin typeface="Montserrat Medium"/>
                <a:cs typeface="Montserrat Medium"/>
              </a:rPr>
              <a:t>, </a:t>
            </a:r>
            <a:r>
              <a:rPr lang="fr-FR" sz="800" dirty="0" err="1">
                <a:solidFill>
                  <a:srgbClr val="FFFFFF"/>
                </a:solidFill>
                <a:latin typeface="Montserrat Medium"/>
                <a:cs typeface="Montserrat Medium"/>
              </a:rPr>
              <a:t>adaptat</a:t>
            </a:r>
            <a:r>
              <a:rPr lang="fr-FR" sz="800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lang="fr-FR" sz="800" dirty="0" err="1">
                <a:solidFill>
                  <a:srgbClr val="FFFFFF"/>
                </a:solidFill>
                <a:latin typeface="Montserrat Medium"/>
                <a:cs typeface="Montserrat Medium"/>
              </a:rPr>
              <a:t>activității</a:t>
            </a:r>
            <a:endParaRPr lang="fr-FR" sz="800" dirty="0">
              <a:solidFill>
                <a:srgbClr val="FFFFFF"/>
              </a:solidFill>
              <a:latin typeface="Montserrat Medium"/>
              <a:cs typeface="Montserrat Medium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E0A7F1-552A-F5BA-6415-4173AFF4EEB1}"/>
              </a:ext>
            </a:extLst>
          </p:cNvPr>
          <p:cNvSpPr txBox="1"/>
          <p:nvPr/>
        </p:nvSpPr>
        <p:spPr>
          <a:xfrm>
            <a:off x="235443" y="2017810"/>
            <a:ext cx="3182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900" dirty="0">
                <a:solidFill>
                  <a:schemeClr val="bg1"/>
                </a:solidFill>
                <a:latin typeface="Montserrat Medium" panose="00000600000000000000" pitchFamily="2" charset="-52"/>
              </a:rPr>
              <a:t>Suma maximă </a:t>
            </a:r>
            <a:r>
              <a:rPr lang="ro-MD" sz="900" b="1" dirty="0">
                <a:solidFill>
                  <a:srgbClr val="FFC000"/>
                </a:solidFill>
                <a:latin typeface="Montserrat Medium" panose="00000600000000000000" pitchFamily="2" charset="-52"/>
              </a:rPr>
              <a:t>conform necesității, </a:t>
            </a:r>
            <a:r>
              <a:rPr lang="it-IT" sz="900" dirty="0">
                <a:solidFill>
                  <a:schemeClr val="bg1"/>
                </a:solidFill>
                <a:latin typeface="Montserrat Medium" panose="00000600000000000000" pitchFamily="2" charset="-52"/>
              </a:rPr>
              <a:t>până la </a:t>
            </a:r>
            <a:r>
              <a:rPr lang="ro-MD" sz="900" b="1" dirty="0">
                <a:solidFill>
                  <a:srgbClr val="FFC000"/>
                </a:solidFill>
                <a:latin typeface="Montserrat Medium" panose="00000600000000000000" pitchFamily="2" charset="-52"/>
              </a:rPr>
              <a:t>120 luni</a:t>
            </a:r>
            <a:endParaRPr lang="it-IT" sz="900" b="1" dirty="0">
              <a:solidFill>
                <a:srgbClr val="FFC000"/>
              </a:solidFill>
              <a:latin typeface="Montserrat Medium" panose="00000600000000000000" pitchFamily="2" charset="-52"/>
            </a:endParaRPr>
          </a:p>
          <a:p>
            <a:r>
              <a:rPr lang="it-IT" sz="900" dirty="0">
                <a:solidFill>
                  <a:schemeClr val="bg1"/>
                </a:solidFill>
                <a:latin typeface="Montserrat Medium" panose="00000600000000000000" pitchFamily="2" charset="-52"/>
              </a:rPr>
              <a:t>Valuta </a:t>
            </a:r>
            <a:r>
              <a:rPr lang="it-IT" sz="900" b="1" dirty="0">
                <a:solidFill>
                  <a:srgbClr val="FFC000"/>
                </a:solidFill>
                <a:latin typeface="Montserrat Medium" panose="00000600000000000000" pitchFamily="2" charset="-52"/>
              </a:rPr>
              <a:t>MDL, EUR, USD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786D2-85CC-3A64-4CEF-BA4166473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922EA0-09C5-1C15-DCA3-986214284B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" y="1901"/>
            <a:ext cx="5852172" cy="3291847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8DD4999B-1170-3B08-94E5-56D3A44BC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2956" y="190892"/>
            <a:ext cx="4473194" cy="808362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9"/>
              </a:spcBef>
            </a:pPr>
            <a:r>
              <a:rPr lang="it-IT" sz="2200" dirty="0">
                <a:latin typeface="Montserrat Medium" panose="00000600000000000000" pitchFamily="2" charset="-52"/>
              </a:rPr>
              <a:t>Credite Speciale </a:t>
            </a:r>
            <a:r>
              <a:rPr lang="ro-MD" sz="2200" dirty="0">
                <a:latin typeface="Montserrat Medium" panose="00000600000000000000" pitchFamily="2" charset="-52"/>
              </a:rPr>
              <a:t>p</a:t>
            </a:r>
            <a:r>
              <a:rPr lang="it-IT" sz="2200" dirty="0">
                <a:latin typeface="Montserrat Medium" panose="00000600000000000000" pitchFamily="2" charset="-52"/>
              </a:rPr>
              <a:t>entru</a:t>
            </a:r>
            <a:r>
              <a:rPr lang="ro-MD" sz="2200" dirty="0">
                <a:latin typeface="Montserrat Medium" panose="00000600000000000000" pitchFamily="2" charset="-52"/>
              </a:rPr>
              <a:t> </a:t>
            </a:r>
            <a:r>
              <a:rPr lang="it-IT" sz="2200" dirty="0">
                <a:latin typeface="Montserrat Medium" panose="00000600000000000000" pitchFamily="2" charset="-52"/>
              </a:rPr>
              <a:t>producătorii </a:t>
            </a:r>
            <a:r>
              <a:rPr lang="ro-MD" sz="2200" dirty="0">
                <a:latin typeface="Montserrat Medium" panose="00000600000000000000" pitchFamily="2" charset="-52"/>
              </a:rPr>
              <a:t>a</a:t>
            </a:r>
            <a:r>
              <a:rPr lang="it-IT" sz="2200" dirty="0">
                <a:latin typeface="Montserrat Medium" panose="00000600000000000000" pitchFamily="2" charset="-52"/>
              </a:rPr>
              <a:t>gricoli</a:t>
            </a:r>
            <a:endParaRPr lang="it-IT" sz="2200" spc="-10" dirty="0">
              <a:latin typeface="Montserrat Medium" panose="00000600000000000000" pitchFamily="2" charset="-52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C0FBFC6E-F1C8-824A-AD38-D5025F0DAE4F}"/>
              </a:ext>
            </a:extLst>
          </p:cNvPr>
          <p:cNvSpPr/>
          <p:nvPr/>
        </p:nvSpPr>
        <p:spPr>
          <a:xfrm>
            <a:off x="282956" y="1193492"/>
            <a:ext cx="840422" cy="209935"/>
          </a:xfrm>
          <a:custGeom>
            <a:avLst/>
            <a:gdLst/>
            <a:ahLst/>
            <a:cxnLst/>
            <a:rect l="l" t="t" r="r" b="b"/>
            <a:pathLst>
              <a:path w="970915" h="280669">
                <a:moveTo>
                  <a:pt x="899243" y="0"/>
                </a:moveTo>
                <a:lnTo>
                  <a:pt x="0" y="0"/>
                </a:lnTo>
                <a:lnTo>
                  <a:pt x="0" y="210947"/>
                </a:lnTo>
                <a:lnTo>
                  <a:pt x="69239" y="280187"/>
                </a:lnTo>
                <a:lnTo>
                  <a:pt x="970334" y="280187"/>
                </a:lnTo>
                <a:lnTo>
                  <a:pt x="970334" y="69240"/>
                </a:lnTo>
                <a:lnTo>
                  <a:pt x="899243" y="0"/>
                </a:lnTo>
                <a:close/>
              </a:path>
            </a:pathLst>
          </a:custGeom>
          <a:solidFill>
            <a:srgbClr val="FCAD0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997DFCBB-BA4A-9370-0667-B873177DF64B}"/>
              </a:ext>
            </a:extLst>
          </p:cNvPr>
          <p:cNvSpPr txBox="1"/>
          <p:nvPr/>
        </p:nvSpPr>
        <p:spPr>
          <a:xfrm>
            <a:off x="565150" y="1229554"/>
            <a:ext cx="709930" cy="16094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ro-MD" sz="950" b="1" dirty="0">
                <a:latin typeface="Montserrat"/>
                <a:cs typeface="Montserrat"/>
              </a:rPr>
              <a:t>SCOP</a:t>
            </a:r>
            <a:endParaRPr sz="950" b="1" dirty="0">
              <a:latin typeface="Montserrat"/>
              <a:cs typeface="Montserra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D67283-5363-489A-85A7-7FFF3FF3CE5F}"/>
              </a:ext>
            </a:extLst>
          </p:cNvPr>
          <p:cNvSpPr txBox="1"/>
          <p:nvPr/>
        </p:nvSpPr>
        <p:spPr>
          <a:xfrm>
            <a:off x="40499" y="1403427"/>
            <a:ext cx="3572651" cy="558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0" indent="-180975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completarea capitalului circulant (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achiziția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semințe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îngrășăminte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furaje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, produse 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fitosanitare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combustibil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, achitarea 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lucrărilor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 err="1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agricole</a:t>
            </a:r>
            <a:r>
              <a:rPr lang="en-US" sz="900" kern="100" dirty="0">
                <a:solidFill>
                  <a:schemeClr val="bg1"/>
                </a:solidFill>
                <a:effectLst/>
                <a:latin typeface="Montserrat Medium" panose="00000600000000000000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 etc.)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1BB44BB0-363F-D265-9834-CF067387F84F}"/>
              </a:ext>
            </a:extLst>
          </p:cNvPr>
          <p:cNvSpPr txBox="1"/>
          <p:nvPr/>
        </p:nvSpPr>
        <p:spPr>
          <a:xfrm>
            <a:off x="336550" y="2414079"/>
            <a:ext cx="3182761" cy="8324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900"/>
              </a:lnSpc>
              <a:spcBef>
                <a:spcPts val="90"/>
              </a:spcBef>
            </a:pPr>
            <a:r>
              <a:rPr lang="ro-RO" sz="900" dirty="0">
                <a:solidFill>
                  <a:srgbClr val="FFFFFF"/>
                </a:solidFill>
                <a:latin typeface="Montserrat Medium"/>
                <a:cs typeface="Montserrat Medium"/>
              </a:rPr>
              <a:t>Avantaje:</a:t>
            </a:r>
          </a:p>
          <a:p>
            <a:pPr marL="184150" marR="5080" indent="-171450">
              <a:lnSpc>
                <a:spcPct val="123900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ro-RO" sz="800" dirty="0">
                <a:solidFill>
                  <a:srgbClr val="FFFFFF"/>
                </a:solidFill>
                <a:latin typeface="Montserrat Medium"/>
                <a:cs typeface="Montserrat Medium"/>
              </a:rPr>
              <a:t>0% comision acordare</a:t>
            </a:r>
          </a:p>
          <a:p>
            <a:pPr marL="184150" marR="5080" indent="-171450">
              <a:lnSpc>
                <a:spcPct val="123900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ro-RO" sz="800" dirty="0">
                <a:solidFill>
                  <a:srgbClr val="FFFFFF"/>
                </a:solidFill>
                <a:latin typeface="Montserrat Medium"/>
                <a:cs typeface="Montserrat Medium"/>
              </a:rPr>
              <a:t>0% comision rambursare anticipată</a:t>
            </a:r>
          </a:p>
          <a:p>
            <a:pPr marL="184150" marR="5080" indent="-171450">
              <a:lnSpc>
                <a:spcPct val="123900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fr-FR" sz="800" dirty="0" err="1">
                <a:solidFill>
                  <a:srgbClr val="FFFFFF"/>
                </a:solidFill>
                <a:latin typeface="Montserrat Medium"/>
                <a:cs typeface="Montserrat Medium"/>
              </a:rPr>
              <a:t>Perioadă</a:t>
            </a:r>
            <a:r>
              <a:rPr lang="fr-FR" sz="800" dirty="0">
                <a:solidFill>
                  <a:srgbClr val="FFFFFF"/>
                </a:solidFill>
                <a:latin typeface="Montserrat Medium"/>
                <a:cs typeface="Montserrat Medium"/>
              </a:rPr>
              <a:t> de </a:t>
            </a:r>
            <a:r>
              <a:rPr lang="fr-FR" sz="800" dirty="0" err="1">
                <a:solidFill>
                  <a:srgbClr val="FFFFFF"/>
                </a:solidFill>
                <a:latin typeface="Montserrat Medium"/>
                <a:cs typeface="Montserrat Medium"/>
              </a:rPr>
              <a:t>grație</a:t>
            </a:r>
            <a:r>
              <a:rPr lang="fr-FR" sz="800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lang="fr-FR" sz="800" dirty="0" err="1">
                <a:solidFill>
                  <a:srgbClr val="FFFFFF"/>
                </a:solidFill>
                <a:latin typeface="Montserrat Medium"/>
                <a:cs typeface="Montserrat Medium"/>
              </a:rPr>
              <a:t>până</a:t>
            </a:r>
            <a:r>
              <a:rPr lang="fr-FR" sz="800" dirty="0">
                <a:solidFill>
                  <a:srgbClr val="FFFFFF"/>
                </a:solidFill>
                <a:latin typeface="Montserrat Medium"/>
                <a:cs typeface="Montserrat Medium"/>
              </a:rPr>
              <a:t> la 6 </a:t>
            </a:r>
            <a:r>
              <a:rPr lang="fr-FR" sz="800" dirty="0" err="1">
                <a:solidFill>
                  <a:srgbClr val="FFFFFF"/>
                </a:solidFill>
                <a:latin typeface="Montserrat Medium"/>
                <a:cs typeface="Montserrat Medium"/>
              </a:rPr>
              <a:t>luni</a:t>
            </a:r>
            <a:r>
              <a:rPr lang="fr-FR" sz="800" dirty="0">
                <a:solidFill>
                  <a:srgbClr val="FFFFFF"/>
                </a:solidFill>
                <a:latin typeface="Montserrat Medium"/>
                <a:cs typeface="Montserrat Medium"/>
              </a:rPr>
              <a:t>/an</a:t>
            </a:r>
            <a:endParaRPr lang="ro-MD" sz="8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184150" marR="5080" indent="-171450">
              <a:lnSpc>
                <a:spcPct val="123900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fr-FR" sz="800" dirty="0" err="1">
                <a:solidFill>
                  <a:srgbClr val="FFFFFF"/>
                </a:solidFill>
                <a:latin typeface="Montserrat Medium"/>
                <a:cs typeface="Montserrat Medium"/>
              </a:rPr>
              <a:t>Grafic</a:t>
            </a:r>
            <a:r>
              <a:rPr lang="fr-FR" sz="800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lang="fr-FR" sz="800" dirty="0" err="1">
                <a:solidFill>
                  <a:srgbClr val="FFFFFF"/>
                </a:solidFill>
                <a:latin typeface="Montserrat Medium"/>
                <a:cs typeface="Montserrat Medium"/>
              </a:rPr>
              <a:t>flexibil</a:t>
            </a:r>
            <a:r>
              <a:rPr lang="fr-FR" sz="800" dirty="0">
                <a:solidFill>
                  <a:srgbClr val="FFFFFF"/>
                </a:solidFill>
                <a:latin typeface="Montserrat Medium"/>
                <a:cs typeface="Montserrat Medium"/>
              </a:rPr>
              <a:t> de </a:t>
            </a:r>
            <a:r>
              <a:rPr lang="fr-FR" sz="800" dirty="0" err="1">
                <a:solidFill>
                  <a:srgbClr val="FFFFFF"/>
                </a:solidFill>
                <a:latin typeface="Montserrat Medium"/>
                <a:cs typeface="Montserrat Medium"/>
              </a:rPr>
              <a:t>rambursare</a:t>
            </a:r>
            <a:r>
              <a:rPr lang="fr-FR" sz="800" dirty="0">
                <a:solidFill>
                  <a:srgbClr val="FFFFFF"/>
                </a:solidFill>
                <a:latin typeface="Montserrat Medium"/>
                <a:cs typeface="Montserrat Medium"/>
              </a:rPr>
              <a:t>, </a:t>
            </a:r>
            <a:r>
              <a:rPr lang="fr-FR" sz="800" dirty="0" err="1">
                <a:solidFill>
                  <a:srgbClr val="FFFFFF"/>
                </a:solidFill>
                <a:latin typeface="Montserrat Medium"/>
                <a:cs typeface="Montserrat Medium"/>
              </a:rPr>
              <a:t>adaptat</a:t>
            </a:r>
            <a:r>
              <a:rPr lang="fr-FR" sz="800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lang="fr-FR" sz="800" dirty="0" err="1">
                <a:solidFill>
                  <a:srgbClr val="FFFFFF"/>
                </a:solidFill>
                <a:latin typeface="Montserrat Medium"/>
                <a:cs typeface="Montserrat Medium"/>
              </a:rPr>
              <a:t>activității</a:t>
            </a:r>
            <a:endParaRPr lang="fr-FR" sz="800" dirty="0">
              <a:solidFill>
                <a:srgbClr val="FFFFFF"/>
              </a:solidFill>
              <a:latin typeface="Montserrat Medium"/>
              <a:cs typeface="Montserrat Medium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EC27AE-0002-77FC-E97C-F704DD142A58}"/>
              </a:ext>
            </a:extLst>
          </p:cNvPr>
          <p:cNvSpPr txBox="1"/>
          <p:nvPr/>
        </p:nvSpPr>
        <p:spPr>
          <a:xfrm>
            <a:off x="235443" y="2017810"/>
            <a:ext cx="3182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900" dirty="0">
                <a:solidFill>
                  <a:schemeClr val="bg1"/>
                </a:solidFill>
                <a:latin typeface="Montserrat Medium" panose="00000600000000000000" pitchFamily="2" charset="-52"/>
              </a:rPr>
              <a:t>Suma maximă </a:t>
            </a:r>
            <a:r>
              <a:rPr lang="ro-MD" sz="900" b="1" dirty="0">
                <a:solidFill>
                  <a:srgbClr val="FFC000"/>
                </a:solidFill>
                <a:latin typeface="Montserrat Medium" panose="00000600000000000000" pitchFamily="2" charset="-52"/>
              </a:rPr>
              <a:t>conform necesității, </a:t>
            </a:r>
            <a:r>
              <a:rPr lang="it-IT" sz="900" dirty="0">
                <a:solidFill>
                  <a:schemeClr val="bg1"/>
                </a:solidFill>
                <a:latin typeface="Montserrat Medium" panose="00000600000000000000" pitchFamily="2" charset="-52"/>
              </a:rPr>
              <a:t>până la </a:t>
            </a:r>
            <a:r>
              <a:rPr lang="en-US" sz="900" b="1" dirty="0">
                <a:solidFill>
                  <a:srgbClr val="FFC000"/>
                </a:solidFill>
                <a:latin typeface="Montserrat Medium" panose="00000600000000000000" pitchFamily="2" charset="-52"/>
              </a:rPr>
              <a:t>36</a:t>
            </a:r>
            <a:r>
              <a:rPr lang="ro-MD" sz="900" b="1" dirty="0">
                <a:solidFill>
                  <a:srgbClr val="FFC000"/>
                </a:solidFill>
                <a:latin typeface="Montserrat Medium" panose="00000600000000000000" pitchFamily="2" charset="-52"/>
              </a:rPr>
              <a:t> luni</a:t>
            </a:r>
            <a:endParaRPr lang="it-IT" sz="900" b="1" dirty="0">
              <a:solidFill>
                <a:srgbClr val="FFC000"/>
              </a:solidFill>
              <a:latin typeface="Montserrat Medium" panose="00000600000000000000" pitchFamily="2" charset="-52"/>
            </a:endParaRPr>
          </a:p>
          <a:p>
            <a:r>
              <a:rPr lang="it-IT" sz="900" dirty="0">
                <a:solidFill>
                  <a:schemeClr val="bg1"/>
                </a:solidFill>
                <a:latin typeface="Montserrat Medium" panose="00000600000000000000" pitchFamily="2" charset="-52"/>
              </a:rPr>
              <a:t>Valuta </a:t>
            </a:r>
            <a:r>
              <a:rPr lang="it-IT" sz="900" b="1" dirty="0">
                <a:solidFill>
                  <a:srgbClr val="FFC000"/>
                </a:solidFill>
                <a:latin typeface="Montserrat Medium" panose="00000600000000000000" pitchFamily="2" charset="-52"/>
              </a:rPr>
              <a:t>MDL, EUR, USD</a:t>
            </a:r>
          </a:p>
        </p:txBody>
      </p:sp>
    </p:spTree>
    <p:extLst>
      <p:ext uri="{BB962C8B-B14F-4D97-AF65-F5344CB8AC3E}">
        <p14:creationId xmlns:p14="http://schemas.microsoft.com/office/powerpoint/2010/main" val="193766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C531F-9394-52B6-D9A7-864579C23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E45647E-2011-199B-1AFE-A25C432D948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o-RO" sz="1750" b="1" dirty="0">
                <a:latin typeface="Montserrat"/>
                <a:cs typeface="Montserrat"/>
              </a:rPr>
              <a:t>PREȚUIM</a:t>
            </a:r>
            <a:r>
              <a:rPr lang="ro-RO" sz="1750" b="1" spc="-114" dirty="0">
                <a:latin typeface="Montserrat"/>
                <a:cs typeface="Montserrat"/>
              </a:rPr>
              <a:t> </a:t>
            </a:r>
            <a:r>
              <a:rPr lang="ro-RO" sz="1750" b="1" dirty="0">
                <a:latin typeface="Montserrat"/>
                <a:cs typeface="Montserrat"/>
              </a:rPr>
              <a:t>OAMENI</a:t>
            </a:r>
            <a:r>
              <a:rPr lang="ro-RO" sz="1750" b="1" spc="-110" dirty="0">
                <a:latin typeface="Montserrat"/>
                <a:cs typeface="Montserrat"/>
              </a:rPr>
              <a:t> </a:t>
            </a:r>
            <a:r>
              <a:rPr lang="ro-RO" sz="1750" b="1" spc="-25" dirty="0">
                <a:latin typeface="Montserrat"/>
                <a:cs typeface="Montserrat"/>
              </a:rPr>
              <a:t>ȘI </a:t>
            </a:r>
            <a:r>
              <a:rPr lang="ro-RO" sz="1750" b="1" dirty="0">
                <a:latin typeface="Montserrat"/>
                <a:cs typeface="Montserrat"/>
              </a:rPr>
              <a:t>ÎNCURAJĂM</a:t>
            </a:r>
            <a:r>
              <a:rPr lang="ro-RO" sz="1750" b="1" spc="-110" dirty="0">
                <a:latin typeface="Montserrat"/>
                <a:cs typeface="Montserrat"/>
              </a:rPr>
              <a:t> </a:t>
            </a:r>
            <a:r>
              <a:rPr lang="ro-RO" sz="1750" b="1" spc="-10" dirty="0">
                <a:latin typeface="Montserrat"/>
                <a:cs typeface="Montserrat"/>
              </a:rPr>
              <a:t>AFACERI</a:t>
            </a:r>
            <a:endParaRPr lang="ro-RO" sz="1750" dirty="0">
              <a:latin typeface="Montserrat"/>
              <a:cs typeface="Montserra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E103F65-FDA3-0AF8-90E9-EFD6A9889EFA}"/>
              </a:ext>
            </a:extLst>
          </p:cNvPr>
          <p:cNvSpPr/>
          <p:nvPr/>
        </p:nvSpPr>
        <p:spPr>
          <a:xfrm>
            <a:off x="295656" y="1888528"/>
            <a:ext cx="1637664" cy="280670"/>
          </a:xfrm>
          <a:custGeom>
            <a:avLst/>
            <a:gdLst/>
            <a:ahLst/>
            <a:cxnLst/>
            <a:rect l="l" t="t" r="r" b="b"/>
            <a:pathLst>
              <a:path w="1637664" h="280669">
                <a:moveTo>
                  <a:pt x="1566265" y="0"/>
                </a:moveTo>
                <a:lnTo>
                  <a:pt x="0" y="0"/>
                </a:lnTo>
                <a:lnTo>
                  <a:pt x="0" y="210948"/>
                </a:lnTo>
                <a:lnTo>
                  <a:pt x="69239" y="280187"/>
                </a:lnTo>
                <a:lnTo>
                  <a:pt x="1637360" y="280187"/>
                </a:lnTo>
                <a:lnTo>
                  <a:pt x="1637360" y="69240"/>
                </a:lnTo>
                <a:lnTo>
                  <a:pt x="1566265" y="0"/>
                </a:lnTo>
                <a:close/>
              </a:path>
            </a:pathLst>
          </a:custGeom>
          <a:solidFill>
            <a:srgbClr val="FCAD0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6EBC880-0DF7-2BA7-8ADE-C5ADC2B69125}"/>
              </a:ext>
            </a:extLst>
          </p:cNvPr>
          <p:cNvSpPr txBox="1"/>
          <p:nvPr/>
        </p:nvSpPr>
        <p:spPr>
          <a:xfrm>
            <a:off x="428345" y="1938862"/>
            <a:ext cx="1285875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50" b="1" spc="-10" dirty="0">
                <a:latin typeface="Montserrat"/>
                <a:cs typeface="Montserrat"/>
              </a:rPr>
              <a:t>#FINCOMBUSINESS</a:t>
            </a:r>
            <a:endParaRPr sz="950" dirty="0">
              <a:latin typeface="Montserrat"/>
              <a:cs typeface="Montserrat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7A08791-FF06-469D-EDD9-40672C6F1D4A}"/>
              </a:ext>
            </a:extLst>
          </p:cNvPr>
          <p:cNvSpPr/>
          <p:nvPr/>
        </p:nvSpPr>
        <p:spPr>
          <a:xfrm>
            <a:off x="1177984" y="2830917"/>
            <a:ext cx="2038985" cy="179070"/>
          </a:xfrm>
          <a:custGeom>
            <a:avLst/>
            <a:gdLst/>
            <a:ahLst/>
            <a:cxnLst/>
            <a:rect l="l" t="t" r="r" b="b"/>
            <a:pathLst>
              <a:path w="2038985" h="179069">
                <a:moveTo>
                  <a:pt x="94504" y="0"/>
                </a:moveTo>
                <a:lnTo>
                  <a:pt x="0" y="178454"/>
                </a:lnTo>
              </a:path>
              <a:path w="2038985" h="179069">
                <a:moveTo>
                  <a:pt x="1105322" y="0"/>
                </a:moveTo>
                <a:lnTo>
                  <a:pt x="1010809" y="178454"/>
                </a:lnTo>
              </a:path>
              <a:path w="2038985" h="179069">
                <a:moveTo>
                  <a:pt x="2038849" y="0"/>
                </a:moveTo>
                <a:lnTo>
                  <a:pt x="1944348" y="178454"/>
                </a:lnTo>
              </a:path>
            </a:pathLst>
          </a:custGeom>
          <a:ln w="12700">
            <a:solidFill>
              <a:srgbClr val="FCA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2AE297A-0A3B-97F2-FAB9-1E06C18C4F6B}"/>
              </a:ext>
            </a:extLst>
          </p:cNvPr>
          <p:cNvSpPr txBox="1"/>
          <p:nvPr/>
        </p:nvSpPr>
        <p:spPr>
          <a:xfrm>
            <a:off x="282956" y="2848329"/>
            <a:ext cx="802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fincombank.com</a:t>
            </a:r>
            <a:endParaRPr sz="700" dirty="0">
              <a:latin typeface="Montserrat SemiBold"/>
              <a:cs typeface="Montserrat SemiBold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E4044C8E-44AE-BDE6-371E-12A07AF3B007}"/>
              </a:ext>
            </a:extLst>
          </p:cNvPr>
          <p:cNvSpPr txBox="1"/>
          <p:nvPr/>
        </p:nvSpPr>
        <p:spPr>
          <a:xfrm>
            <a:off x="1364729" y="2848329"/>
            <a:ext cx="7321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fincompay.com</a:t>
            </a:r>
            <a:endParaRPr sz="700" dirty="0">
              <a:latin typeface="Montserrat SemiBold"/>
              <a:cs typeface="Montserrat SemiBold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D4F5F54-CF84-0BC8-2C56-E4ABC9E644F5}"/>
              </a:ext>
            </a:extLst>
          </p:cNvPr>
          <p:cNvSpPr txBox="1"/>
          <p:nvPr/>
        </p:nvSpPr>
        <p:spPr>
          <a:xfrm>
            <a:off x="2375547" y="2848329"/>
            <a:ext cx="6546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0</a:t>
            </a:r>
            <a:r>
              <a:rPr sz="7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7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(22)</a:t>
            </a:r>
            <a:r>
              <a:rPr sz="700" b="1" spc="-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7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269</a:t>
            </a:r>
            <a:r>
              <a:rPr sz="700" b="1" spc="-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70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999</a:t>
            </a:r>
            <a:endParaRPr sz="700" dirty="0">
              <a:latin typeface="Montserrat SemiBold"/>
              <a:cs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7363038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TOPTEXTBOX" val="{CLASSIFIER}"/>
  <p:tag name="BJHEADERFOOTERTEXTBOXNAME" val="bjCLSTB-HO-HL-VB-RA-BN-DH"/>
  <p:tag name="BJHEADERFOOTERLABEL" val="TRUE"/>
  <p:tag name="BJHEADERFOOTERTEXTLABEL" val="FinComBank S.A."/>
  <p:tag name="BJHEADERFOOTERTEXTMARKING" val="FinComBank S.A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BOTTOMTEXTBOX" val="{CLASSIFIER}"/>
  <p:tag name="BJHEADERFOOTERTEXTBOXNAME" val="bjCLSTB-FO-HC-VB-RA-BN-DH"/>
  <p:tag name="BJHEADERFOOTERLABEL" val="TRUE"/>
  <p:tag name="BJHEADERFOOTERTEXTLABEL" val="Public"/>
  <p:tag name="BJHEADERFOOTERTEXTMARKING" val="Publ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BOTTOMTEXTBOX" val="{CLASSIFIER}"/>
  <p:tag name="BJHEADERFOOTERTEXTBOXNAME" val="bjCLSTB-FO-HC-VB-RA-BN-DH"/>
  <p:tag name="BJHEADERFOOTERLABEL" val="TRUE"/>
  <p:tag name="BJHEADERFOOTERTEXTLABEL" val="Public"/>
  <p:tag name="BJHEADERFOOTERTEXTMARKING" val="Publ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TOPTEXTBOX" val="{CLASSIFIER}"/>
  <p:tag name="BJHEADERFOOTERTEXTBOXNAME" val="bjCLSTB-HO-HL-VB-RA-BN-DH"/>
  <p:tag name="BJHEADERFOOTERLABEL" val="TRUE"/>
  <p:tag name="BJHEADERFOOTERTEXTLABEL" val="FinComBank S.A."/>
  <p:tag name="BJHEADERFOOTERTEXTMARKING" val="FinComBank S.A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BOTTOMTEXTBOX" val="{CLASSIFIER}"/>
  <p:tag name="BJHEADERFOOTERTEXTBOXNAME" val="bjCLSTB-FO-HC-VB-RA-BN-DH"/>
  <p:tag name="BJHEADERFOOTERLABEL" val="TRUE"/>
  <p:tag name="BJHEADERFOOTERTEXTLABEL" val="Public"/>
  <p:tag name="BJHEADERFOOTERTEXTMARKING" val="Publ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TOPTEXTBOX" val="{CLASSIFIER}"/>
  <p:tag name="BJHEADERFOOTERTEXTBOXNAME" val="bjCLSTB-HO-HL-VB-RA-BN-DH"/>
  <p:tag name="BJHEADERFOOTERLABEL" val="TRUE"/>
  <p:tag name="BJHEADERFOOTERTEXTLABEL" val="FinComBank S.A."/>
  <p:tag name="BJHEADERFOOTERTEXTMARKING" val="FinComBank S.A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BOTTOMTEXTBOX" val="{CLASSIFIER}"/>
  <p:tag name="BJHEADERFOOTERTEXTBOXNAME" val="bjCLSTB-FO-HC-VB-RA-BN-DH"/>
  <p:tag name="BJHEADERFOOTERLABEL" val="TRUE"/>
  <p:tag name="BJHEADERFOOTERTEXTLABEL" val="Public"/>
  <p:tag name="BJHEADERFOOTERTEXTMARKING" val="Publ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TOPTEXTBOX" val="{CLASSIFIER}"/>
  <p:tag name="BJHEADERFOOTERTEXTBOXNAME" val="bjCLSTB-HO-HL-VB-RA-BN-DH"/>
  <p:tag name="BJHEADERFOOTERLABEL" val="TRUE"/>
  <p:tag name="BJHEADERFOOTERTEXTLABEL" val="FinComBank S.A."/>
  <p:tag name="BJHEADERFOOTERTEXTMARKING" val="FinComBank S.A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BOTTOMTEXTBOX" val="{CLASSIFIER}"/>
  <p:tag name="BJHEADERFOOTERTEXTBOXNAME" val="bjCLSTB-FO-HC-VB-RA-BN-DH"/>
  <p:tag name="BJHEADERFOOTERLABEL" val="TRUE"/>
  <p:tag name="BJHEADERFOOTERTEXTLABEL" val="Public"/>
  <p:tag name="BJHEADERFOOTERTEXTMARKING" val="Publ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TOPTEXTBOX" val="{CLASSIFIER}"/>
  <p:tag name="BJHEADERFOOTERTEXTBOXNAME" val="bjCLSTB-HO-HL-VB-RA-BN-DH"/>
  <p:tag name="BJHEADERFOOTERLABEL" val="TRUE"/>
  <p:tag name="BJHEADERFOOTERTEXTLABEL" val="FinComBank S.A."/>
  <p:tag name="BJHEADERFOOTERTEXTMARKING" val="FinComBank S.A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4450d69a-8a0f-411b-a627-aa18ead46e27" origin="userSelected">
  <element uid="e640ba3d-c399-4e0e-a1e3-304e4a80e891" value=""/>
</sisl>
</file>

<file path=customXml/itemProps1.xml><?xml version="1.0" encoding="utf-8"?>
<ds:datastoreItem xmlns:ds="http://schemas.openxmlformats.org/officeDocument/2006/customXml" ds:itemID="{C09A4A89-ECF6-45E9-88DB-5CE57B5A6A4A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4175</TotalTime>
  <Words>298</Words>
  <Application>Microsoft Office PowerPoint</Application>
  <PresentationFormat>Произвольный</PresentationFormat>
  <Paragraphs>55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Aptos</vt:lpstr>
      <vt:lpstr>Montserrat</vt:lpstr>
      <vt:lpstr>Montserrat Medium</vt:lpstr>
      <vt:lpstr>Montserrat SemiBold</vt:lpstr>
      <vt:lpstr>Wingdings</vt:lpstr>
      <vt:lpstr>Office Theme</vt:lpstr>
      <vt:lpstr>Susținerea sectorului agricol</vt:lpstr>
      <vt:lpstr>Facilitatea de Creditare în Agricultură</vt:lpstr>
      <vt:lpstr>Facilitatea de Creditare în Agricultură</vt:lpstr>
      <vt:lpstr>Credite Speciale pentru producătorii agricoli</vt:lpstr>
      <vt:lpstr>Credite Speciale pentru producătorii agricoli</vt:lpstr>
      <vt:lpstr>PREȚUIM OAMENI ȘI ÎNCURAJĂM AFACERI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PRIA</dc:title>
  <dc:creator>Razvant Tatiana</dc:creator>
  <cp:lastModifiedBy>Tigai Ecaterina</cp:lastModifiedBy>
  <cp:revision>28</cp:revision>
  <dcterms:created xsi:type="dcterms:W3CDTF">2024-07-15T14:21:30Z</dcterms:created>
  <dcterms:modified xsi:type="dcterms:W3CDTF">2026-05-18T08:51:58Z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2024-07-15T00:00:00Z</vt:filetime>
  </property>
  <property fmtid="{D5CDD505-2E9C-101B-9397-08002B2CF9AE}" pid="3" name="Creator">
    <vt:lpwstr>Serif Affinity Designer 2 2.5.2</vt:lpwstr>
  </property>
  <property fmtid="{D5CDD505-2E9C-101B-9397-08002B2CF9AE}" pid="4" name="Producer">
    <vt:lpwstr>PDFlib+PDI 10.0.0p1-i (macOS (arm64))</vt:lpwstr>
  </property>
  <property fmtid="{D5CDD505-2E9C-101B-9397-08002B2CF9AE}" pid="5" name="trapped">
    <vt:lpwstr>false</vt:lpwstr>
  </property>
  <property fmtid="{D5CDD505-2E9C-101B-9397-08002B2CF9AE}" pid="6" name="LastSaved">
    <vt:filetime>2024-07-15T00:00:00Z</vt:filetime>
  </property>
  <property fmtid="{D5CDD505-2E9C-101B-9397-08002B2CF9AE}" pid="7" name="docIndexRef">
    <vt:lpwstr>e3ef804e-bcf7-4bfa-8497-7972ac52f7ab</vt:lpwstr>
  </property>
  <property fmtid="{D5CDD505-2E9C-101B-9397-08002B2CF9AE}" pid="8" name="bjClsUserRVM">
    <vt:lpwstr>[]</vt:lpwstr>
  </property>
  <property fmtid="{D5CDD505-2E9C-101B-9397-08002B2CF9AE}" pid="9" name="bjSaver">
    <vt:lpwstr>JnuoU+sUjhAI+v88hL9XEd1caYZ0ULBH</vt:lpwstr>
  </property>
  <property fmtid="{D5CDD505-2E9C-101B-9397-08002B2CF9AE}" pid="10" name="bjDocumentLabelXML">
    <vt:lpwstr>&lt;?xml version="1.0" encoding="us-ascii"?&gt;&lt;sisl xmlns:xsd="http://www.w3.org/2001/XMLSchema" xmlns:xsi="http://www.w3.org/2001/XMLSchema-instance" sislVersion="0" policy="4450d69a-8a0f-411b-a627-aa18ead46e27" origin="userSelected" xmlns="http://www.boldonj</vt:lpwstr>
  </property>
  <property fmtid="{D5CDD505-2E9C-101B-9397-08002B2CF9AE}" pid="11" name="bjDocumentLabelXML-0">
    <vt:lpwstr>ames.com/2008/01/sie/internal/label"&gt;&lt;element uid="e640ba3d-c399-4e0e-a1e3-304e4a80e891" value="" /&gt;&lt;/sisl&gt;</vt:lpwstr>
  </property>
  <property fmtid="{D5CDD505-2E9C-101B-9397-08002B2CF9AE}" pid="12" name="bjDocumentSecurityLabel">
    <vt:lpwstr>Public</vt:lpwstr>
  </property>
  <property fmtid="{D5CDD505-2E9C-101B-9397-08002B2CF9AE}" pid="13" name="bjpmDocIH">
    <vt:lpwstr>hXa8L9625YnQTpViUyWx562NHISa0nQI</vt:lpwstr>
  </property>
  <property fmtid="{D5CDD505-2E9C-101B-9397-08002B2CF9AE}" pid="14" name="HiddenAuthor">
    <vt:lpwstr>Tigai_Ecaterina</vt:lpwstr>
  </property>
</Properties>
</file>