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Montserrat" panose="00000500000000000000" pitchFamily="2" charset="0"/>
      <p:regular r:id="rId9"/>
    </p:embeddedFont>
    <p:embeddedFont>
      <p:font typeface="Montserrat Bold" panose="00000800000000000000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1710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08" t="-18090" r="-404" b="-90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2360" y="4829841"/>
            <a:ext cx="2390331" cy="3585496"/>
            <a:chOff x="0" y="0"/>
            <a:chExt cx="406400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609600"/>
            </a:xfrm>
            <a:custGeom>
              <a:avLst/>
              <a:gdLst/>
              <a:ahLst/>
              <a:cxnLst/>
              <a:rect l="l" t="t" r="r" b="b"/>
              <a:pathLst>
                <a:path w="406400" h="6096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BD59">
                    <a:alpha val="100000"/>
                  </a:srgbClr>
                </a:gs>
                <a:gs pos="100000">
                  <a:srgbClr val="FFE9C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57150"/>
              <a:ext cx="203200" cy="666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183160" y="5143500"/>
            <a:ext cx="2366320" cy="3549479"/>
            <a:chOff x="0" y="0"/>
            <a:chExt cx="406400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609600"/>
            </a:xfrm>
            <a:custGeom>
              <a:avLst/>
              <a:gdLst/>
              <a:ahLst/>
              <a:cxnLst/>
              <a:rect l="l" t="t" r="r" b="b"/>
              <a:pathLst>
                <a:path w="406400" h="6096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B7B7B7">
                      <a:alpha val="100000"/>
                    </a:srgbClr>
                  </a:gs>
                  <a:gs pos="100000">
                    <a:srgbClr val="0000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01600" y="-57150"/>
              <a:ext cx="203200" cy="666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229020"/>
            <a:ext cx="18444570" cy="12001716"/>
          </a:xfrm>
          <a:custGeom>
            <a:avLst/>
            <a:gdLst/>
            <a:ahLst/>
            <a:cxnLst/>
            <a:rect l="l" t="t" r="r" b="b"/>
            <a:pathLst>
              <a:path w="18444570" h="12001716">
                <a:moveTo>
                  <a:pt x="0" y="0"/>
                </a:moveTo>
                <a:lnTo>
                  <a:pt x="18444570" y="0"/>
                </a:lnTo>
                <a:lnTo>
                  <a:pt x="18444570" y="12001716"/>
                </a:lnTo>
                <a:lnTo>
                  <a:pt x="0" y="12001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237" r="-1261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049597" y="0"/>
            <a:ext cx="20770107" cy="13021686"/>
          </a:xfrm>
          <a:custGeom>
            <a:avLst/>
            <a:gdLst/>
            <a:ahLst/>
            <a:cxnLst/>
            <a:rect l="l" t="t" r="r" b="b"/>
            <a:pathLst>
              <a:path w="20770107" h="13021686">
                <a:moveTo>
                  <a:pt x="0" y="0"/>
                </a:moveTo>
                <a:lnTo>
                  <a:pt x="20770107" y="0"/>
                </a:lnTo>
                <a:lnTo>
                  <a:pt x="20770107" y="13021686"/>
                </a:lnTo>
                <a:lnTo>
                  <a:pt x="0" y="130216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96" r="-14950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0" y="0"/>
            <a:ext cx="19218055" cy="1695890"/>
            <a:chOff x="0" y="0"/>
            <a:chExt cx="5061545" cy="4466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1545" cy="446654"/>
            </a:xfrm>
            <a:custGeom>
              <a:avLst/>
              <a:gdLst/>
              <a:ahLst/>
              <a:cxnLst/>
              <a:rect l="l" t="t" r="r" b="b"/>
              <a:pathLst>
                <a:path w="5061545" h="446654">
                  <a:moveTo>
                    <a:pt x="0" y="0"/>
                  </a:moveTo>
                  <a:lnTo>
                    <a:pt x="5061545" y="0"/>
                  </a:lnTo>
                  <a:lnTo>
                    <a:pt x="5061545" y="446654"/>
                  </a:lnTo>
                  <a:lnTo>
                    <a:pt x="0" y="44665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5061545" cy="503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67367" y="233065"/>
            <a:ext cx="17136180" cy="1591270"/>
            <a:chOff x="0" y="0"/>
            <a:chExt cx="22848240" cy="2121694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2470656" y="472616"/>
              <a:ext cx="6322194" cy="948480"/>
              <a:chOff x="0" y="0"/>
              <a:chExt cx="6322194" cy="948480"/>
            </a:xfrm>
          </p:grpSpPr>
          <p:sp>
            <p:nvSpPr>
              <p:cNvPr id="16" name="Freeform 16" descr="A green and black sign  AI-generated content may be incorrect."/>
              <p:cNvSpPr/>
              <p:nvPr/>
            </p:nvSpPr>
            <p:spPr>
              <a:xfrm>
                <a:off x="0" y="0"/>
                <a:ext cx="6322187" cy="948436"/>
              </a:xfrm>
              <a:custGeom>
                <a:avLst/>
                <a:gdLst/>
                <a:ahLst/>
                <a:cxnLst/>
                <a:rect l="l" t="t" r="r" b="b"/>
                <a:pathLst>
                  <a:path w="6322187" h="948436">
                    <a:moveTo>
                      <a:pt x="0" y="0"/>
                    </a:moveTo>
                    <a:lnTo>
                      <a:pt x="6322187" y="0"/>
                    </a:lnTo>
                    <a:lnTo>
                      <a:pt x="6322187" y="948436"/>
                    </a:lnTo>
                    <a:lnTo>
                      <a:pt x="0" y="948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16" b="-4"/>
                </a:stretch>
              </a:blipFill>
            </p:spPr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12455814" y="384774"/>
              <a:ext cx="5559564" cy="1036322"/>
              <a:chOff x="0" y="0"/>
              <a:chExt cx="5559564" cy="1036322"/>
            </a:xfrm>
          </p:grpSpPr>
          <p:sp>
            <p:nvSpPr>
              <p:cNvPr id="18" name="Freeform 18" descr="A close-up of a logo  AI-generated content may be incorrect."/>
              <p:cNvSpPr/>
              <p:nvPr/>
            </p:nvSpPr>
            <p:spPr>
              <a:xfrm>
                <a:off x="0" y="0"/>
                <a:ext cx="5559552" cy="1036320"/>
              </a:xfrm>
              <a:custGeom>
                <a:avLst/>
                <a:gdLst/>
                <a:ahLst/>
                <a:cxnLst/>
                <a:rect l="l" t="t" r="r" b="b"/>
                <a:pathLst>
                  <a:path w="5559552" h="1036320">
                    <a:moveTo>
                      <a:pt x="0" y="0"/>
                    </a:moveTo>
                    <a:lnTo>
                      <a:pt x="5559552" y="0"/>
                    </a:lnTo>
                    <a:lnTo>
                      <a:pt x="5559552" y="1036320"/>
                    </a:lnTo>
                    <a:lnTo>
                      <a:pt x="0" y="10363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9754854" y="74510"/>
              <a:ext cx="1788772" cy="1537338"/>
              <a:chOff x="0" y="0"/>
              <a:chExt cx="1788772" cy="1537338"/>
            </a:xfrm>
          </p:grpSpPr>
          <p:sp>
            <p:nvSpPr>
              <p:cNvPr id="20" name="Freeform 20" descr="A green and red logo  AI-generated content may be incorrect."/>
              <p:cNvSpPr/>
              <p:nvPr/>
            </p:nvSpPr>
            <p:spPr>
              <a:xfrm>
                <a:off x="0" y="0"/>
                <a:ext cx="1788795" cy="1537335"/>
              </a:xfrm>
              <a:custGeom>
                <a:avLst/>
                <a:gdLst/>
                <a:ahLst/>
                <a:cxnLst/>
                <a:rect l="l" t="t" r="r" b="b"/>
                <a:pathLst>
                  <a:path w="1788795" h="1537335">
                    <a:moveTo>
                      <a:pt x="0" y="0"/>
                    </a:moveTo>
                    <a:lnTo>
                      <a:pt x="1788795" y="0"/>
                    </a:lnTo>
                    <a:lnTo>
                      <a:pt x="1788795" y="1537335"/>
                    </a:lnTo>
                    <a:lnTo>
                      <a:pt x="0" y="15373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r="1"/>
                </a:stretch>
              </a:blipFill>
            </p:spPr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0" y="0"/>
              <a:ext cx="1508652" cy="1893712"/>
              <a:chOff x="0" y="0"/>
              <a:chExt cx="1508652" cy="1893712"/>
            </a:xfrm>
          </p:grpSpPr>
          <p:sp>
            <p:nvSpPr>
              <p:cNvPr id="22" name="Freeform 22" descr="A red square with a white cross  AI-generated content may be incorrect."/>
              <p:cNvSpPr/>
              <p:nvPr/>
            </p:nvSpPr>
            <p:spPr>
              <a:xfrm>
                <a:off x="0" y="0"/>
                <a:ext cx="1508633" cy="1893697"/>
              </a:xfrm>
              <a:custGeom>
                <a:avLst/>
                <a:gdLst/>
                <a:ahLst/>
                <a:cxnLst/>
                <a:rect l="l" t="t" r="r" b="b"/>
                <a:pathLst>
                  <a:path w="1508633" h="1893697">
                    <a:moveTo>
                      <a:pt x="0" y="0"/>
                    </a:moveTo>
                    <a:lnTo>
                      <a:pt x="1508633" y="0"/>
                    </a:lnTo>
                    <a:lnTo>
                      <a:pt x="1508633" y="1893697"/>
                    </a:lnTo>
                    <a:lnTo>
                      <a:pt x="0" y="18936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r="-1"/>
                </a:stretch>
              </a:blipFill>
            </p:spPr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18927568" y="384774"/>
              <a:ext cx="3920672" cy="1736920"/>
              <a:chOff x="0" y="0"/>
              <a:chExt cx="3920672" cy="1736920"/>
            </a:xfrm>
          </p:grpSpPr>
          <p:sp>
            <p:nvSpPr>
              <p:cNvPr id="24" name="Freeform 24" descr="A blue text on a black background  AI-generated content may be incorrect."/>
              <p:cNvSpPr/>
              <p:nvPr/>
            </p:nvSpPr>
            <p:spPr>
              <a:xfrm>
                <a:off x="0" y="0"/>
                <a:ext cx="3920617" cy="1736979"/>
              </a:xfrm>
              <a:custGeom>
                <a:avLst/>
                <a:gdLst/>
                <a:ahLst/>
                <a:cxnLst/>
                <a:rect l="l" t="t" r="r" b="b"/>
                <a:pathLst>
                  <a:path w="3920617" h="1736979">
                    <a:moveTo>
                      <a:pt x="0" y="0"/>
                    </a:moveTo>
                    <a:lnTo>
                      <a:pt x="3920617" y="0"/>
                    </a:lnTo>
                    <a:lnTo>
                      <a:pt x="3920617" y="1736979"/>
                    </a:lnTo>
                    <a:lnTo>
                      <a:pt x="0" y="17369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r="-1" b="-38"/>
                </a:stretch>
              </a:blipFill>
            </p:spPr>
          </p:sp>
        </p:grpSp>
      </p:grpSp>
      <p:grpSp>
        <p:nvGrpSpPr>
          <p:cNvPr id="25" name="Group 25"/>
          <p:cNvGrpSpPr/>
          <p:nvPr/>
        </p:nvGrpSpPr>
        <p:grpSpPr>
          <a:xfrm>
            <a:off x="-273571" y="2479143"/>
            <a:ext cx="19218055" cy="2664357"/>
            <a:chOff x="0" y="0"/>
            <a:chExt cx="5061545" cy="70172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061545" cy="701724"/>
            </a:xfrm>
            <a:custGeom>
              <a:avLst/>
              <a:gdLst/>
              <a:ahLst/>
              <a:cxnLst/>
              <a:rect l="l" t="t" r="r" b="b"/>
              <a:pathLst>
                <a:path w="5061545" h="701724">
                  <a:moveTo>
                    <a:pt x="0" y="0"/>
                  </a:moveTo>
                  <a:lnTo>
                    <a:pt x="5061545" y="0"/>
                  </a:lnTo>
                  <a:lnTo>
                    <a:pt x="5061545" y="701724"/>
                  </a:lnTo>
                  <a:lnTo>
                    <a:pt x="0" y="701724"/>
                  </a:lnTo>
                  <a:close/>
                </a:path>
              </a:pathLst>
            </a:custGeom>
            <a:solidFill>
              <a:srgbClr val="FFFFFF">
                <a:alpha val="63922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5061545" cy="758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901856" y="2717866"/>
            <a:ext cx="17046495" cy="231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34"/>
              </a:lnSpc>
            </a:pPr>
            <a:r>
              <a:rPr lang="ro-MD" sz="6600" b="1" dirty="0">
                <a:solidFill>
                  <a:srgbClr val="38B6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Comunitatea</a:t>
            </a:r>
            <a:r>
              <a:rPr lang="en-US" sz="6600" b="1" dirty="0">
                <a:solidFill>
                  <a:srgbClr val="38B6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600" b="1" dirty="0" err="1">
                <a:solidFill>
                  <a:srgbClr val="38B6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femeilor</a:t>
            </a:r>
            <a:r>
              <a:rPr lang="en-US" sz="6600" b="1" dirty="0">
                <a:solidFill>
                  <a:srgbClr val="38B6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600" b="1" dirty="0" err="1">
                <a:solidFill>
                  <a:srgbClr val="38B6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antreprenoare</a:t>
            </a:r>
            <a:r>
              <a:rPr lang="en-US" sz="6600" b="1" dirty="0">
                <a:solidFill>
                  <a:srgbClr val="38B6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ctr">
              <a:lnSpc>
                <a:spcPts val="9434"/>
              </a:lnSpc>
            </a:pPr>
            <a:r>
              <a:rPr lang="en-US" sz="6600" b="1" dirty="0">
                <a:solidFill>
                  <a:srgbClr val="38B6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SHE EXPORTS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71327" y="1653940"/>
            <a:ext cx="8512229" cy="4164698"/>
            <a:chOff x="0" y="0"/>
            <a:chExt cx="837344" cy="4096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7344" cy="409679"/>
            </a:xfrm>
            <a:custGeom>
              <a:avLst/>
              <a:gdLst/>
              <a:ahLst/>
              <a:cxnLst/>
              <a:rect l="l" t="t" r="r" b="b"/>
              <a:pathLst>
                <a:path w="837344" h="409679">
                  <a:moveTo>
                    <a:pt x="203200" y="0"/>
                  </a:moveTo>
                  <a:lnTo>
                    <a:pt x="837344" y="0"/>
                  </a:lnTo>
                  <a:lnTo>
                    <a:pt x="634144" y="409679"/>
                  </a:lnTo>
                  <a:lnTo>
                    <a:pt x="0" y="409679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t="-18215" b="-1821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470114" y="5957042"/>
            <a:ext cx="7232965" cy="3588237"/>
            <a:chOff x="0" y="0"/>
            <a:chExt cx="822754" cy="4081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2754" cy="408164"/>
            </a:xfrm>
            <a:custGeom>
              <a:avLst/>
              <a:gdLst/>
              <a:ahLst/>
              <a:cxnLst/>
              <a:rect l="l" t="t" r="r" b="b"/>
              <a:pathLst>
                <a:path w="822754" h="408164">
                  <a:moveTo>
                    <a:pt x="619554" y="0"/>
                  </a:moveTo>
                  <a:lnTo>
                    <a:pt x="0" y="0"/>
                  </a:lnTo>
                  <a:lnTo>
                    <a:pt x="203200" y="408164"/>
                  </a:lnTo>
                  <a:lnTo>
                    <a:pt x="822754" y="408164"/>
                  </a:lnTo>
                  <a:lnTo>
                    <a:pt x="619554" y="0"/>
                  </a:lnTo>
                  <a:close/>
                </a:path>
              </a:pathLst>
            </a:custGeom>
            <a:blipFill>
              <a:blip r:embed="rId3"/>
              <a:stretch>
                <a:fillRect t="-17275" b="-1727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-2950477" y="2759692"/>
            <a:ext cx="3627907" cy="5441860"/>
            <a:chOff x="0" y="0"/>
            <a:chExt cx="406400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609600"/>
            </a:xfrm>
            <a:custGeom>
              <a:avLst/>
              <a:gdLst/>
              <a:ahLst/>
              <a:cxnLst/>
              <a:rect l="l" t="t" r="r" b="b"/>
              <a:pathLst>
                <a:path w="406400" h="6096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57150"/>
              <a:ext cx="203200" cy="666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70972" y="2869547"/>
            <a:ext cx="8406814" cy="1762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 b="1">
                <a:solidFill>
                  <a:srgbClr val="211D1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SHE EXPORTS: From Local to Global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4874243"/>
            <a:ext cx="8965021" cy="3995179"/>
            <a:chOff x="0" y="0"/>
            <a:chExt cx="1266420" cy="5643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66420" cy="564368"/>
            </a:xfrm>
            <a:custGeom>
              <a:avLst/>
              <a:gdLst/>
              <a:ahLst/>
              <a:cxnLst/>
              <a:rect l="l" t="t" r="r" b="b"/>
              <a:pathLst>
                <a:path w="1266420" h="564368">
                  <a:moveTo>
                    <a:pt x="1187001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484950"/>
                  </a:lnTo>
                  <a:cubicBezTo>
                    <a:pt x="43699" y="484950"/>
                    <a:pt x="79418" y="520289"/>
                    <a:pt x="79418" y="564368"/>
                  </a:cubicBezTo>
                  <a:lnTo>
                    <a:pt x="1187001" y="564368"/>
                  </a:lnTo>
                  <a:cubicBezTo>
                    <a:pt x="1187001" y="520669"/>
                    <a:pt x="1222340" y="484950"/>
                    <a:pt x="1266420" y="484950"/>
                  </a:cubicBezTo>
                  <a:lnTo>
                    <a:pt x="1266420" y="79418"/>
                  </a:lnTo>
                  <a:cubicBezTo>
                    <a:pt x="1222720" y="79418"/>
                    <a:pt x="1187001" y="44079"/>
                    <a:pt x="1187001" y="0"/>
                  </a:cubicBezTo>
                  <a:close/>
                </a:path>
              </a:pathLst>
            </a:custGeom>
            <a:solidFill>
              <a:srgbClr val="38B6FF">
                <a:alpha val="24706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38100" y="0"/>
              <a:ext cx="1190220" cy="526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70972" y="5507527"/>
            <a:ext cx="8406814" cy="269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76"/>
              </a:lnSpc>
            </a:pPr>
            <a:r>
              <a:rPr lang="en-US" sz="3054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În programul SHE EXPORTS, sprijinim femeile antreprenoare din Republica Moldova să depășească barierele în calea exportului și să-și extindă afacerile pe piețele internaționale.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67367" y="233065"/>
            <a:ext cx="17136180" cy="1591270"/>
            <a:chOff x="0" y="0"/>
            <a:chExt cx="22848240" cy="2121694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2470656" y="472616"/>
              <a:ext cx="6322194" cy="948480"/>
              <a:chOff x="0" y="0"/>
              <a:chExt cx="6322194" cy="948480"/>
            </a:xfrm>
          </p:grpSpPr>
          <p:sp>
            <p:nvSpPr>
              <p:cNvPr id="16" name="Freeform 16" descr="A green and black sign  AI-generated content may be incorrect."/>
              <p:cNvSpPr/>
              <p:nvPr/>
            </p:nvSpPr>
            <p:spPr>
              <a:xfrm>
                <a:off x="0" y="0"/>
                <a:ext cx="6322187" cy="948436"/>
              </a:xfrm>
              <a:custGeom>
                <a:avLst/>
                <a:gdLst/>
                <a:ahLst/>
                <a:cxnLst/>
                <a:rect l="l" t="t" r="r" b="b"/>
                <a:pathLst>
                  <a:path w="6322187" h="948436">
                    <a:moveTo>
                      <a:pt x="0" y="0"/>
                    </a:moveTo>
                    <a:lnTo>
                      <a:pt x="6322187" y="0"/>
                    </a:lnTo>
                    <a:lnTo>
                      <a:pt x="6322187" y="948436"/>
                    </a:lnTo>
                    <a:lnTo>
                      <a:pt x="0" y="948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16" b="-4"/>
                </a:stretch>
              </a:blipFill>
            </p:spPr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12455814" y="384774"/>
              <a:ext cx="5559564" cy="1036322"/>
              <a:chOff x="0" y="0"/>
              <a:chExt cx="5559564" cy="1036322"/>
            </a:xfrm>
          </p:grpSpPr>
          <p:sp>
            <p:nvSpPr>
              <p:cNvPr id="18" name="Freeform 18" descr="A close-up of a logo  AI-generated content may be incorrect."/>
              <p:cNvSpPr/>
              <p:nvPr/>
            </p:nvSpPr>
            <p:spPr>
              <a:xfrm>
                <a:off x="0" y="0"/>
                <a:ext cx="5559552" cy="1036320"/>
              </a:xfrm>
              <a:custGeom>
                <a:avLst/>
                <a:gdLst/>
                <a:ahLst/>
                <a:cxnLst/>
                <a:rect l="l" t="t" r="r" b="b"/>
                <a:pathLst>
                  <a:path w="5559552" h="1036320">
                    <a:moveTo>
                      <a:pt x="0" y="0"/>
                    </a:moveTo>
                    <a:lnTo>
                      <a:pt x="5559552" y="0"/>
                    </a:lnTo>
                    <a:lnTo>
                      <a:pt x="5559552" y="1036320"/>
                    </a:lnTo>
                    <a:lnTo>
                      <a:pt x="0" y="10363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9754854" y="74510"/>
              <a:ext cx="1788772" cy="1537338"/>
              <a:chOff x="0" y="0"/>
              <a:chExt cx="1788772" cy="1537338"/>
            </a:xfrm>
          </p:grpSpPr>
          <p:sp>
            <p:nvSpPr>
              <p:cNvPr id="20" name="Freeform 20" descr="A green and red logo  AI-generated content may be incorrect."/>
              <p:cNvSpPr/>
              <p:nvPr/>
            </p:nvSpPr>
            <p:spPr>
              <a:xfrm>
                <a:off x="0" y="0"/>
                <a:ext cx="1788795" cy="1537335"/>
              </a:xfrm>
              <a:custGeom>
                <a:avLst/>
                <a:gdLst/>
                <a:ahLst/>
                <a:cxnLst/>
                <a:rect l="l" t="t" r="r" b="b"/>
                <a:pathLst>
                  <a:path w="1788795" h="1537335">
                    <a:moveTo>
                      <a:pt x="0" y="0"/>
                    </a:moveTo>
                    <a:lnTo>
                      <a:pt x="1788795" y="0"/>
                    </a:lnTo>
                    <a:lnTo>
                      <a:pt x="1788795" y="1537335"/>
                    </a:lnTo>
                    <a:lnTo>
                      <a:pt x="0" y="15373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r="1"/>
                </a:stretch>
              </a:blipFill>
            </p:spPr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0" y="0"/>
              <a:ext cx="1508652" cy="1893712"/>
              <a:chOff x="0" y="0"/>
              <a:chExt cx="1508652" cy="1893712"/>
            </a:xfrm>
          </p:grpSpPr>
          <p:sp>
            <p:nvSpPr>
              <p:cNvPr id="22" name="Freeform 22" descr="A red square with a white cross  AI-generated content may be incorrect."/>
              <p:cNvSpPr/>
              <p:nvPr/>
            </p:nvSpPr>
            <p:spPr>
              <a:xfrm>
                <a:off x="0" y="0"/>
                <a:ext cx="1508633" cy="1893697"/>
              </a:xfrm>
              <a:custGeom>
                <a:avLst/>
                <a:gdLst/>
                <a:ahLst/>
                <a:cxnLst/>
                <a:rect l="l" t="t" r="r" b="b"/>
                <a:pathLst>
                  <a:path w="1508633" h="1893697">
                    <a:moveTo>
                      <a:pt x="0" y="0"/>
                    </a:moveTo>
                    <a:lnTo>
                      <a:pt x="1508633" y="0"/>
                    </a:lnTo>
                    <a:lnTo>
                      <a:pt x="1508633" y="1893697"/>
                    </a:lnTo>
                    <a:lnTo>
                      <a:pt x="0" y="18936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r="-1"/>
                </a:stretch>
              </a:blipFill>
            </p:spPr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18927568" y="384774"/>
              <a:ext cx="3920672" cy="1736920"/>
              <a:chOff x="0" y="0"/>
              <a:chExt cx="3920672" cy="1736920"/>
            </a:xfrm>
          </p:grpSpPr>
          <p:sp>
            <p:nvSpPr>
              <p:cNvPr id="24" name="Freeform 24" descr="A blue text on a black background  AI-generated content may be incorrect."/>
              <p:cNvSpPr/>
              <p:nvPr/>
            </p:nvSpPr>
            <p:spPr>
              <a:xfrm>
                <a:off x="0" y="0"/>
                <a:ext cx="3920617" cy="1736979"/>
              </a:xfrm>
              <a:custGeom>
                <a:avLst/>
                <a:gdLst/>
                <a:ahLst/>
                <a:cxnLst/>
                <a:rect l="l" t="t" r="r" b="b"/>
                <a:pathLst>
                  <a:path w="3920617" h="1736979">
                    <a:moveTo>
                      <a:pt x="0" y="0"/>
                    </a:moveTo>
                    <a:lnTo>
                      <a:pt x="3920617" y="0"/>
                    </a:lnTo>
                    <a:lnTo>
                      <a:pt x="3920617" y="1736979"/>
                    </a:lnTo>
                    <a:lnTo>
                      <a:pt x="0" y="17369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r="-1" b="-38"/>
                </a:stretch>
              </a:blipFill>
            </p:spPr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23434" y="1922865"/>
            <a:ext cx="12453151" cy="11905520"/>
            <a:chOff x="0" y="0"/>
            <a:chExt cx="637640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640" cy="609600"/>
            </a:xfrm>
            <a:custGeom>
              <a:avLst/>
              <a:gdLst/>
              <a:ahLst/>
              <a:cxnLst/>
              <a:rect l="l" t="t" r="r" b="b"/>
              <a:pathLst>
                <a:path w="637640" h="609600">
                  <a:moveTo>
                    <a:pt x="203200" y="609600"/>
                  </a:moveTo>
                  <a:lnTo>
                    <a:pt x="434440" y="609600"/>
                  </a:lnTo>
                  <a:lnTo>
                    <a:pt x="637640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38B6FF">
                <a:alpha val="8274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38364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235374" y="2121597"/>
            <a:ext cx="8562574" cy="9605317"/>
            <a:chOff x="0" y="0"/>
            <a:chExt cx="603308" cy="6767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3308" cy="676779"/>
            </a:xfrm>
            <a:custGeom>
              <a:avLst/>
              <a:gdLst/>
              <a:ahLst/>
              <a:cxnLst/>
              <a:rect l="l" t="t" r="r" b="b"/>
              <a:pathLst>
                <a:path w="603308" h="676779">
                  <a:moveTo>
                    <a:pt x="203200" y="0"/>
                  </a:moveTo>
                  <a:lnTo>
                    <a:pt x="603308" y="0"/>
                  </a:lnTo>
                  <a:lnTo>
                    <a:pt x="400108" y="676779"/>
                  </a:lnTo>
                  <a:lnTo>
                    <a:pt x="0" y="676779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34186" r="-3418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327200" y="3055348"/>
            <a:ext cx="10430596" cy="6400886"/>
            <a:chOff x="0" y="0"/>
            <a:chExt cx="1297974" cy="7965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7974" cy="796521"/>
            </a:xfrm>
            <a:custGeom>
              <a:avLst/>
              <a:gdLst/>
              <a:ahLst/>
              <a:cxnLst/>
              <a:rect l="l" t="t" r="r" b="b"/>
              <a:pathLst>
                <a:path w="1297974" h="796521">
                  <a:moveTo>
                    <a:pt x="121855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717102"/>
                  </a:lnTo>
                  <a:cubicBezTo>
                    <a:pt x="43699" y="717102"/>
                    <a:pt x="79418" y="752442"/>
                    <a:pt x="79418" y="796521"/>
                  </a:cubicBezTo>
                  <a:lnTo>
                    <a:pt x="1218556" y="796521"/>
                  </a:lnTo>
                  <a:cubicBezTo>
                    <a:pt x="1218556" y="752821"/>
                    <a:pt x="1253895" y="717102"/>
                    <a:pt x="1297974" y="717102"/>
                  </a:cubicBezTo>
                  <a:lnTo>
                    <a:pt x="1297974" y="79418"/>
                  </a:lnTo>
                  <a:cubicBezTo>
                    <a:pt x="1254275" y="79418"/>
                    <a:pt x="1218556" y="44079"/>
                    <a:pt x="1218556" y="0"/>
                  </a:cubicBezTo>
                  <a:close/>
                </a:path>
              </a:pathLst>
            </a:custGeom>
            <a:solidFill>
              <a:srgbClr val="38B6FF">
                <a:alpha val="24706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38100" y="0"/>
              <a:ext cx="1221774" cy="758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327200" y="2054922"/>
            <a:ext cx="10177021" cy="70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Obiectivele Programului</a:t>
            </a:r>
          </a:p>
          <a:p>
            <a:pPr algn="ctr">
              <a:lnSpc>
                <a:spcPts val="5599"/>
              </a:lnSpc>
            </a:pPr>
            <a:endParaRPr lang="en-US" sz="3999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863590" lvl="1" indent="-431795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Dezvoltarea capacităților de export ale femeilor antreprenoare</a:t>
            </a:r>
          </a:p>
          <a:p>
            <a:pPr marL="863590" lvl="1" indent="-431795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Consolidarea unei comunități active de antreprenoare</a:t>
            </a:r>
          </a:p>
          <a:p>
            <a:pPr marL="863590" lvl="1" indent="-431795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Pregătirea și accesarea piețelor internaționale</a:t>
            </a:r>
          </a:p>
          <a:p>
            <a:pPr marL="863590" lvl="1" indent="-431795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Sprijinirea internaționalizării brandurilor locale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45291" y="331595"/>
            <a:ext cx="17136180" cy="1591270"/>
            <a:chOff x="0" y="0"/>
            <a:chExt cx="22848240" cy="2121694"/>
          </a:xfrm>
        </p:grpSpPr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2470656" y="472616"/>
              <a:ext cx="6322194" cy="948480"/>
              <a:chOff x="0" y="0"/>
              <a:chExt cx="6322194" cy="948480"/>
            </a:xfrm>
          </p:grpSpPr>
          <p:sp>
            <p:nvSpPr>
              <p:cNvPr id="13" name="Freeform 13" descr="A green and black sign  AI-generated content may be incorrect."/>
              <p:cNvSpPr/>
              <p:nvPr/>
            </p:nvSpPr>
            <p:spPr>
              <a:xfrm>
                <a:off x="0" y="0"/>
                <a:ext cx="6322187" cy="948436"/>
              </a:xfrm>
              <a:custGeom>
                <a:avLst/>
                <a:gdLst/>
                <a:ahLst/>
                <a:cxnLst/>
                <a:rect l="l" t="t" r="r" b="b"/>
                <a:pathLst>
                  <a:path w="6322187" h="948436">
                    <a:moveTo>
                      <a:pt x="0" y="0"/>
                    </a:moveTo>
                    <a:lnTo>
                      <a:pt x="6322187" y="0"/>
                    </a:lnTo>
                    <a:lnTo>
                      <a:pt x="6322187" y="948436"/>
                    </a:lnTo>
                    <a:lnTo>
                      <a:pt x="0" y="948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-16" b="-4"/>
                </a:stretch>
              </a:blipFill>
            </p:spPr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12455814" y="384774"/>
              <a:ext cx="5559564" cy="1036322"/>
              <a:chOff x="0" y="0"/>
              <a:chExt cx="5559564" cy="1036322"/>
            </a:xfrm>
          </p:grpSpPr>
          <p:sp>
            <p:nvSpPr>
              <p:cNvPr id="15" name="Freeform 15" descr="A close-up of a logo  AI-generated content may be incorrect."/>
              <p:cNvSpPr/>
              <p:nvPr/>
            </p:nvSpPr>
            <p:spPr>
              <a:xfrm>
                <a:off x="0" y="0"/>
                <a:ext cx="5559552" cy="1036320"/>
              </a:xfrm>
              <a:custGeom>
                <a:avLst/>
                <a:gdLst/>
                <a:ahLst/>
                <a:cxnLst/>
                <a:rect l="l" t="t" r="r" b="b"/>
                <a:pathLst>
                  <a:path w="5559552" h="1036320">
                    <a:moveTo>
                      <a:pt x="0" y="0"/>
                    </a:moveTo>
                    <a:lnTo>
                      <a:pt x="5559552" y="0"/>
                    </a:lnTo>
                    <a:lnTo>
                      <a:pt x="5559552" y="1036320"/>
                    </a:lnTo>
                    <a:lnTo>
                      <a:pt x="0" y="10363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9754854" y="74510"/>
              <a:ext cx="1788772" cy="1537338"/>
              <a:chOff x="0" y="0"/>
              <a:chExt cx="1788772" cy="1537338"/>
            </a:xfrm>
          </p:grpSpPr>
          <p:sp>
            <p:nvSpPr>
              <p:cNvPr id="17" name="Freeform 17" descr="A green and red logo  AI-generated content may be incorrect."/>
              <p:cNvSpPr/>
              <p:nvPr/>
            </p:nvSpPr>
            <p:spPr>
              <a:xfrm>
                <a:off x="0" y="0"/>
                <a:ext cx="1788795" cy="1537335"/>
              </a:xfrm>
              <a:custGeom>
                <a:avLst/>
                <a:gdLst/>
                <a:ahLst/>
                <a:cxnLst/>
                <a:rect l="l" t="t" r="r" b="b"/>
                <a:pathLst>
                  <a:path w="1788795" h="1537335">
                    <a:moveTo>
                      <a:pt x="0" y="0"/>
                    </a:moveTo>
                    <a:lnTo>
                      <a:pt x="1788795" y="0"/>
                    </a:lnTo>
                    <a:lnTo>
                      <a:pt x="1788795" y="1537335"/>
                    </a:lnTo>
                    <a:lnTo>
                      <a:pt x="0" y="15373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1"/>
                </a:stretch>
              </a:blipFill>
            </p:spPr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0" y="0"/>
              <a:ext cx="1508652" cy="1893712"/>
              <a:chOff x="0" y="0"/>
              <a:chExt cx="1508652" cy="1893712"/>
            </a:xfrm>
          </p:grpSpPr>
          <p:sp>
            <p:nvSpPr>
              <p:cNvPr id="19" name="Freeform 19" descr="A red square with a white cross  AI-generated content may be incorrect."/>
              <p:cNvSpPr/>
              <p:nvPr/>
            </p:nvSpPr>
            <p:spPr>
              <a:xfrm>
                <a:off x="0" y="0"/>
                <a:ext cx="1508633" cy="1893697"/>
              </a:xfrm>
              <a:custGeom>
                <a:avLst/>
                <a:gdLst/>
                <a:ahLst/>
                <a:cxnLst/>
                <a:rect l="l" t="t" r="r" b="b"/>
                <a:pathLst>
                  <a:path w="1508633" h="1893697">
                    <a:moveTo>
                      <a:pt x="0" y="0"/>
                    </a:moveTo>
                    <a:lnTo>
                      <a:pt x="1508633" y="0"/>
                    </a:lnTo>
                    <a:lnTo>
                      <a:pt x="1508633" y="1893697"/>
                    </a:lnTo>
                    <a:lnTo>
                      <a:pt x="0" y="18936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r="-1"/>
                </a:stretch>
              </a:blipFill>
            </p:spPr>
          </p:sp>
        </p:grpSp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18927568" y="384774"/>
              <a:ext cx="3920672" cy="1736920"/>
              <a:chOff x="0" y="0"/>
              <a:chExt cx="3920672" cy="1736920"/>
            </a:xfrm>
          </p:grpSpPr>
          <p:sp>
            <p:nvSpPr>
              <p:cNvPr id="21" name="Freeform 21" descr="A blue text on a black background  AI-generated content may be incorrect."/>
              <p:cNvSpPr/>
              <p:nvPr/>
            </p:nvSpPr>
            <p:spPr>
              <a:xfrm>
                <a:off x="0" y="0"/>
                <a:ext cx="3920617" cy="1736979"/>
              </a:xfrm>
              <a:custGeom>
                <a:avLst/>
                <a:gdLst/>
                <a:ahLst/>
                <a:cxnLst/>
                <a:rect l="l" t="t" r="r" b="b"/>
                <a:pathLst>
                  <a:path w="3920617" h="1736979">
                    <a:moveTo>
                      <a:pt x="0" y="0"/>
                    </a:moveTo>
                    <a:lnTo>
                      <a:pt x="3920617" y="0"/>
                    </a:lnTo>
                    <a:lnTo>
                      <a:pt x="3920617" y="1736979"/>
                    </a:lnTo>
                    <a:lnTo>
                      <a:pt x="0" y="17369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r="-1" b="-38"/>
                </a:stretch>
              </a:blipFill>
            </p:spPr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23434" y="1922865"/>
            <a:ext cx="12453151" cy="11905520"/>
            <a:chOff x="0" y="0"/>
            <a:chExt cx="637640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640" cy="609600"/>
            </a:xfrm>
            <a:custGeom>
              <a:avLst/>
              <a:gdLst/>
              <a:ahLst/>
              <a:cxnLst/>
              <a:rect l="l" t="t" r="r" b="b"/>
              <a:pathLst>
                <a:path w="637640" h="609600">
                  <a:moveTo>
                    <a:pt x="203200" y="609600"/>
                  </a:moveTo>
                  <a:lnTo>
                    <a:pt x="434440" y="609600"/>
                  </a:lnTo>
                  <a:lnTo>
                    <a:pt x="637640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38B6FF">
                <a:alpha val="8274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38364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27200" y="3884190"/>
            <a:ext cx="10409307" cy="6011515"/>
            <a:chOff x="0" y="0"/>
            <a:chExt cx="1051269" cy="6071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1269" cy="607122"/>
            </a:xfrm>
            <a:custGeom>
              <a:avLst/>
              <a:gdLst/>
              <a:ahLst/>
              <a:cxnLst/>
              <a:rect l="l" t="t" r="r" b="b"/>
              <a:pathLst>
                <a:path w="1051269" h="607122">
                  <a:moveTo>
                    <a:pt x="971851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527704"/>
                  </a:lnTo>
                  <a:cubicBezTo>
                    <a:pt x="43699" y="527704"/>
                    <a:pt x="79418" y="563043"/>
                    <a:pt x="79418" y="607122"/>
                  </a:cubicBezTo>
                  <a:lnTo>
                    <a:pt x="971851" y="607122"/>
                  </a:lnTo>
                  <a:cubicBezTo>
                    <a:pt x="971851" y="563423"/>
                    <a:pt x="1007190" y="527704"/>
                    <a:pt x="1051269" y="527704"/>
                  </a:cubicBezTo>
                  <a:lnTo>
                    <a:pt x="1051269" y="79418"/>
                  </a:lnTo>
                  <a:cubicBezTo>
                    <a:pt x="1007570" y="79418"/>
                    <a:pt x="971851" y="44079"/>
                    <a:pt x="971851" y="0"/>
                  </a:cubicBezTo>
                  <a:close/>
                </a:path>
              </a:pathLst>
            </a:custGeom>
            <a:solidFill>
              <a:srgbClr val="38B6FF">
                <a:alpha val="24706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38100" y="0"/>
              <a:ext cx="975069" cy="5690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157942" y="2747343"/>
            <a:ext cx="10422626" cy="6595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Cui este destinat programul?</a:t>
            </a:r>
          </a:p>
          <a:p>
            <a:pPr algn="ctr">
              <a:lnSpc>
                <a:spcPts val="6579"/>
              </a:lnSpc>
            </a:pPr>
            <a:endParaRPr lang="en-US" sz="4699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1014716" lvl="1" indent="-507358" algn="l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Antreprenoare cu afaceri active</a:t>
            </a:r>
          </a:p>
          <a:p>
            <a:pPr marL="1014716" lvl="1" indent="-507358" algn="l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Afaceri orientate la export</a:t>
            </a:r>
          </a:p>
          <a:p>
            <a:pPr marL="1014716" lvl="1" indent="-507358" algn="l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Antreprenoare care doresc să facă parte dintr-o comunitate de femei, împreună orientate spre dezvoltare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45291" y="331595"/>
            <a:ext cx="17136180" cy="1591270"/>
            <a:chOff x="0" y="0"/>
            <a:chExt cx="22848240" cy="2121694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470656" y="472616"/>
              <a:ext cx="6322194" cy="948480"/>
              <a:chOff x="0" y="0"/>
              <a:chExt cx="6322194" cy="948480"/>
            </a:xfrm>
          </p:grpSpPr>
          <p:sp>
            <p:nvSpPr>
              <p:cNvPr id="11" name="Freeform 11" descr="A green and black sign  AI-generated content may be incorrect."/>
              <p:cNvSpPr/>
              <p:nvPr/>
            </p:nvSpPr>
            <p:spPr>
              <a:xfrm>
                <a:off x="0" y="0"/>
                <a:ext cx="6322187" cy="948436"/>
              </a:xfrm>
              <a:custGeom>
                <a:avLst/>
                <a:gdLst/>
                <a:ahLst/>
                <a:cxnLst/>
                <a:rect l="l" t="t" r="r" b="b"/>
                <a:pathLst>
                  <a:path w="6322187" h="948436">
                    <a:moveTo>
                      <a:pt x="0" y="0"/>
                    </a:moveTo>
                    <a:lnTo>
                      <a:pt x="6322187" y="0"/>
                    </a:lnTo>
                    <a:lnTo>
                      <a:pt x="6322187" y="948436"/>
                    </a:lnTo>
                    <a:lnTo>
                      <a:pt x="0" y="948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r="-16" b="-4"/>
                </a:stretch>
              </a:blip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12455814" y="384774"/>
              <a:ext cx="5559564" cy="1036322"/>
              <a:chOff x="0" y="0"/>
              <a:chExt cx="5559564" cy="1036322"/>
            </a:xfrm>
          </p:grpSpPr>
          <p:sp>
            <p:nvSpPr>
              <p:cNvPr id="13" name="Freeform 13" descr="A close-up of a logo  AI-generated content may be incorrect."/>
              <p:cNvSpPr/>
              <p:nvPr/>
            </p:nvSpPr>
            <p:spPr>
              <a:xfrm>
                <a:off x="0" y="0"/>
                <a:ext cx="5559552" cy="1036320"/>
              </a:xfrm>
              <a:custGeom>
                <a:avLst/>
                <a:gdLst/>
                <a:ahLst/>
                <a:cxnLst/>
                <a:rect l="l" t="t" r="r" b="b"/>
                <a:pathLst>
                  <a:path w="5559552" h="1036320">
                    <a:moveTo>
                      <a:pt x="0" y="0"/>
                    </a:moveTo>
                    <a:lnTo>
                      <a:pt x="5559552" y="0"/>
                    </a:lnTo>
                    <a:lnTo>
                      <a:pt x="5559552" y="1036320"/>
                    </a:lnTo>
                    <a:lnTo>
                      <a:pt x="0" y="10363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9754854" y="74510"/>
              <a:ext cx="1788772" cy="1537338"/>
              <a:chOff x="0" y="0"/>
              <a:chExt cx="1788772" cy="1537338"/>
            </a:xfrm>
          </p:grpSpPr>
          <p:sp>
            <p:nvSpPr>
              <p:cNvPr id="15" name="Freeform 15" descr="A green and red logo  AI-generated content may be incorrect."/>
              <p:cNvSpPr/>
              <p:nvPr/>
            </p:nvSpPr>
            <p:spPr>
              <a:xfrm>
                <a:off x="0" y="0"/>
                <a:ext cx="1788795" cy="1537335"/>
              </a:xfrm>
              <a:custGeom>
                <a:avLst/>
                <a:gdLst/>
                <a:ahLst/>
                <a:cxnLst/>
                <a:rect l="l" t="t" r="r" b="b"/>
                <a:pathLst>
                  <a:path w="1788795" h="1537335">
                    <a:moveTo>
                      <a:pt x="0" y="0"/>
                    </a:moveTo>
                    <a:lnTo>
                      <a:pt x="1788795" y="0"/>
                    </a:lnTo>
                    <a:lnTo>
                      <a:pt x="1788795" y="1537335"/>
                    </a:lnTo>
                    <a:lnTo>
                      <a:pt x="0" y="15373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1"/>
                </a:stretch>
              </a:blipFill>
            </p:spPr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0" y="0"/>
              <a:ext cx="1508652" cy="1893712"/>
              <a:chOff x="0" y="0"/>
              <a:chExt cx="1508652" cy="1893712"/>
            </a:xfrm>
          </p:grpSpPr>
          <p:sp>
            <p:nvSpPr>
              <p:cNvPr id="17" name="Freeform 17" descr="A red square with a white cross  AI-generated content may be incorrect."/>
              <p:cNvSpPr/>
              <p:nvPr/>
            </p:nvSpPr>
            <p:spPr>
              <a:xfrm>
                <a:off x="0" y="0"/>
                <a:ext cx="1508633" cy="1893697"/>
              </a:xfrm>
              <a:custGeom>
                <a:avLst/>
                <a:gdLst/>
                <a:ahLst/>
                <a:cxnLst/>
                <a:rect l="l" t="t" r="r" b="b"/>
                <a:pathLst>
                  <a:path w="1508633" h="1893697">
                    <a:moveTo>
                      <a:pt x="0" y="0"/>
                    </a:moveTo>
                    <a:lnTo>
                      <a:pt x="1508633" y="0"/>
                    </a:lnTo>
                    <a:lnTo>
                      <a:pt x="1508633" y="1893697"/>
                    </a:lnTo>
                    <a:lnTo>
                      <a:pt x="0" y="18936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-1"/>
                </a:stretch>
              </a:blipFill>
            </p:spPr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18927568" y="384774"/>
              <a:ext cx="3920672" cy="1736920"/>
              <a:chOff x="0" y="0"/>
              <a:chExt cx="3920672" cy="1736920"/>
            </a:xfrm>
          </p:grpSpPr>
          <p:sp>
            <p:nvSpPr>
              <p:cNvPr id="19" name="Freeform 19" descr="A blue text on a black background  AI-generated content may be incorrect."/>
              <p:cNvSpPr/>
              <p:nvPr/>
            </p:nvSpPr>
            <p:spPr>
              <a:xfrm>
                <a:off x="0" y="0"/>
                <a:ext cx="3920617" cy="1736979"/>
              </a:xfrm>
              <a:custGeom>
                <a:avLst/>
                <a:gdLst/>
                <a:ahLst/>
                <a:cxnLst/>
                <a:rect l="l" t="t" r="r" b="b"/>
                <a:pathLst>
                  <a:path w="3920617" h="1736979">
                    <a:moveTo>
                      <a:pt x="0" y="0"/>
                    </a:moveTo>
                    <a:lnTo>
                      <a:pt x="3920617" y="0"/>
                    </a:lnTo>
                    <a:lnTo>
                      <a:pt x="3920617" y="1736979"/>
                    </a:lnTo>
                    <a:lnTo>
                      <a:pt x="0" y="17369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r="-1" b="-38"/>
                </a:stretch>
              </a:blipFill>
            </p:spPr>
          </p:sp>
        </p:grpSp>
      </p:grpSp>
      <p:grpSp>
        <p:nvGrpSpPr>
          <p:cNvPr id="20" name="Group 20"/>
          <p:cNvGrpSpPr/>
          <p:nvPr/>
        </p:nvGrpSpPr>
        <p:grpSpPr>
          <a:xfrm>
            <a:off x="-1235374" y="2121597"/>
            <a:ext cx="8562574" cy="9605317"/>
            <a:chOff x="0" y="0"/>
            <a:chExt cx="603308" cy="67677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03308" cy="676779"/>
            </a:xfrm>
            <a:custGeom>
              <a:avLst/>
              <a:gdLst/>
              <a:ahLst/>
              <a:cxnLst/>
              <a:rect l="l" t="t" r="r" b="b"/>
              <a:pathLst>
                <a:path w="603308" h="676779">
                  <a:moveTo>
                    <a:pt x="203200" y="0"/>
                  </a:moveTo>
                  <a:lnTo>
                    <a:pt x="603308" y="0"/>
                  </a:lnTo>
                  <a:lnTo>
                    <a:pt x="400108" y="676779"/>
                  </a:lnTo>
                  <a:lnTo>
                    <a:pt x="0" y="676779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7"/>
              <a:stretch>
                <a:fillRect l="-34186" r="-34186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01149" y="2097919"/>
            <a:ext cx="14243130" cy="11905520"/>
            <a:chOff x="0" y="0"/>
            <a:chExt cx="729293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9293" cy="609600"/>
            </a:xfrm>
            <a:custGeom>
              <a:avLst/>
              <a:gdLst/>
              <a:ahLst/>
              <a:cxnLst/>
              <a:rect l="l" t="t" r="r" b="b"/>
              <a:pathLst>
                <a:path w="729293" h="609600">
                  <a:moveTo>
                    <a:pt x="203200" y="609600"/>
                  </a:moveTo>
                  <a:lnTo>
                    <a:pt x="526093" y="609600"/>
                  </a:lnTo>
                  <a:lnTo>
                    <a:pt x="729293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38B6FF">
                <a:alpha val="8274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475293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685216" y="2097919"/>
            <a:ext cx="11047054" cy="13053591"/>
            <a:chOff x="0" y="0"/>
            <a:chExt cx="5158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5895" cy="609600"/>
            </a:xfrm>
            <a:custGeom>
              <a:avLst/>
              <a:gdLst/>
              <a:ahLst/>
              <a:cxnLst/>
              <a:rect l="l" t="t" r="r" b="b"/>
              <a:pathLst>
                <a:path w="515895" h="609600">
                  <a:moveTo>
                    <a:pt x="203200" y="0"/>
                  </a:moveTo>
                  <a:lnTo>
                    <a:pt x="515895" y="0"/>
                  </a:lnTo>
                  <a:lnTo>
                    <a:pt x="31269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38678" r="-3867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67367" y="233065"/>
            <a:ext cx="17136180" cy="1591270"/>
            <a:chOff x="0" y="0"/>
            <a:chExt cx="22848240" cy="2121694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470656" y="472616"/>
              <a:ext cx="6322194" cy="948480"/>
              <a:chOff x="0" y="0"/>
              <a:chExt cx="6322194" cy="948480"/>
            </a:xfrm>
          </p:grpSpPr>
          <p:sp>
            <p:nvSpPr>
              <p:cNvPr id="9" name="Freeform 9" descr="A green and black sign  AI-generated content may be incorrect."/>
              <p:cNvSpPr/>
              <p:nvPr/>
            </p:nvSpPr>
            <p:spPr>
              <a:xfrm>
                <a:off x="0" y="0"/>
                <a:ext cx="6322187" cy="948436"/>
              </a:xfrm>
              <a:custGeom>
                <a:avLst/>
                <a:gdLst/>
                <a:ahLst/>
                <a:cxnLst/>
                <a:rect l="l" t="t" r="r" b="b"/>
                <a:pathLst>
                  <a:path w="6322187" h="948436">
                    <a:moveTo>
                      <a:pt x="0" y="0"/>
                    </a:moveTo>
                    <a:lnTo>
                      <a:pt x="6322187" y="0"/>
                    </a:lnTo>
                    <a:lnTo>
                      <a:pt x="6322187" y="948436"/>
                    </a:lnTo>
                    <a:lnTo>
                      <a:pt x="0" y="948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-16" b="-4"/>
                </a:stretch>
              </a:blip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2455814" y="384774"/>
              <a:ext cx="5559564" cy="1036322"/>
              <a:chOff x="0" y="0"/>
              <a:chExt cx="5559564" cy="1036322"/>
            </a:xfrm>
          </p:grpSpPr>
          <p:sp>
            <p:nvSpPr>
              <p:cNvPr id="11" name="Freeform 11" descr="A close-up of a logo  AI-generated content may be incorrect."/>
              <p:cNvSpPr/>
              <p:nvPr/>
            </p:nvSpPr>
            <p:spPr>
              <a:xfrm>
                <a:off x="0" y="0"/>
                <a:ext cx="5559552" cy="1036320"/>
              </a:xfrm>
              <a:custGeom>
                <a:avLst/>
                <a:gdLst/>
                <a:ahLst/>
                <a:cxnLst/>
                <a:rect l="l" t="t" r="r" b="b"/>
                <a:pathLst>
                  <a:path w="5559552" h="1036320">
                    <a:moveTo>
                      <a:pt x="0" y="0"/>
                    </a:moveTo>
                    <a:lnTo>
                      <a:pt x="5559552" y="0"/>
                    </a:lnTo>
                    <a:lnTo>
                      <a:pt x="5559552" y="1036320"/>
                    </a:lnTo>
                    <a:lnTo>
                      <a:pt x="0" y="10363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9754854" y="74510"/>
              <a:ext cx="1788772" cy="1537338"/>
              <a:chOff x="0" y="0"/>
              <a:chExt cx="1788772" cy="1537338"/>
            </a:xfrm>
          </p:grpSpPr>
          <p:sp>
            <p:nvSpPr>
              <p:cNvPr id="13" name="Freeform 13" descr="A green and red logo  AI-generated content may be incorrect."/>
              <p:cNvSpPr/>
              <p:nvPr/>
            </p:nvSpPr>
            <p:spPr>
              <a:xfrm>
                <a:off x="0" y="0"/>
                <a:ext cx="1788795" cy="1537335"/>
              </a:xfrm>
              <a:custGeom>
                <a:avLst/>
                <a:gdLst/>
                <a:ahLst/>
                <a:cxnLst/>
                <a:rect l="l" t="t" r="r" b="b"/>
                <a:pathLst>
                  <a:path w="1788795" h="1537335">
                    <a:moveTo>
                      <a:pt x="0" y="0"/>
                    </a:moveTo>
                    <a:lnTo>
                      <a:pt x="1788795" y="0"/>
                    </a:lnTo>
                    <a:lnTo>
                      <a:pt x="1788795" y="1537335"/>
                    </a:lnTo>
                    <a:lnTo>
                      <a:pt x="0" y="15373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1"/>
                </a:stretch>
              </a:blipFill>
            </p:spPr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0" y="0"/>
              <a:ext cx="1508652" cy="1893712"/>
              <a:chOff x="0" y="0"/>
              <a:chExt cx="1508652" cy="1893712"/>
            </a:xfrm>
          </p:grpSpPr>
          <p:sp>
            <p:nvSpPr>
              <p:cNvPr id="15" name="Freeform 15" descr="A red square with a white cross  AI-generated content may be incorrect."/>
              <p:cNvSpPr/>
              <p:nvPr/>
            </p:nvSpPr>
            <p:spPr>
              <a:xfrm>
                <a:off x="0" y="0"/>
                <a:ext cx="1508633" cy="1893697"/>
              </a:xfrm>
              <a:custGeom>
                <a:avLst/>
                <a:gdLst/>
                <a:ahLst/>
                <a:cxnLst/>
                <a:rect l="l" t="t" r="r" b="b"/>
                <a:pathLst>
                  <a:path w="1508633" h="1893697">
                    <a:moveTo>
                      <a:pt x="0" y="0"/>
                    </a:moveTo>
                    <a:lnTo>
                      <a:pt x="1508633" y="0"/>
                    </a:lnTo>
                    <a:lnTo>
                      <a:pt x="1508633" y="1893697"/>
                    </a:lnTo>
                    <a:lnTo>
                      <a:pt x="0" y="18936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r="-1"/>
                </a:stretch>
              </a:blipFill>
            </p:spPr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18927568" y="384774"/>
              <a:ext cx="3920672" cy="1736920"/>
              <a:chOff x="0" y="0"/>
              <a:chExt cx="3920672" cy="1736920"/>
            </a:xfrm>
          </p:grpSpPr>
          <p:sp>
            <p:nvSpPr>
              <p:cNvPr id="17" name="Freeform 17" descr="A blue text on a black background  AI-generated content may be incorrect."/>
              <p:cNvSpPr/>
              <p:nvPr/>
            </p:nvSpPr>
            <p:spPr>
              <a:xfrm>
                <a:off x="0" y="0"/>
                <a:ext cx="3920617" cy="1736979"/>
              </a:xfrm>
              <a:custGeom>
                <a:avLst/>
                <a:gdLst/>
                <a:ahLst/>
                <a:cxnLst/>
                <a:rect l="l" t="t" r="r" b="b"/>
                <a:pathLst>
                  <a:path w="3920617" h="1736979">
                    <a:moveTo>
                      <a:pt x="0" y="0"/>
                    </a:moveTo>
                    <a:lnTo>
                      <a:pt x="3920617" y="0"/>
                    </a:lnTo>
                    <a:lnTo>
                      <a:pt x="3920617" y="1736979"/>
                    </a:lnTo>
                    <a:lnTo>
                      <a:pt x="0" y="17369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r="-1" b="-38"/>
                </a:stretch>
              </a:blipFill>
            </p:spPr>
          </p:sp>
        </p:grpSp>
      </p:grpSp>
      <p:sp>
        <p:nvSpPr>
          <p:cNvPr id="18" name="TextBox 18"/>
          <p:cNvSpPr txBox="1"/>
          <p:nvPr/>
        </p:nvSpPr>
        <p:spPr>
          <a:xfrm>
            <a:off x="12954356" y="2967007"/>
            <a:ext cx="13432" cy="47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8"/>
              </a:lnSpc>
              <a:spcBef>
                <a:spcPct val="0"/>
              </a:spcBef>
            </a:pPr>
            <a:endParaRPr/>
          </a:p>
        </p:txBody>
      </p:sp>
      <p:sp>
        <p:nvSpPr>
          <p:cNvPr id="19" name="TextBox 19"/>
          <p:cNvSpPr txBox="1"/>
          <p:nvPr/>
        </p:nvSpPr>
        <p:spPr>
          <a:xfrm>
            <a:off x="9335457" y="2574276"/>
            <a:ext cx="7576438" cy="794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211D1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Beneficiile programului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8094726" y="3690993"/>
            <a:ext cx="9945314" cy="6214446"/>
            <a:chOff x="0" y="0"/>
            <a:chExt cx="1004042" cy="62738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04042" cy="627387"/>
            </a:xfrm>
            <a:custGeom>
              <a:avLst/>
              <a:gdLst/>
              <a:ahLst/>
              <a:cxnLst/>
              <a:rect l="l" t="t" r="r" b="b"/>
              <a:pathLst>
                <a:path w="1004042" h="627387">
                  <a:moveTo>
                    <a:pt x="924624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547969"/>
                  </a:lnTo>
                  <a:cubicBezTo>
                    <a:pt x="43699" y="547969"/>
                    <a:pt x="79418" y="583308"/>
                    <a:pt x="79418" y="627387"/>
                  </a:cubicBezTo>
                  <a:lnTo>
                    <a:pt x="924624" y="627387"/>
                  </a:lnTo>
                  <a:cubicBezTo>
                    <a:pt x="924624" y="583688"/>
                    <a:pt x="959963" y="547969"/>
                    <a:pt x="1004042" y="547969"/>
                  </a:cubicBezTo>
                  <a:lnTo>
                    <a:pt x="1004042" y="79418"/>
                  </a:lnTo>
                  <a:cubicBezTo>
                    <a:pt x="960342" y="79418"/>
                    <a:pt x="924624" y="44079"/>
                    <a:pt x="924624" y="0"/>
                  </a:cubicBezTo>
                  <a:close/>
                </a:path>
              </a:pathLst>
            </a:custGeom>
            <a:solidFill>
              <a:srgbClr val="38B6FF">
                <a:alpha val="2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38100" y="0"/>
              <a:ext cx="927842" cy="589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094726" y="3983084"/>
            <a:ext cx="10193274" cy="574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3315" lvl="1" indent="-406658" algn="l">
              <a:lnSpc>
                <a:spcPts val="5273"/>
              </a:lnSpc>
              <a:buFont typeface="Arial"/>
              <a:buChar char="•"/>
            </a:pPr>
            <a:r>
              <a:rPr lang="en-US" sz="3767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Acces la mentorat specializat pentru export</a:t>
            </a:r>
          </a:p>
          <a:p>
            <a:pPr marL="813315" lvl="1" indent="-406658" algn="l">
              <a:lnSpc>
                <a:spcPts val="5273"/>
              </a:lnSpc>
              <a:buFont typeface="Arial"/>
              <a:buChar char="•"/>
            </a:pPr>
            <a:r>
              <a:rPr lang="en-US" sz="3767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Misiuni de export și participarea la târguri internaționale</a:t>
            </a:r>
          </a:p>
          <a:p>
            <a:pPr marL="813315" lvl="1" indent="-406658" algn="l">
              <a:lnSpc>
                <a:spcPts val="5273"/>
              </a:lnSpc>
              <a:buFont typeface="Arial"/>
              <a:buChar char="•"/>
            </a:pPr>
            <a:r>
              <a:rPr lang="en-US" sz="3767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Oportunități de networking și promovare, creare parteneriate</a:t>
            </a:r>
          </a:p>
          <a:p>
            <a:pPr marL="813315" lvl="1" indent="-406658" algn="l">
              <a:lnSpc>
                <a:spcPts val="5273"/>
              </a:lnSpc>
              <a:buFont typeface="Arial"/>
              <a:buChar char="•"/>
            </a:pPr>
            <a:r>
              <a:rPr lang="en-US" sz="3767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Traininguri/workshopuri</a:t>
            </a:r>
          </a:p>
          <a:p>
            <a:pPr marL="813315" lvl="1" indent="-406658" algn="l">
              <a:lnSpc>
                <a:spcPts val="5273"/>
              </a:lnSpc>
              <a:buFont typeface="Arial"/>
              <a:buChar char="•"/>
            </a:pPr>
            <a:r>
              <a:rPr lang="en-US" sz="3767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Acces la platforme B2B</a:t>
            </a:r>
          </a:p>
          <a:p>
            <a:pPr algn="ctr">
              <a:lnSpc>
                <a:spcPts val="3313"/>
              </a:lnSpc>
            </a:pPr>
            <a:r>
              <a:rPr lang="en-US" sz="2367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EEN, Faire, Etsy, Amazon, CARTUM, E - MAG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7367" y="233065"/>
            <a:ext cx="17136180" cy="1591270"/>
            <a:chOff x="0" y="0"/>
            <a:chExt cx="22848240" cy="2121694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2470656" y="472616"/>
              <a:ext cx="6322194" cy="948480"/>
              <a:chOff x="0" y="0"/>
              <a:chExt cx="6322194" cy="948480"/>
            </a:xfrm>
          </p:grpSpPr>
          <p:sp>
            <p:nvSpPr>
              <p:cNvPr id="4" name="Freeform 4" descr="A green and black sign  AI-generated content may be incorrect."/>
              <p:cNvSpPr/>
              <p:nvPr/>
            </p:nvSpPr>
            <p:spPr>
              <a:xfrm>
                <a:off x="0" y="0"/>
                <a:ext cx="6322187" cy="948436"/>
              </a:xfrm>
              <a:custGeom>
                <a:avLst/>
                <a:gdLst/>
                <a:ahLst/>
                <a:cxnLst/>
                <a:rect l="l" t="t" r="r" b="b"/>
                <a:pathLst>
                  <a:path w="6322187" h="948436">
                    <a:moveTo>
                      <a:pt x="0" y="0"/>
                    </a:moveTo>
                    <a:lnTo>
                      <a:pt x="6322187" y="0"/>
                    </a:lnTo>
                    <a:lnTo>
                      <a:pt x="6322187" y="948436"/>
                    </a:lnTo>
                    <a:lnTo>
                      <a:pt x="0" y="948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r="-16" b="-4"/>
                </a:stretch>
              </a:blip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12455814" y="384774"/>
              <a:ext cx="5559564" cy="1036322"/>
              <a:chOff x="0" y="0"/>
              <a:chExt cx="5559564" cy="1036322"/>
            </a:xfrm>
          </p:grpSpPr>
          <p:sp>
            <p:nvSpPr>
              <p:cNvPr id="6" name="Freeform 6" descr="A close-up of a logo  AI-generated content may be incorrect."/>
              <p:cNvSpPr/>
              <p:nvPr/>
            </p:nvSpPr>
            <p:spPr>
              <a:xfrm>
                <a:off x="0" y="0"/>
                <a:ext cx="5559552" cy="1036320"/>
              </a:xfrm>
              <a:custGeom>
                <a:avLst/>
                <a:gdLst/>
                <a:ahLst/>
                <a:cxnLst/>
                <a:rect l="l" t="t" r="r" b="b"/>
                <a:pathLst>
                  <a:path w="5559552" h="1036320">
                    <a:moveTo>
                      <a:pt x="0" y="0"/>
                    </a:moveTo>
                    <a:lnTo>
                      <a:pt x="5559552" y="0"/>
                    </a:lnTo>
                    <a:lnTo>
                      <a:pt x="5559552" y="1036320"/>
                    </a:lnTo>
                    <a:lnTo>
                      <a:pt x="0" y="10363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9754854" y="74510"/>
              <a:ext cx="1788772" cy="1537338"/>
              <a:chOff x="0" y="0"/>
              <a:chExt cx="1788772" cy="1537338"/>
            </a:xfrm>
          </p:grpSpPr>
          <p:sp>
            <p:nvSpPr>
              <p:cNvPr id="8" name="Freeform 8" descr="A green and red logo  AI-generated content may be incorrect."/>
              <p:cNvSpPr/>
              <p:nvPr/>
            </p:nvSpPr>
            <p:spPr>
              <a:xfrm>
                <a:off x="0" y="0"/>
                <a:ext cx="1788795" cy="1537335"/>
              </a:xfrm>
              <a:custGeom>
                <a:avLst/>
                <a:gdLst/>
                <a:ahLst/>
                <a:cxnLst/>
                <a:rect l="l" t="t" r="r" b="b"/>
                <a:pathLst>
                  <a:path w="1788795" h="1537335">
                    <a:moveTo>
                      <a:pt x="0" y="0"/>
                    </a:moveTo>
                    <a:lnTo>
                      <a:pt x="1788795" y="0"/>
                    </a:lnTo>
                    <a:lnTo>
                      <a:pt x="1788795" y="1537335"/>
                    </a:lnTo>
                    <a:lnTo>
                      <a:pt x="0" y="15373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1"/>
                </a:stretch>
              </a:blip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1508652" cy="1893712"/>
              <a:chOff x="0" y="0"/>
              <a:chExt cx="1508652" cy="1893712"/>
            </a:xfrm>
          </p:grpSpPr>
          <p:sp>
            <p:nvSpPr>
              <p:cNvPr id="10" name="Freeform 10" descr="A red square with a white cross  AI-generated content may be incorrect."/>
              <p:cNvSpPr/>
              <p:nvPr/>
            </p:nvSpPr>
            <p:spPr>
              <a:xfrm>
                <a:off x="0" y="0"/>
                <a:ext cx="1508633" cy="1893697"/>
              </a:xfrm>
              <a:custGeom>
                <a:avLst/>
                <a:gdLst/>
                <a:ahLst/>
                <a:cxnLst/>
                <a:rect l="l" t="t" r="r" b="b"/>
                <a:pathLst>
                  <a:path w="1508633" h="1893697">
                    <a:moveTo>
                      <a:pt x="0" y="0"/>
                    </a:moveTo>
                    <a:lnTo>
                      <a:pt x="1508633" y="0"/>
                    </a:lnTo>
                    <a:lnTo>
                      <a:pt x="1508633" y="1893697"/>
                    </a:lnTo>
                    <a:lnTo>
                      <a:pt x="0" y="18936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-1"/>
                </a:stretch>
              </a:blipFill>
            </p:spPr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18927568" y="384774"/>
              <a:ext cx="3920672" cy="1736920"/>
              <a:chOff x="0" y="0"/>
              <a:chExt cx="3920672" cy="1736920"/>
            </a:xfrm>
          </p:grpSpPr>
          <p:sp>
            <p:nvSpPr>
              <p:cNvPr id="12" name="Freeform 12" descr="A blue text on a black background  AI-generated content may be incorrect."/>
              <p:cNvSpPr/>
              <p:nvPr/>
            </p:nvSpPr>
            <p:spPr>
              <a:xfrm>
                <a:off x="0" y="0"/>
                <a:ext cx="3920617" cy="1736979"/>
              </a:xfrm>
              <a:custGeom>
                <a:avLst/>
                <a:gdLst/>
                <a:ahLst/>
                <a:cxnLst/>
                <a:rect l="l" t="t" r="r" b="b"/>
                <a:pathLst>
                  <a:path w="3920617" h="1736979">
                    <a:moveTo>
                      <a:pt x="0" y="0"/>
                    </a:moveTo>
                    <a:lnTo>
                      <a:pt x="3920617" y="0"/>
                    </a:lnTo>
                    <a:lnTo>
                      <a:pt x="3920617" y="1736979"/>
                    </a:lnTo>
                    <a:lnTo>
                      <a:pt x="0" y="17369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r="-1" b="-38"/>
                </a:stretch>
              </a:blip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8083508" y="3870964"/>
            <a:ext cx="9514420" cy="5894391"/>
            <a:chOff x="0" y="0"/>
            <a:chExt cx="1082862" cy="62865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82862" cy="628655"/>
            </a:xfrm>
            <a:custGeom>
              <a:avLst/>
              <a:gdLst/>
              <a:ahLst/>
              <a:cxnLst/>
              <a:rect l="l" t="t" r="r" b="b"/>
              <a:pathLst>
                <a:path w="1082862" h="628655">
                  <a:moveTo>
                    <a:pt x="1003444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549237"/>
                  </a:lnTo>
                  <a:cubicBezTo>
                    <a:pt x="43699" y="549237"/>
                    <a:pt x="79418" y="584576"/>
                    <a:pt x="79418" y="628655"/>
                  </a:cubicBezTo>
                  <a:lnTo>
                    <a:pt x="1003444" y="628655"/>
                  </a:lnTo>
                  <a:cubicBezTo>
                    <a:pt x="1003444" y="584956"/>
                    <a:pt x="1038783" y="549237"/>
                    <a:pt x="1082862" y="549237"/>
                  </a:cubicBezTo>
                  <a:lnTo>
                    <a:pt x="1082862" y="79418"/>
                  </a:lnTo>
                  <a:cubicBezTo>
                    <a:pt x="1039163" y="79418"/>
                    <a:pt x="1003444" y="44079"/>
                    <a:pt x="1003444" y="0"/>
                  </a:cubicBezTo>
                  <a:close/>
                </a:path>
              </a:pathLst>
            </a:custGeom>
            <a:solidFill>
              <a:srgbClr val="38B6FF">
                <a:alpha val="24706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38100" y="0"/>
              <a:ext cx="1006662" cy="5905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150265" y="2384209"/>
            <a:ext cx="9318862" cy="705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dirty="0" err="1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Perioada</a:t>
            </a:r>
            <a:r>
              <a:rPr lang="en-US" sz="3999" dirty="0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programului</a:t>
            </a:r>
            <a:r>
              <a:rPr lang="en-US" sz="3999" dirty="0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3999" b="1" dirty="0" err="1">
                <a:solidFill>
                  <a:srgbClr val="211D1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până</a:t>
            </a:r>
            <a:r>
              <a:rPr lang="en-US" sz="3999" b="1" dirty="0">
                <a:solidFill>
                  <a:srgbClr val="211D1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99" b="1" dirty="0" err="1">
                <a:solidFill>
                  <a:srgbClr val="211D1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în</a:t>
            </a:r>
            <a:r>
              <a:rPr lang="en-US" sz="3999" b="1" dirty="0">
                <a:solidFill>
                  <a:srgbClr val="211D1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Mai 2027</a:t>
            </a:r>
          </a:p>
          <a:p>
            <a:pPr algn="l">
              <a:lnSpc>
                <a:spcPts val="4599"/>
              </a:lnSpc>
            </a:pPr>
            <a:endParaRPr lang="en-US" sz="3999" b="1" dirty="0">
              <a:solidFill>
                <a:srgbClr val="211D1C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4599"/>
              </a:lnSpc>
            </a:pPr>
            <a:r>
              <a:rPr lang="en-US" sz="3999" b="1" dirty="0">
                <a:solidFill>
                  <a:srgbClr val="211D1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 </a:t>
            </a:r>
            <a:r>
              <a:rPr lang="en-US" sz="3999" b="1" dirty="0" err="1">
                <a:solidFill>
                  <a:srgbClr val="211D1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Activitățile</a:t>
            </a:r>
            <a:r>
              <a:rPr lang="en-US" sz="3999" b="1" dirty="0">
                <a:solidFill>
                  <a:srgbClr val="211D1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din 2026:</a:t>
            </a:r>
          </a:p>
          <a:p>
            <a:pPr algn="l">
              <a:lnSpc>
                <a:spcPts val="4599"/>
              </a:lnSpc>
            </a:pPr>
            <a:endParaRPr lang="en-US" sz="3999" b="1" dirty="0">
              <a:solidFill>
                <a:srgbClr val="211D1C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863599" lvl="1" indent="-431800" algn="l">
              <a:lnSpc>
                <a:spcPts val="4599"/>
              </a:lnSpc>
              <a:buFont typeface="Arial"/>
              <a:buChar char="•"/>
            </a:pPr>
            <a:r>
              <a:rPr lang="en-US" sz="3800" dirty="0" err="1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Misiunile</a:t>
            </a:r>
            <a:r>
              <a:rPr lang="en-US" sz="3800" dirty="0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 de export </a:t>
            </a:r>
            <a:r>
              <a:rPr lang="en-US" sz="3800" dirty="0" err="1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și</a:t>
            </a:r>
            <a:r>
              <a:rPr lang="en-US" sz="3800" dirty="0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800" dirty="0" err="1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participarea</a:t>
            </a:r>
            <a:r>
              <a:rPr lang="en-US" sz="3800" dirty="0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sz="3800" dirty="0" err="1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târguri</a:t>
            </a:r>
            <a:r>
              <a:rPr lang="en-US" sz="3800" dirty="0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 - 20 </a:t>
            </a:r>
            <a:r>
              <a:rPr lang="en-US" sz="3800" dirty="0" err="1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afaceri</a:t>
            </a:r>
            <a:r>
              <a:rPr lang="en-US" sz="3800" dirty="0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800" dirty="0" err="1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conduse</a:t>
            </a:r>
            <a:r>
              <a:rPr lang="en-US" sz="3800" dirty="0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800" dirty="0" err="1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femei</a:t>
            </a:r>
            <a:endParaRPr lang="ro-MD" sz="3800" dirty="0">
              <a:solidFill>
                <a:srgbClr val="211D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63599" lvl="1" indent="-431800" algn="l">
              <a:lnSpc>
                <a:spcPts val="4599"/>
              </a:lnSpc>
              <a:buFont typeface="Arial"/>
              <a:buChar char="•"/>
            </a:pPr>
            <a:r>
              <a:rPr lang="ro-MD" sz="3800" dirty="0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Business Vouchere pentru servicii</a:t>
            </a:r>
            <a:endParaRPr lang="en-US" sz="3800" dirty="0">
              <a:solidFill>
                <a:srgbClr val="211D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63599" lvl="1" indent="-431800" algn="l">
              <a:lnSpc>
                <a:spcPts val="4599"/>
              </a:lnSpc>
              <a:buFont typeface="Arial"/>
              <a:buChar char="•"/>
            </a:pPr>
            <a:r>
              <a:rPr lang="en-US" sz="3800" dirty="0" err="1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Mentorate</a:t>
            </a:r>
            <a:r>
              <a:rPr lang="en-US" sz="3800" dirty="0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800" dirty="0" err="1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individuale</a:t>
            </a:r>
            <a:r>
              <a:rPr lang="en-US" sz="3800" dirty="0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800" dirty="0" err="1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pentru</a:t>
            </a:r>
            <a:r>
              <a:rPr lang="en-US" sz="3800" dirty="0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 export </a:t>
            </a:r>
            <a:r>
              <a:rPr lang="en-US" sz="3800" dirty="0" err="1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pentru</a:t>
            </a:r>
            <a:r>
              <a:rPr lang="en-US" sz="3800" dirty="0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 cel </a:t>
            </a:r>
            <a:r>
              <a:rPr lang="en-US" sz="3800" dirty="0" err="1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puțin</a:t>
            </a:r>
            <a:r>
              <a:rPr lang="en-US" sz="3800" dirty="0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 60 </a:t>
            </a:r>
            <a:r>
              <a:rPr lang="en-US" sz="3800" dirty="0" err="1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afaceri</a:t>
            </a:r>
            <a:r>
              <a:rPr lang="en-US" sz="3800" dirty="0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800" dirty="0" err="1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conduse</a:t>
            </a:r>
            <a:r>
              <a:rPr lang="en-US" sz="3800" dirty="0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800" dirty="0" err="1">
                <a:solidFill>
                  <a:srgbClr val="211D1C"/>
                </a:solidFill>
                <a:latin typeface="Montserrat"/>
                <a:ea typeface="Montserrat"/>
                <a:cs typeface="Montserrat"/>
                <a:sym typeface="Montserrat"/>
              </a:rPr>
              <a:t>femei</a:t>
            </a:r>
            <a:endParaRPr lang="en-US" sz="3800" dirty="0">
              <a:solidFill>
                <a:srgbClr val="211D1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-6092865" y="2213168"/>
            <a:ext cx="14243130" cy="11905520"/>
            <a:chOff x="0" y="0"/>
            <a:chExt cx="729293" cy="609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29293" cy="609600"/>
            </a:xfrm>
            <a:custGeom>
              <a:avLst/>
              <a:gdLst/>
              <a:ahLst/>
              <a:cxnLst/>
              <a:rect l="l" t="t" r="r" b="b"/>
              <a:pathLst>
                <a:path w="729293" h="609600">
                  <a:moveTo>
                    <a:pt x="203200" y="609600"/>
                  </a:moveTo>
                  <a:lnTo>
                    <a:pt x="526093" y="609600"/>
                  </a:lnTo>
                  <a:lnTo>
                    <a:pt x="729293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38B6FF">
                <a:alpha val="82745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-38100"/>
              <a:ext cx="475293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01273" y="2663885"/>
            <a:ext cx="6963373" cy="696337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l="-25136" r="-25136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7367" y="233065"/>
            <a:ext cx="17136180" cy="1591270"/>
            <a:chOff x="0" y="0"/>
            <a:chExt cx="22848240" cy="2121694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2470656" y="472616"/>
              <a:ext cx="6322194" cy="948480"/>
              <a:chOff x="0" y="0"/>
              <a:chExt cx="6322194" cy="948480"/>
            </a:xfrm>
          </p:grpSpPr>
          <p:sp>
            <p:nvSpPr>
              <p:cNvPr id="4" name="Freeform 4" descr="A green and black sign  AI-generated content may be incorrect."/>
              <p:cNvSpPr/>
              <p:nvPr/>
            </p:nvSpPr>
            <p:spPr>
              <a:xfrm>
                <a:off x="0" y="0"/>
                <a:ext cx="6322187" cy="948436"/>
              </a:xfrm>
              <a:custGeom>
                <a:avLst/>
                <a:gdLst/>
                <a:ahLst/>
                <a:cxnLst/>
                <a:rect l="l" t="t" r="r" b="b"/>
                <a:pathLst>
                  <a:path w="6322187" h="948436">
                    <a:moveTo>
                      <a:pt x="0" y="0"/>
                    </a:moveTo>
                    <a:lnTo>
                      <a:pt x="6322187" y="0"/>
                    </a:lnTo>
                    <a:lnTo>
                      <a:pt x="6322187" y="948436"/>
                    </a:lnTo>
                    <a:lnTo>
                      <a:pt x="0" y="948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r="-16" b="-4"/>
                </a:stretch>
              </a:blip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12455814" y="384774"/>
              <a:ext cx="5559564" cy="1036322"/>
              <a:chOff x="0" y="0"/>
              <a:chExt cx="5559564" cy="1036322"/>
            </a:xfrm>
          </p:grpSpPr>
          <p:sp>
            <p:nvSpPr>
              <p:cNvPr id="6" name="Freeform 6" descr="A close-up of a logo  AI-generated content may be incorrect."/>
              <p:cNvSpPr/>
              <p:nvPr/>
            </p:nvSpPr>
            <p:spPr>
              <a:xfrm>
                <a:off x="0" y="0"/>
                <a:ext cx="5559552" cy="1036320"/>
              </a:xfrm>
              <a:custGeom>
                <a:avLst/>
                <a:gdLst/>
                <a:ahLst/>
                <a:cxnLst/>
                <a:rect l="l" t="t" r="r" b="b"/>
                <a:pathLst>
                  <a:path w="5559552" h="1036320">
                    <a:moveTo>
                      <a:pt x="0" y="0"/>
                    </a:moveTo>
                    <a:lnTo>
                      <a:pt x="5559552" y="0"/>
                    </a:lnTo>
                    <a:lnTo>
                      <a:pt x="5559552" y="1036320"/>
                    </a:lnTo>
                    <a:lnTo>
                      <a:pt x="0" y="10363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9754854" y="74510"/>
              <a:ext cx="1788772" cy="1537338"/>
              <a:chOff x="0" y="0"/>
              <a:chExt cx="1788772" cy="1537338"/>
            </a:xfrm>
          </p:grpSpPr>
          <p:sp>
            <p:nvSpPr>
              <p:cNvPr id="8" name="Freeform 8" descr="A green and red logo  AI-generated content may be incorrect."/>
              <p:cNvSpPr/>
              <p:nvPr/>
            </p:nvSpPr>
            <p:spPr>
              <a:xfrm>
                <a:off x="0" y="0"/>
                <a:ext cx="1788795" cy="1537335"/>
              </a:xfrm>
              <a:custGeom>
                <a:avLst/>
                <a:gdLst/>
                <a:ahLst/>
                <a:cxnLst/>
                <a:rect l="l" t="t" r="r" b="b"/>
                <a:pathLst>
                  <a:path w="1788795" h="1537335">
                    <a:moveTo>
                      <a:pt x="0" y="0"/>
                    </a:moveTo>
                    <a:lnTo>
                      <a:pt x="1788795" y="0"/>
                    </a:lnTo>
                    <a:lnTo>
                      <a:pt x="1788795" y="1537335"/>
                    </a:lnTo>
                    <a:lnTo>
                      <a:pt x="0" y="15373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1"/>
                </a:stretch>
              </a:blip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1508652" cy="1893712"/>
              <a:chOff x="0" y="0"/>
              <a:chExt cx="1508652" cy="1893712"/>
            </a:xfrm>
          </p:grpSpPr>
          <p:sp>
            <p:nvSpPr>
              <p:cNvPr id="10" name="Freeform 10" descr="A red square with a white cross  AI-generated content may be incorrect."/>
              <p:cNvSpPr/>
              <p:nvPr/>
            </p:nvSpPr>
            <p:spPr>
              <a:xfrm>
                <a:off x="0" y="0"/>
                <a:ext cx="1508633" cy="1893697"/>
              </a:xfrm>
              <a:custGeom>
                <a:avLst/>
                <a:gdLst/>
                <a:ahLst/>
                <a:cxnLst/>
                <a:rect l="l" t="t" r="r" b="b"/>
                <a:pathLst>
                  <a:path w="1508633" h="1893697">
                    <a:moveTo>
                      <a:pt x="0" y="0"/>
                    </a:moveTo>
                    <a:lnTo>
                      <a:pt x="1508633" y="0"/>
                    </a:lnTo>
                    <a:lnTo>
                      <a:pt x="1508633" y="1893697"/>
                    </a:lnTo>
                    <a:lnTo>
                      <a:pt x="0" y="18936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-1"/>
                </a:stretch>
              </a:blipFill>
            </p:spPr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18927568" y="384774"/>
              <a:ext cx="3920672" cy="1736920"/>
              <a:chOff x="0" y="0"/>
              <a:chExt cx="3920672" cy="1736920"/>
            </a:xfrm>
          </p:grpSpPr>
          <p:sp>
            <p:nvSpPr>
              <p:cNvPr id="12" name="Freeform 12" descr="A blue text on a black background  AI-generated content may be incorrect."/>
              <p:cNvSpPr/>
              <p:nvPr/>
            </p:nvSpPr>
            <p:spPr>
              <a:xfrm>
                <a:off x="0" y="0"/>
                <a:ext cx="3920617" cy="1736979"/>
              </a:xfrm>
              <a:custGeom>
                <a:avLst/>
                <a:gdLst/>
                <a:ahLst/>
                <a:cxnLst/>
                <a:rect l="l" t="t" r="r" b="b"/>
                <a:pathLst>
                  <a:path w="3920617" h="1736979">
                    <a:moveTo>
                      <a:pt x="0" y="0"/>
                    </a:moveTo>
                    <a:lnTo>
                      <a:pt x="3920617" y="0"/>
                    </a:lnTo>
                    <a:lnTo>
                      <a:pt x="3920617" y="1736979"/>
                    </a:lnTo>
                    <a:lnTo>
                      <a:pt x="0" y="17369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r="-1" b="-38"/>
                </a:stretch>
              </a:blip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1095491" y="2254616"/>
            <a:ext cx="15383780" cy="7003684"/>
          </a:xfrm>
          <a:custGeom>
            <a:avLst/>
            <a:gdLst/>
            <a:ahLst/>
            <a:cxnLst/>
            <a:rect l="l" t="t" r="r" b="b"/>
            <a:pathLst>
              <a:path w="15383780" h="7003684">
                <a:moveTo>
                  <a:pt x="0" y="0"/>
                </a:moveTo>
                <a:lnTo>
                  <a:pt x="15383781" y="0"/>
                </a:lnTo>
                <a:lnTo>
                  <a:pt x="15383781" y="7003684"/>
                </a:lnTo>
                <a:lnTo>
                  <a:pt x="0" y="70036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148" b="-6148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32465" y="4655925"/>
            <a:ext cx="4114033" cy="48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7"/>
              </a:lnSpc>
              <a:spcBef>
                <a:spcPct val="0"/>
              </a:spcBef>
            </a:pPr>
            <a:r>
              <a:rPr lang="en-US" sz="292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www.sheexports.md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32465" y="6741646"/>
            <a:ext cx="4114033" cy="704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7"/>
              </a:lnSpc>
              <a:spcBef>
                <a:spcPct val="0"/>
              </a:spcBef>
            </a:pPr>
            <a:r>
              <a:rPr lang="en-US" sz="412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Vă mulțumim!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182</Words>
  <Application>Microsoft Office PowerPoint</Application>
  <PresentationFormat>Custom</PresentationFormat>
  <Paragraphs>31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Montserrat Bold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and Orange Simple Business Communication Presentation</dc:title>
  <dc:creator>User</dc:creator>
  <cp:lastModifiedBy>Mihai Nagnibeda</cp:lastModifiedBy>
  <cp:revision>3</cp:revision>
  <dcterms:created xsi:type="dcterms:W3CDTF">2006-08-16T00:00:00Z</dcterms:created>
  <dcterms:modified xsi:type="dcterms:W3CDTF">2026-06-02T14:39:35Z</dcterms:modified>
  <dc:identifier>DAHIQKMLdUc</dc:identifier>
</cp:coreProperties>
</file>