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69"/>
    <p:restoredTop sz="94564" autoAdjust="0"/>
  </p:normalViewPr>
  <p:slideViewPr>
    <p:cSldViewPr snapToGrid="0" snapToObjects="1">
      <p:cViewPr varScale="1">
        <p:scale>
          <a:sx n="58" d="100"/>
          <a:sy n="58" d="100"/>
        </p:scale>
        <p:origin x="216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036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reenPanel"/>
          <p:cNvSpPr/>
          <p:nvPr/>
        </p:nvSpPr>
        <p:spPr>
          <a:xfrm>
            <a:off x="-488435" y="-707915"/>
            <a:ext cx="13168870" cy="9272384"/>
          </a:xfrm>
          <a:prstGeom prst="rect">
            <a:avLst/>
          </a:prstGeom>
          <a:solidFill>
            <a:srgbClr val="1F4D2C"/>
          </a:solidFill>
          <a:ln>
            <a:noFill/>
          </a:ln>
        </p:spPr>
        <p:txBody>
          <a:bodyPr/>
          <a:lstStyle/>
          <a:p>
            <a:endParaRPr lang="ro-RO" dirty="0"/>
          </a:p>
        </p:txBody>
      </p:sp>
      <p:sp>
        <p:nvSpPr>
          <p:cNvPr id="22" name="GoldBar"/>
          <p:cNvSpPr/>
          <p:nvPr/>
        </p:nvSpPr>
        <p:spPr>
          <a:xfrm>
            <a:off x="152400" y="480060"/>
            <a:ext cx="91440" cy="5943600"/>
          </a:xfrm>
          <a:prstGeom prst="rect">
            <a:avLst/>
          </a:prstGeom>
          <a:solidFill>
            <a:srgbClr val="C9A646"/>
          </a:solidFill>
          <a:ln>
            <a:noFill/>
          </a:ln>
        </p:spPr>
        <p:txBody>
          <a:bodyPr/>
          <a:lstStyle/>
          <a:p>
            <a:endParaRPr lang="ro-RO"/>
          </a:p>
        </p:txBody>
      </p:sp>
      <p:sp>
        <p:nvSpPr>
          <p:cNvPr id="23" name="UNTag"/>
          <p:cNvSpPr/>
          <p:nvPr/>
        </p:nvSpPr>
        <p:spPr>
          <a:xfrm>
            <a:off x="731520" y="480060"/>
            <a:ext cx="480060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o-RO" sz="1000" b="1" kern="0" spc="300" dirty="0">
                <a:solidFill>
                  <a:srgbClr val="7DA478"/>
                </a:solidFill>
                <a:latin typeface="Calibri" pitchFamily="34" charset="0"/>
              </a:rPr>
              <a:t>UN WOMEN MOLDOVA  ·  SESIUNE INFORMATIVĂ</a:t>
            </a:r>
          </a:p>
        </p:txBody>
      </p:sp>
      <p:sp>
        <p:nvSpPr>
          <p:cNvPr id="24" name="MainTitle"/>
          <p:cNvSpPr/>
          <p:nvPr/>
        </p:nvSpPr>
        <p:spPr>
          <a:xfrm>
            <a:off x="731520" y="1274997"/>
            <a:ext cx="5090400" cy="10972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ro-RO" sz="3200" b="1" dirty="0">
                <a:solidFill>
                  <a:schemeClr val="bg1"/>
                </a:solidFill>
                <a:latin typeface="Georgia" pitchFamily="34" charset="0"/>
              </a:rPr>
              <a:t>Finanțarea externă: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ro-RO" sz="3200" b="1" dirty="0">
                <a:solidFill>
                  <a:schemeClr val="bg1"/>
                </a:solidFill>
                <a:latin typeface="Georgia" pitchFamily="34" charset="0"/>
              </a:rPr>
              <a:t>cadou sau povară?!</a:t>
            </a:r>
          </a:p>
        </p:txBody>
      </p:sp>
      <p:sp>
        <p:nvSpPr>
          <p:cNvPr id="25" name="Subtitle"/>
          <p:cNvSpPr/>
          <p:nvPr/>
        </p:nvSpPr>
        <p:spPr>
          <a:xfrm>
            <a:off x="731520" y="2484631"/>
            <a:ext cx="5090400" cy="72508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ro-RO" sz="2400" i="1" dirty="0">
                <a:solidFill>
                  <a:schemeClr val="bg1"/>
                </a:solidFill>
                <a:latin typeface="Georgia" pitchFamily="34" charset="0"/>
              </a:rPr>
              <a:t>Cum alegi produsul de finanțare potrivit afacerii tale</a:t>
            </a:r>
          </a:p>
        </p:txBody>
      </p:sp>
      <p:sp>
        <p:nvSpPr>
          <p:cNvPr id="26" name="Divider"/>
          <p:cNvSpPr/>
          <p:nvPr/>
        </p:nvSpPr>
        <p:spPr>
          <a:xfrm>
            <a:off x="688340" y="3553003"/>
            <a:ext cx="4572000" cy="22860"/>
          </a:xfrm>
          <a:prstGeom prst="rect">
            <a:avLst/>
          </a:prstGeom>
          <a:solidFill>
            <a:srgbClr val="C9A646"/>
          </a:solidFill>
          <a:ln>
            <a:noFill/>
          </a:ln>
        </p:spPr>
        <p:txBody>
          <a:bodyPr/>
          <a:lstStyle/>
          <a:p>
            <a:endParaRPr lang="ro-RO"/>
          </a:p>
        </p:txBody>
      </p:sp>
      <p:sp>
        <p:nvSpPr>
          <p:cNvPr id="27" name="AgendaItems"/>
          <p:cNvSpPr/>
          <p:nvPr/>
        </p:nvSpPr>
        <p:spPr>
          <a:xfrm>
            <a:off x="731520" y="3845020"/>
            <a:ext cx="5090400" cy="12801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/>
          <a:lstStyle/>
          <a:p>
            <a:pPr marL="0" indent="0"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bg1"/>
                </a:solidFill>
                <a:latin typeface="Calibri" pitchFamily="34" charset="0"/>
              </a:rPr>
              <a:t>01 </a:t>
            </a:r>
            <a:r>
              <a:rPr lang="ro-RO" sz="1600" dirty="0">
                <a:solidFill>
                  <a:schemeClr val="bg1"/>
                </a:solidFill>
                <a:latin typeface="Calibri" pitchFamily="34" charset="0"/>
              </a:rPr>
              <a:t>Planul de afaceri — busola deciziilor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ro-RO" sz="1600" b="1" dirty="0">
                <a:solidFill>
                  <a:schemeClr val="bg1"/>
                </a:solidFill>
                <a:latin typeface="Calibri" pitchFamily="34" charset="0"/>
              </a:rPr>
              <a:t>02 </a:t>
            </a:r>
            <a:r>
              <a:rPr lang="ro-RO" sz="1600" dirty="0">
                <a:solidFill>
                  <a:schemeClr val="bg1"/>
                </a:solidFill>
                <a:latin typeface="Calibri" pitchFamily="34" charset="0"/>
              </a:rPr>
              <a:t>Când finanțarea NU este soluția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ro-RO" sz="1600" b="1" dirty="0">
                <a:solidFill>
                  <a:schemeClr val="bg1"/>
                </a:solidFill>
                <a:latin typeface="Calibri" pitchFamily="34" charset="0"/>
              </a:rPr>
              <a:t>03 </a:t>
            </a:r>
            <a:r>
              <a:rPr lang="ro-RO" sz="1600" dirty="0">
                <a:solidFill>
                  <a:schemeClr val="bg1"/>
                </a:solidFill>
                <a:latin typeface="Calibri" pitchFamily="34" charset="0"/>
              </a:rPr>
              <a:t>Cum alegi produsul financiar potrivit</a:t>
            </a:r>
          </a:p>
        </p:txBody>
      </p:sp>
      <p:sp>
        <p:nvSpPr>
          <p:cNvPr id="28" name="SpeakerName"/>
          <p:cNvSpPr/>
          <p:nvPr/>
        </p:nvSpPr>
        <p:spPr>
          <a:xfrm>
            <a:off x="731520" y="5169762"/>
            <a:ext cx="5090400" cy="411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o-RO" sz="1500" b="1" dirty="0">
                <a:solidFill>
                  <a:schemeClr val="bg1"/>
                </a:solidFill>
                <a:latin typeface="Calibri" pitchFamily="34" charset="0"/>
              </a:rPr>
              <a:t>Mariana Caracaș</a:t>
            </a:r>
          </a:p>
        </p:txBody>
      </p:sp>
      <p:sp>
        <p:nvSpPr>
          <p:cNvPr id="29" name="SpeakerRole"/>
          <p:cNvSpPr/>
          <p:nvPr/>
        </p:nvSpPr>
        <p:spPr>
          <a:xfrm>
            <a:off x="731520" y="5624423"/>
            <a:ext cx="5090400" cy="3200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ro-RO" sz="1200" i="1" dirty="0">
                <a:solidFill>
                  <a:schemeClr val="bg1"/>
                </a:solidFill>
                <a:latin typeface="Calibri" pitchFamily="34" charset="0"/>
              </a:rPr>
              <a:t>Fondatoare Proactive  ·  Educație financiară aplicată</a:t>
            </a:r>
          </a:p>
        </p:txBody>
      </p:sp>
      <p:sp>
        <p:nvSpPr>
          <p:cNvPr id="30" name="FooterProject"/>
          <p:cNvSpPr/>
          <p:nvPr/>
        </p:nvSpPr>
        <p:spPr>
          <a:xfrm>
            <a:off x="731520" y="6149340"/>
            <a:ext cx="5090400" cy="2743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o-RO" sz="1000" dirty="0">
                <a:solidFill>
                  <a:srgbClr val="AAAAAA"/>
                </a:solidFill>
                <a:latin typeface="Calibri" pitchFamily="34" charset="0"/>
              </a:rPr>
              <a:t>Susținut de proiectul „Avansarea Rezilienței Climatice şi Abilitării Femeilor”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2A32232-1668-28E3-D631-5C9AAFC05A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521" y="800100"/>
            <a:ext cx="3697713" cy="556014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AUTO-EVALUARE ÎN 7 ÎNTREBĂRI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 rapid: planul tău e „bancabil”?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3949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Shape 4"/>
          <p:cNvSpPr/>
          <p:nvPr/>
        </p:nvSpPr>
        <p:spPr>
          <a:xfrm>
            <a:off x="731520" y="1965960"/>
            <a:ext cx="320040" cy="320040"/>
          </a:xfrm>
          <a:prstGeom prst="rect">
            <a:avLst/>
          </a:prstGeom>
          <a:solidFill>
            <a:srgbClr val="EFF4EC"/>
          </a:solidFill>
          <a:ln w="1524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731520" y="19659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188720" y="1828800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demonstra vânzări reale pe ultimele 6-12 luni (contracte, facturi)?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2560320"/>
            <a:ext cx="53949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0" name="Shape 8"/>
          <p:cNvSpPr/>
          <p:nvPr/>
        </p:nvSpPr>
        <p:spPr>
          <a:xfrm>
            <a:off x="731520" y="2743200"/>
            <a:ext cx="320040" cy="320040"/>
          </a:xfrm>
          <a:prstGeom prst="rect">
            <a:avLst/>
          </a:prstGeom>
          <a:solidFill>
            <a:srgbClr val="EFF4EC"/>
          </a:solidFill>
          <a:ln w="1524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1" name="Text 9"/>
          <p:cNvSpPr/>
          <p:nvPr/>
        </p:nvSpPr>
        <p:spPr>
          <a:xfrm>
            <a:off x="731520" y="2743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188720" y="2606040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 calculat câți bani consumă luna în care nu vând nimic?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337560"/>
            <a:ext cx="53949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4" name="Shape 12"/>
          <p:cNvSpPr/>
          <p:nvPr/>
        </p:nvSpPr>
        <p:spPr>
          <a:xfrm>
            <a:off x="731520" y="3520440"/>
            <a:ext cx="320040" cy="320040"/>
          </a:xfrm>
          <a:prstGeom prst="rect">
            <a:avLst/>
          </a:prstGeom>
          <a:solidFill>
            <a:srgbClr val="EFF4EC"/>
          </a:solidFill>
          <a:ln w="1524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5" name="Text 13"/>
          <p:cNvSpPr/>
          <p:nvPr/>
        </p:nvSpPr>
        <p:spPr>
          <a:xfrm>
            <a:off x="731520" y="35204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188720" y="3383280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Știu exact ce schimbă această investiție în P&amp;L peste 12 luni?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4114800"/>
            <a:ext cx="53949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8" name="Shape 16"/>
          <p:cNvSpPr/>
          <p:nvPr/>
        </p:nvSpPr>
        <p:spPr>
          <a:xfrm>
            <a:off x="731520" y="4297680"/>
            <a:ext cx="320040" cy="320040"/>
          </a:xfrm>
          <a:prstGeom prst="rect">
            <a:avLst/>
          </a:prstGeom>
          <a:solidFill>
            <a:srgbClr val="EFF4EC"/>
          </a:solidFill>
          <a:ln w="1524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9" name="Text 17"/>
          <p:cNvSpPr/>
          <p:nvPr/>
        </p:nvSpPr>
        <p:spPr>
          <a:xfrm>
            <a:off x="731520" y="4297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188720" y="4160520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rambursa rata maximă, chiar în scenariul pesimist?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126480" y="1783080"/>
            <a:ext cx="53949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Shape 20"/>
          <p:cNvSpPr/>
          <p:nvPr/>
        </p:nvSpPr>
        <p:spPr>
          <a:xfrm>
            <a:off x="6309360" y="1965960"/>
            <a:ext cx="320040" cy="320040"/>
          </a:xfrm>
          <a:prstGeom prst="rect">
            <a:avLst/>
          </a:prstGeom>
          <a:solidFill>
            <a:srgbClr val="EFF4EC"/>
          </a:solidFill>
          <a:ln w="1524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3" name="Text 21"/>
          <p:cNvSpPr/>
          <p:nvPr/>
        </p:nvSpPr>
        <p:spPr>
          <a:xfrm>
            <a:off x="6309360" y="19659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766560" y="1828800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 dovada cofinanțării 20-50% (cash, contract de credit, în natură)?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126480" y="2560320"/>
            <a:ext cx="53949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6" name="Shape 24"/>
          <p:cNvSpPr/>
          <p:nvPr/>
        </p:nvSpPr>
        <p:spPr>
          <a:xfrm>
            <a:off x="6309360" y="2743200"/>
            <a:ext cx="320040" cy="320040"/>
          </a:xfrm>
          <a:prstGeom prst="rect">
            <a:avLst/>
          </a:prstGeom>
          <a:solidFill>
            <a:srgbClr val="EFF4EC"/>
          </a:solidFill>
          <a:ln w="1524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7" name="Text 25"/>
          <p:cNvSpPr/>
          <p:nvPr/>
        </p:nvSpPr>
        <p:spPr>
          <a:xfrm>
            <a:off x="6309360" y="2743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766560" y="2606040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Echipa mea sau eu putem ține evidența cerută de finanțator?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6126480" y="3337560"/>
            <a:ext cx="53949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0" name="Shape 28"/>
          <p:cNvSpPr/>
          <p:nvPr/>
        </p:nvSpPr>
        <p:spPr>
          <a:xfrm>
            <a:off x="6309360" y="3520440"/>
            <a:ext cx="320040" cy="320040"/>
          </a:xfrm>
          <a:prstGeom prst="rect">
            <a:avLst/>
          </a:prstGeom>
          <a:solidFill>
            <a:srgbClr val="EFF4EC"/>
          </a:solidFill>
          <a:ln w="1524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1" name="Text 29"/>
          <p:cNvSpPr/>
          <p:nvPr/>
        </p:nvSpPr>
        <p:spPr>
          <a:xfrm>
            <a:off x="6309360" y="35204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766560" y="3383280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Sunt eligibilă pe criterii formale (sector, locație, cifră, istoric fiscal)?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548640" y="5074920"/>
            <a:ext cx="11094415" cy="1325880"/>
          </a:xfrm>
          <a:prstGeom prst="rect">
            <a:avLst/>
          </a:prstGeom>
          <a:solidFill>
            <a:srgbClr val="D4E4D0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4" name="Text 32"/>
          <p:cNvSpPr/>
          <p:nvPr/>
        </p:nvSpPr>
        <p:spPr>
          <a:xfrm>
            <a:off x="777240" y="516636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CITIREA REZULTATULUI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777240" y="5486400"/>
            <a:ext cx="106372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7 DA  </a:t>
            </a: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Aplică, ești pregătită.        </a:t>
            </a:r>
            <a:r>
              <a:rPr lang="en-US" sz="12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5–6 DA  </a:t>
            </a: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Aplică, dar prioritizează zonele slabe.</a:t>
            </a:r>
            <a:endParaRPr lang="en-US" sz="1250" dirty="0"/>
          </a:p>
        </p:txBody>
      </p:sp>
      <p:sp>
        <p:nvSpPr>
          <p:cNvPr id="36" name="Text 34"/>
          <p:cNvSpPr/>
          <p:nvPr/>
        </p:nvSpPr>
        <p:spPr>
          <a:xfrm>
            <a:off x="777240" y="5925312"/>
            <a:ext cx="1063721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3–4 DA  </a:t>
            </a: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Mai pregătește-te 3-6 luni; aplică pe un produs mai mic.        </a:t>
            </a:r>
            <a:r>
              <a:rPr lang="en-US" sz="1250" b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3 DA  </a:t>
            </a: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NU aplica încă (vom vedea de ce).</a:t>
            </a:r>
            <a:endParaRPr lang="en-US" sz="1250" dirty="0"/>
          </a:p>
        </p:txBody>
      </p:sp>
      <p:sp>
        <p:nvSpPr>
          <p:cNvPr id="37" name="Shape 35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8" name="Text 36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4D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1097280" y="23774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PARTEA 2  ·  15 MIN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1097280" y="2880360"/>
            <a:ext cx="548640" cy="4572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1097280" y="310896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Când finanțarea</a:t>
            </a:r>
            <a:endParaRPr lang="en-US" sz="52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 este soluția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1097280" y="502920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Cazurile când nici grantul gratuit nu salvează o afacere nepregătită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MITUL „BANII GRATIS”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Paradoxul: grantul poate distruge o afacere nepregătită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212080" cy="4251960"/>
          </a:xfrm>
          <a:prstGeom prst="rect">
            <a:avLst/>
          </a:prstGeom>
          <a:solidFill>
            <a:srgbClr val="FFFFFF"/>
          </a:solidFill>
          <a:ln w="1905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Text 4"/>
          <p:cNvSpPr/>
          <p:nvPr/>
        </p:nvSpPr>
        <p:spPr>
          <a:xfrm>
            <a:off x="822960" y="192024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PARE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240280"/>
            <a:ext cx="4663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700" i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„Am primit 500.000 lei grant. Acum afacerea mea va crește.”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822960" y="3246120"/>
            <a:ext cx="1371600" cy="0"/>
          </a:xfrm>
          <a:prstGeom prst="line">
            <a:avLst/>
          </a:prstGeom>
          <a:noFill/>
          <a:ln w="254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9" name="Text 7"/>
          <p:cNvSpPr/>
          <p:nvPr/>
        </p:nvSpPr>
        <p:spPr>
          <a:xfrm>
            <a:off x="822960" y="342900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SE ÎNTÂMPLĂ DE FAPT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3749040"/>
            <a:ext cx="4663440" cy="15544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Cumperi utilaj fără să ai piață pentru capacitatea suplimentară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Cofinanțarea de 30% îți consumă tot capitalul de lucru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Costurile fixe noi (utilaj + spațiu + salarii) cresc lunar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 reziști raportării și pierzi tranșa următoare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200" b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 18 luni eștii cu utilaj nou și fără cash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0" y="1783080"/>
            <a:ext cx="5212080" cy="201168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2" name="Text 10"/>
          <p:cNvSpPr/>
          <p:nvPr/>
        </p:nvSpPr>
        <p:spPr>
          <a:xfrm>
            <a:off x="6675120" y="196596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ȘTIAȚI CĂ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675120" y="2331720"/>
            <a:ext cx="4663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din 4</a:t>
            </a:r>
            <a:endParaRPr lang="en-US" sz="4400" dirty="0"/>
          </a:p>
        </p:txBody>
      </p:sp>
      <p:sp>
        <p:nvSpPr>
          <p:cNvPr id="14" name="Text 12"/>
          <p:cNvSpPr/>
          <p:nvPr/>
        </p:nvSpPr>
        <p:spPr>
          <a:xfrm>
            <a:off x="6675120" y="3108960"/>
            <a:ext cx="4663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proiect</a:t>
            </a:r>
            <a:r>
              <a:rPr lang="ro-MD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o-MD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depuse și aprobate spre finanțare</a:t>
            </a: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fost blocat sau returnat din cauza erorilor de implementare </a:t>
            </a:r>
            <a:r>
              <a:rPr lang="en-US" sz="12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</a:t>
            </a: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raportare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400800" y="4023360"/>
            <a:ext cx="5212080" cy="201168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Text 14"/>
          <p:cNvSpPr/>
          <p:nvPr/>
        </p:nvSpPr>
        <p:spPr>
          <a:xfrm>
            <a:off x="6675120" y="420624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ADEVĂRUL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675120" y="4526280"/>
            <a:ext cx="46634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Finanțarea nu rezolvă probleme de business — le amplifică. 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sz="1300" i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Dacă</a:t>
            </a: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afacerea ta nu funcționează pe scară mică, mai mulți bani o vor face să nu funcționeze pe scară mai mare.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9" name="Text 17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SEMNALE DE OPRIRE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semnale clare că afacerea ta NU este gata să crească prin finanțare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11094415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1097280" cy="77724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1097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CIFRA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828800" y="1828800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Cifra de afaceri sub 200K lei/an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217920" y="1874520"/>
            <a:ext cx="5349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Granturile mari (1-2 mil. lei) cer capacitate de gestiune și raportare pe care firmele mici nu o au încă.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2651760"/>
            <a:ext cx="11094415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1" name="Shape 9"/>
          <p:cNvSpPr/>
          <p:nvPr/>
        </p:nvSpPr>
        <p:spPr>
          <a:xfrm>
            <a:off x="548640" y="2651760"/>
            <a:ext cx="1097280" cy="77724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2" name="Text 10"/>
          <p:cNvSpPr/>
          <p:nvPr/>
        </p:nvSpPr>
        <p:spPr>
          <a:xfrm>
            <a:off x="548640" y="2651760"/>
            <a:ext cx="1097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CASH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828800" y="2697480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 poți acoperi 2 luni de costuri fixe fără vânzări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217920" y="2743200"/>
            <a:ext cx="5349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Cofinanțarea va </a:t>
            </a:r>
            <a:r>
              <a:rPr lang="en-US" sz="1200" i="1" dirty="0" err="1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consuma</a:t>
            </a:r>
            <a:r>
              <a:rPr lang="en-US" sz="120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i="1" dirty="0" err="1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toată</a:t>
            </a:r>
            <a:r>
              <a:rPr lang="en-US" sz="120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i="1" dirty="0" err="1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rezerva</a:t>
            </a:r>
            <a:r>
              <a:rPr lang="en-US" sz="120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iar prima criză de cash te scoate din joc.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3520440"/>
            <a:ext cx="11094415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Shape 14"/>
          <p:cNvSpPr/>
          <p:nvPr/>
        </p:nvSpPr>
        <p:spPr>
          <a:xfrm>
            <a:off x="548640" y="3520440"/>
            <a:ext cx="1097280" cy="77724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7" name="Text 15"/>
          <p:cNvSpPr/>
          <p:nvPr/>
        </p:nvSpPr>
        <p:spPr>
          <a:xfrm>
            <a:off x="548640" y="3520440"/>
            <a:ext cx="1097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PIAȚĂ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828800" y="3566160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 ai contracte ferme sau client repetent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217920" y="3611880"/>
            <a:ext cx="5349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Capacitatea suplimentară fără cerere = stoc nevândut + costuri fixe care te înghit.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4389120"/>
            <a:ext cx="11094415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1" name="Shape 19"/>
          <p:cNvSpPr/>
          <p:nvPr/>
        </p:nvSpPr>
        <p:spPr>
          <a:xfrm>
            <a:off x="548640" y="4389120"/>
            <a:ext cx="1097280" cy="77724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Text 20"/>
          <p:cNvSpPr/>
          <p:nvPr/>
        </p:nvSpPr>
        <p:spPr>
          <a:xfrm>
            <a:off x="548640" y="4389120"/>
            <a:ext cx="1097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ECHIPĂ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828800" y="4434840"/>
            <a:ext cx="414528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 faci totul: producție, vânzări, contabilitate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217920" y="4480560"/>
            <a:ext cx="542513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După grant adaugi raportare, audit, achiziții cu 3 oferte — </a:t>
            </a:r>
            <a:r>
              <a:rPr lang="ro-MD" sz="105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ești obligat să angajezi și să menții persoanele angajate. (Stabilirea și menținerea pe perioada de implementare și monitorizare a planului de afaceri, a câștigului salarial mediu brut pe întreprindere în mărime de cel puțin 70% din câștigul salarial mediu pe ramură; - condiție  ODA – Program CREȘTEM IMM)</a:t>
            </a:r>
            <a:endParaRPr lang="en-US" sz="1050" dirty="0">
              <a:highlight>
                <a:srgbClr val="FF0000"/>
              </a:highlight>
            </a:endParaRPr>
          </a:p>
        </p:txBody>
      </p:sp>
      <p:sp>
        <p:nvSpPr>
          <p:cNvPr id="25" name="Shape 23"/>
          <p:cNvSpPr/>
          <p:nvPr/>
        </p:nvSpPr>
        <p:spPr>
          <a:xfrm>
            <a:off x="548640" y="5257800"/>
            <a:ext cx="11094415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6" name="Shape 24"/>
          <p:cNvSpPr/>
          <p:nvPr/>
        </p:nvSpPr>
        <p:spPr>
          <a:xfrm>
            <a:off x="548640" y="5257800"/>
            <a:ext cx="1097280" cy="77724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7" name="Text 25"/>
          <p:cNvSpPr/>
          <p:nvPr/>
        </p:nvSpPr>
        <p:spPr>
          <a:xfrm>
            <a:off x="548640" y="5257800"/>
            <a:ext cx="1097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SISTEM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828800" y="5303520"/>
            <a:ext cx="4297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 ai evidență contabilă lunară, doar la sfârșit de an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217920" y="5349240"/>
            <a:ext cx="5349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Finanțatorul cere raportare trimestrială. Fără sistem, e dezastru garantat.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8640" y="617220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2 sau mai multe semnale = pauză de 6-12 luni pentru pregătire, NU aplicare în pripă.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2" name="Text 30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22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STRATEGIA DE PREGĂTIRE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Dacă nu aplici acum — ce faci timp de 6-12 luni?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5394960" cy="205740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539496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777240" y="18288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o-MD" sz="1300" b="1" kern="0" spc="400" dirty="0">
                <a:solidFill>
                  <a:srgbClr val="FFFFFF"/>
                </a:solidFill>
                <a:latin typeface="Georgia" pitchFamily="34" charset="0"/>
              </a:rPr>
              <a:t>LANSEAZĂ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2468880"/>
            <a:ext cx="4937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Vinde 3 luni la cerere mică, prin canale ieftine — fără investiție. Confirmă că piața există.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77240" y="3429000"/>
            <a:ext cx="45720" cy="36576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0" name="Text 8"/>
          <p:cNvSpPr/>
          <p:nvPr/>
        </p:nvSpPr>
        <p:spPr>
          <a:xfrm>
            <a:off x="914400" y="338328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vinzi 50 borcane/săptămână la o piață locală înainte să cumperi linia de îmbuteliere.</a:t>
            </a:r>
            <a:endParaRPr lang="en-US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Shape 9"/>
          <p:cNvSpPr/>
          <p:nvPr/>
        </p:nvSpPr>
        <p:spPr>
          <a:xfrm>
            <a:off x="6126480" y="1828800"/>
            <a:ext cx="5394960" cy="205740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2" name="Shape 10"/>
          <p:cNvSpPr/>
          <p:nvPr/>
        </p:nvSpPr>
        <p:spPr>
          <a:xfrm>
            <a:off x="6126480" y="1828800"/>
            <a:ext cx="539496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3" name="Text 11"/>
          <p:cNvSpPr/>
          <p:nvPr/>
        </p:nvSpPr>
        <p:spPr>
          <a:xfrm>
            <a:off x="6355080" y="182880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o-MD" sz="1300" b="1" kern="0" spc="400" dirty="0">
                <a:solidFill>
                  <a:srgbClr val="FFFFFF"/>
                </a:solidFill>
                <a:latin typeface="Georgia" pitchFamily="34" charset="0"/>
              </a:rPr>
              <a:t>VALIDEAZĂ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355080" y="2468880"/>
            <a:ext cx="4937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Crește din cashflow operațional. Reinvestește profit, nu intra în datorii sau dependență de granturi.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355080" y="3429000"/>
            <a:ext cx="45720" cy="36576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Text 14"/>
          <p:cNvSpPr/>
          <p:nvPr/>
        </p:nvSpPr>
        <p:spPr>
          <a:xfrm>
            <a:off x="6492240" y="338328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din 8.000 lei profit lunar acumulezi 96K în 12 luni — capital propriu pentru investiția X.</a:t>
            </a:r>
            <a:endParaRPr lang="en-US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Shape 15"/>
          <p:cNvSpPr/>
          <p:nvPr/>
        </p:nvSpPr>
        <p:spPr>
          <a:xfrm>
            <a:off x="548640" y="4023360"/>
            <a:ext cx="5394960" cy="205740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8" name="Shape 16"/>
          <p:cNvSpPr/>
          <p:nvPr/>
        </p:nvSpPr>
        <p:spPr>
          <a:xfrm>
            <a:off x="548640" y="4023360"/>
            <a:ext cx="539496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9" name="Text 17"/>
          <p:cNvSpPr/>
          <p:nvPr/>
        </p:nvSpPr>
        <p:spPr>
          <a:xfrm>
            <a:off x="777240" y="40233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SISTEMATIZEAZĂ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77240" y="4663440"/>
            <a:ext cx="4937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Construiește evidența contabilă, contractele, procedurile — înainte să fie cerute de un finanțator.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777240" y="5623560"/>
            <a:ext cx="45720" cy="36576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Text 20"/>
          <p:cNvSpPr/>
          <p:nvPr/>
        </p:nvSpPr>
        <p:spPr>
          <a:xfrm>
            <a:off x="914400" y="55778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pontaj angajați, registru achiziții, fișe produs, dosar fiscal la zi.</a:t>
            </a:r>
            <a:endParaRPr lang="en-US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Shape 21"/>
          <p:cNvSpPr/>
          <p:nvPr/>
        </p:nvSpPr>
        <p:spPr>
          <a:xfrm>
            <a:off x="6126480" y="4023360"/>
            <a:ext cx="5394960" cy="205740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4" name="Shape 22"/>
          <p:cNvSpPr/>
          <p:nvPr/>
        </p:nvSpPr>
        <p:spPr>
          <a:xfrm>
            <a:off x="6126480" y="4023360"/>
            <a:ext cx="539496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5" name="Text 23"/>
          <p:cNvSpPr/>
          <p:nvPr/>
        </p:nvSpPr>
        <p:spPr>
          <a:xfrm>
            <a:off x="6355080" y="402336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RELAȚII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355080" y="4663440"/>
            <a:ext cx="4937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Construiește conexiuni cu clienții repetenți, asociații sectoriale, parteneri tehnici, mentori.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355080" y="5623560"/>
            <a:ext cx="45720" cy="36576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8" name="Text 26"/>
          <p:cNvSpPr/>
          <p:nvPr/>
        </p:nvSpPr>
        <p:spPr>
          <a:xfrm>
            <a:off x="6492240" y="55778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</a:t>
            </a:r>
            <a:r>
              <a:rPr lang="en-US" sz="1050" i="1" dirty="0" err="1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alătură-te</a:t>
            </a:r>
            <a:r>
              <a:rPr lang="ro-MD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ro-MD" sz="1050" b="1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AIMM</a:t>
            </a:r>
            <a:r>
              <a:rPr lang="ro-MD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(Alianța Înterprinderilor Mici și Mijlocii din Moldova)</a:t>
            </a:r>
            <a:r>
              <a:rPr lang="en-US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asociații de </a:t>
            </a:r>
            <a:r>
              <a:rPr lang="en-US" sz="1050" i="1" dirty="0" err="1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producători</a:t>
            </a:r>
            <a:r>
              <a:rPr lang="en-US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BIO</a:t>
            </a:r>
            <a:r>
              <a:rPr lang="ro-MD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ro-MD" sz="1050" b="1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</a:t>
            </a:r>
            <a:r>
              <a:rPr lang="ro-MD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ro-MD" sz="1050" b="1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LIVADA MOLDOVEI</a:t>
            </a:r>
            <a:r>
              <a:rPr lang="en-US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rețele de </a:t>
            </a:r>
            <a:r>
              <a:rPr lang="en-US" sz="1050" i="1" dirty="0" err="1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femei</a:t>
            </a:r>
            <a:r>
              <a:rPr lang="en-US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i="1" dirty="0" err="1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antrepreno</a:t>
            </a:r>
            <a:r>
              <a:rPr lang="ro-MD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</a:t>
            </a:r>
            <a:r>
              <a:rPr lang="ro-MD" sz="1050" b="1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(AFAM).</a:t>
            </a:r>
            <a:endParaRPr lang="en-US" sz="105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9" name="Shape 27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0" name="Text 28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22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F4D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1097280" y="23774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PARTEA 3  ·  20 MIN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1097280" y="2880360"/>
            <a:ext cx="548640" cy="4572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1097280" y="310896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Cum alegi produsul</a:t>
            </a:r>
            <a:endParaRPr lang="en-US" sz="52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finanțare potrivit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1097280" y="507492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ce 20% poate fi ieftin și 5% poate fi prea scump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PEISAJUL OPȚIUNILOR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Harta produselor de finanțare disponibile în Moldova (2025-2026)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219456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Text 4"/>
          <p:cNvSpPr/>
          <p:nvPr/>
        </p:nvSpPr>
        <p:spPr>
          <a:xfrm>
            <a:off x="640080" y="178308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Produs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743200" y="1783080"/>
            <a:ext cx="150876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8" name="Text 6"/>
          <p:cNvSpPr/>
          <p:nvPr/>
        </p:nvSpPr>
        <p:spPr>
          <a:xfrm>
            <a:off x="2834640" y="178308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real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251960" y="1783080"/>
            <a:ext cx="128016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0" name="Text 8"/>
          <p:cNvSpPr/>
          <p:nvPr/>
        </p:nvSpPr>
        <p:spPr>
          <a:xfrm>
            <a:off x="4343400" y="178308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Viteză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532120" y="1783080"/>
            <a:ext cx="150876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2" name="Text 10"/>
          <p:cNvSpPr/>
          <p:nvPr/>
        </p:nvSpPr>
        <p:spPr>
          <a:xfrm>
            <a:off x="5623560" y="1783080"/>
            <a:ext cx="1325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040880" y="1783080"/>
            <a:ext cx="137160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4" name="Text 12"/>
          <p:cNvSpPr/>
          <p:nvPr/>
        </p:nvSpPr>
        <p:spPr>
          <a:xfrm>
            <a:off x="7132320" y="178308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Cofinanțare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8412480" y="1783080"/>
            <a:ext cx="310896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Text 14"/>
          <p:cNvSpPr/>
          <p:nvPr/>
        </p:nvSpPr>
        <p:spPr>
          <a:xfrm>
            <a:off x="8503920" y="178308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 mai bun pentru…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2286000"/>
            <a:ext cx="21945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dirty="0"/>
          </a:p>
        </p:txBody>
      </p:sp>
      <p:sp>
        <p:nvSpPr>
          <p:cNvPr id="18" name="Text 16"/>
          <p:cNvSpPr/>
          <p:nvPr/>
        </p:nvSpPr>
        <p:spPr>
          <a:xfrm>
            <a:off x="658368" y="2331720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nerambursabil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(ODA, AIPA, UN, </a:t>
            </a:r>
            <a:r>
              <a:rPr lang="ro-MD" sz="11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 UE)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743200" y="2286000"/>
            <a:ext cx="15087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dirty="0"/>
          </a:p>
        </p:txBody>
      </p:sp>
      <p:sp>
        <p:nvSpPr>
          <p:cNvPr id="20" name="Text 18"/>
          <p:cNvSpPr/>
          <p:nvPr/>
        </p:nvSpPr>
        <p:spPr>
          <a:xfrm>
            <a:off x="2852928" y="233172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0% dobândă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cost mare admin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251960" y="2286000"/>
            <a:ext cx="12801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22" name="Text 20"/>
          <p:cNvSpPr/>
          <p:nvPr/>
        </p:nvSpPr>
        <p:spPr>
          <a:xfrm>
            <a:off x="4361688" y="2331720"/>
            <a:ext cx="10607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Lent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2-6 luni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532120" y="2286000"/>
            <a:ext cx="15087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4" name="Text 22"/>
          <p:cNvSpPr/>
          <p:nvPr/>
        </p:nvSpPr>
        <p:spPr>
          <a:xfrm>
            <a:off x="5641848" y="233172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200K–2M lei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040880" y="2286000"/>
            <a:ext cx="137160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26" name="Text 24"/>
          <p:cNvSpPr/>
          <p:nvPr/>
        </p:nvSpPr>
        <p:spPr>
          <a:xfrm>
            <a:off x="7150608" y="2331720"/>
            <a:ext cx="11521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20-50%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412480" y="2286000"/>
            <a:ext cx="3108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28" name="Text 26"/>
          <p:cNvSpPr/>
          <p:nvPr/>
        </p:nvSpPr>
        <p:spPr>
          <a:xfrm>
            <a:off x="8522208" y="2331720"/>
            <a:ext cx="28895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Investiție în activ nou cu impact măsurabil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3063240"/>
            <a:ext cx="21945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dirty="0"/>
          </a:p>
        </p:txBody>
      </p:sp>
      <p:sp>
        <p:nvSpPr>
          <p:cNvPr id="30" name="Text 28"/>
          <p:cNvSpPr/>
          <p:nvPr/>
        </p:nvSpPr>
        <p:spPr>
          <a:xfrm>
            <a:off x="658368" y="3108960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Subvenție post-investiție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(AIPA)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2743200" y="3063240"/>
            <a:ext cx="15087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2" name="Text 30"/>
          <p:cNvSpPr/>
          <p:nvPr/>
        </p:nvSpPr>
        <p:spPr>
          <a:xfrm>
            <a:off x="2852928" y="310896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0% dobândă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cash propriu inițial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251960" y="3063240"/>
            <a:ext cx="12801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34" name="Text 32"/>
          <p:cNvSpPr/>
          <p:nvPr/>
        </p:nvSpPr>
        <p:spPr>
          <a:xfrm>
            <a:off x="4361688" y="3108960"/>
            <a:ext cx="10607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3-9 luni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532120" y="3063240"/>
            <a:ext cx="15087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6" name="Text 34"/>
          <p:cNvSpPr/>
          <p:nvPr/>
        </p:nvSpPr>
        <p:spPr>
          <a:xfrm>
            <a:off x="5641848" y="310896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Până la 50%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 investiție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7040880" y="3063240"/>
            <a:ext cx="137160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 dirty="0"/>
          </a:p>
        </p:txBody>
      </p:sp>
      <p:sp>
        <p:nvSpPr>
          <p:cNvPr id="38" name="Text 36"/>
          <p:cNvSpPr/>
          <p:nvPr/>
        </p:nvSpPr>
        <p:spPr>
          <a:xfrm>
            <a:off x="7150608" y="3108960"/>
            <a:ext cx="11521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inițial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8412480" y="3063240"/>
            <a:ext cx="31089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40" name="Text 38"/>
          <p:cNvSpPr/>
          <p:nvPr/>
        </p:nvSpPr>
        <p:spPr>
          <a:xfrm>
            <a:off x="8522208" y="3108960"/>
            <a:ext cx="28895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i="1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Investiție</a:t>
            </a:r>
            <a:r>
              <a:rPr lang="en-US" sz="11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pe care o poți face din capital propriu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548640" y="3840480"/>
            <a:ext cx="21945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42" name="Text 40"/>
          <p:cNvSpPr/>
          <p:nvPr/>
        </p:nvSpPr>
        <p:spPr>
          <a:xfrm>
            <a:off x="658368" y="3886200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cu componentă grant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(MAIB / BERD, FCA, Livada)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2743200" y="3840480"/>
            <a:ext cx="15087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44" name="Text 42"/>
          <p:cNvSpPr/>
          <p:nvPr/>
        </p:nvSpPr>
        <p:spPr>
          <a:xfrm>
            <a:off x="2852928" y="388620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2,8–5,1% +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5-30%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4251960" y="3840480"/>
            <a:ext cx="12801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46" name="Text 44"/>
          <p:cNvSpPr/>
          <p:nvPr/>
        </p:nvSpPr>
        <p:spPr>
          <a:xfrm>
            <a:off x="4361688" y="3886200"/>
            <a:ext cx="10607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3-6 săpt.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5532120" y="3840480"/>
            <a:ext cx="15087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48" name="Text 46"/>
          <p:cNvSpPr/>
          <p:nvPr/>
        </p:nvSpPr>
        <p:spPr>
          <a:xfrm>
            <a:off x="5641848" y="388620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5K–5M EUR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7040880" y="3840480"/>
            <a:ext cx="137160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0" name="Text 48"/>
          <p:cNvSpPr/>
          <p:nvPr/>
        </p:nvSpPr>
        <p:spPr>
          <a:xfrm>
            <a:off x="7150608" y="3886200"/>
            <a:ext cx="11521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10-15%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8412480" y="3840480"/>
            <a:ext cx="3108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2" name="Text 50"/>
          <p:cNvSpPr/>
          <p:nvPr/>
        </p:nvSpPr>
        <p:spPr>
          <a:xfrm>
            <a:off x="8522208" y="3886200"/>
            <a:ext cx="28895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Utilaj agricol, eficiență energetică, export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548640" y="4617720"/>
            <a:ext cx="21945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4" name="Text 52"/>
          <p:cNvSpPr/>
          <p:nvPr/>
        </p:nvSpPr>
        <p:spPr>
          <a:xfrm>
            <a:off x="658368" y="4663440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comercial standard</a:t>
            </a:r>
            <a:endParaRPr lang="en-US" sz="12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(bănci)</a:t>
            </a:r>
            <a:endParaRPr lang="en-US" sz="1200" dirty="0"/>
          </a:p>
        </p:txBody>
      </p:sp>
      <p:sp>
        <p:nvSpPr>
          <p:cNvPr id="55" name="Shape 53"/>
          <p:cNvSpPr/>
          <p:nvPr/>
        </p:nvSpPr>
        <p:spPr>
          <a:xfrm>
            <a:off x="2743200" y="4617720"/>
            <a:ext cx="15087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6" name="Text 54"/>
          <p:cNvSpPr/>
          <p:nvPr/>
        </p:nvSpPr>
        <p:spPr>
          <a:xfrm>
            <a:off x="2852928" y="466344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8-14%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dobândă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4251960" y="4617720"/>
            <a:ext cx="12801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8" name="Text 56"/>
          <p:cNvSpPr/>
          <p:nvPr/>
        </p:nvSpPr>
        <p:spPr>
          <a:xfrm>
            <a:off x="4361688" y="4663440"/>
            <a:ext cx="10607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Foarte rapid</a:t>
            </a:r>
            <a:endParaRPr lang="en-US" sz="11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2-4 săpt.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5532120" y="4617720"/>
            <a:ext cx="15087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60" name="Text 58"/>
          <p:cNvSpPr/>
          <p:nvPr/>
        </p:nvSpPr>
        <p:spPr>
          <a:xfrm>
            <a:off x="5641848" y="466344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300K–10M lei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7040880" y="4617720"/>
            <a:ext cx="137160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 dirty="0"/>
          </a:p>
        </p:txBody>
      </p:sp>
      <p:sp>
        <p:nvSpPr>
          <p:cNvPr id="62" name="Text 60"/>
          <p:cNvSpPr/>
          <p:nvPr/>
        </p:nvSpPr>
        <p:spPr>
          <a:xfrm>
            <a:off x="7150608" y="4663440"/>
            <a:ext cx="11521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Doar garanții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8412480" y="4617720"/>
            <a:ext cx="3108960" cy="77724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4" name="Text 62"/>
          <p:cNvSpPr/>
          <p:nvPr/>
        </p:nvSpPr>
        <p:spPr>
          <a:xfrm>
            <a:off x="8522208" y="4663440"/>
            <a:ext cx="28895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de lucru, urgență, oportunitate</a:t>
            </a:r>
            <a:endParaRPr lang="en-US" sz="1100" dirty="0"/>
          </a:p>
        </p:txBody>
      </p:sp>
      <p:sp>
        <p:nvSpPr>
          <p:cNvPr id="65" name="Shape 63"/>
          <p:cNvSpPr/>
          <p:nvPr/>
        </p:nvSpPr>
        <p:spPr>
          <a:xfrm>
            <a:off x="548640" y="5394960"/>
            <a:ext cx="21945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6" name="Text 64"/>
          <p:cNvSpPr/>
          <p:nvPr/>
        </p:nvSpPr>
        <p:spPr>
          <a:xfrm>
            <a:off x="644652" y="5504688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buNone/>
            </a:pP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Garanții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 UE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prin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 EFSD+ (Fondul European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pentru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Dezvoltare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Durabilă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 Plus)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pentru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: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împrumuturi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, capital (equity),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finanțare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în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condiții</a:t>
            </a:r>
            <a:r>
              <a:rPr lang="en-US" sz="1000" b="1" i="0" dirty="0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 </a:t>
            </a:r>
            <a:r>
              <a:rPr lang="en-US" sz="1000" b="1" i="0" dirty="0" err="1">
                <a:solidFill>
                  <a:schemeClr val="accent6">
                    <a:lumMod val="50000"/>
                  </a:schemeClr>
                </a:solidFill>
                <a:effectLst/>
                <a:latin typeface="Circe"/>
              </a:rPr>
              <a:t>avantajoase</a:t>
            </a:r>
            <a:endParaRPr lang="en-US" sz="1000" b="1" i="0" dirty="0">
              <a:solidFill>
                <a:schemeClr val="accent6">
                  <a:lumMod val="50000"/>
                </a:schemeClr>
              </a:solidFill>
              <a:effectLst/>
              <a:latin typeface="Circe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o-MD" sz="900" b="1" dirty="0">
                <a:solidFill>
                  <a:srgbClr val="1F4D2C"/>
                </a:solidFill>
                <a:highlight>
                  <a:srgbClr val="FF0000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900" dirty="0">
              <a:highlight>
                <a:srgbClr val="FF0000"/>
              </a:highlight>
            </a:endParaRPr>
          </a:p>
        </p:txBody>
      </p:sp>
      <p:sp>
        <p:nvSpPr>
          <p:cNvPr id="67" name="Shape 65"/>
          <p:cNvSpPr/>
          <p:nvPr/>
        </p:nvSpPr>
        <p:spPr>
          <a:xfrm>
            <a:off x="2743200" y="5394960"/>
            <a:ext cx="15087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68" name="Text 66"/>
          <p:cNvSpPr/>
          <p:nvPr/>
        </p:nvSpPr>
        <p:spPr>
          <a:xfrm>
            <a:off x="2852928" y="544068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ro-MD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N/A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4251960" y="5394960"/>
            <a:ext cx="12801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0" name="Text 68"/>
          <p:cNvSpPr/>
          <p:nvPr/>
        </p:nvSpPr>
        <p:spPr>
          <a:xfrm>
            <a:off x="4361688" y="5440680"/>
            <a:ext cx="10607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ro-MD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6 -8 luni</a:t>
            </a:r>
            <a:endParaRPr lang="en-US" sz="1100" dirty="0"/>
          </a:p>
        </p:txBody>
      </p:sp>
      <p:sp>
        <p:nvSpPr>
          <p:cNvPr id="71" name="Shape 69"/>
          <p:cNvSpPr/>
          <p:nvPr/>
        </p:nvSpPr>
        <p:spPr>
          <a:xfrm>
            <a:off x="5532120" y="5394960"/>
            <a:ext cx="15087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dirty="0"/>
          </a:p>
        </p:txBody>
      </p:sp>
      <p:sp>
        <p:nvSpPr>
          <p:cNvPr id="72" name="Text 70"/>
          <p:cNvSpPr/>
          <p:nvPr/>
        </p:nvSpPr>
        <p:spPr>
          <a:xfrm>
            <a:off x="5641848" y="5440680"/>
            <a:ext cx="12893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ro-MD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milioane euro</a:t>
            </a:r>
            <a:endParaRPr lang="en-US" sz="1100" dirty="0"/>
          </a:p>
        </p:txBody>
      </p:sp>
      <p:sp>
        <p:nvSpPr>
          <p:cNvPr id="73" name="Shape 71"/>
          <p:cNvSpPr/>
          <p:nvPr/>
        </p:nvSpPr>
        <p:spPr>
          <a:xfrm>
            <a:off x="7040880" y="5394960"/>
            <a:ext cx="137160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sz="2800"/>
          </a:p>
        </p:txBody>
      </p:sp>
      <p:sp>
        <p:nvSpPr>
          <p:cNvPr id="74" name="Text 72"/>
          <p:cNvSpPr/>
          <p:nvPr/>
        </p:nvSpPr>
        <p:spPr>
          <a:xfrm>
            <a:off x="7150608" y="5440680"/>
            <a:ext cx="11521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ro-MD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8412480" y="5394960"/>
            <a:ext cx="3108960" cy="77724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dirty="0"/>
          </a:p>
        </p:txBody>
      </p:sp>
      <p:sp>
        <p:nvSpPr>
          <p:cNvPr id="76" name="Text 74"/>
          <p:cNvSpPr/>
          <p:nvPr/>
        </p:nvSpPr>
        <p:spPr>
          <a:xfrm>
            <a:off x="8522208" y="5440680"/>
            <a:ext cx="28895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r>
              <a:rPr lang="ro-MD" sz="11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redite, equity, garanții</a:t>
            </a:r>
            <a:endParaRPr lang="en-US" sz="1100" dirty="0"/>
          </a:p>
        </p:txBody>
      </p:sp>
      <p:sp>
        <p:nvSpPr>
          <p:cNvPr id="77" name="Text 75"/>
          <p:cNvSpPr/>
          <p:nvPr/>
        </p:nvSpPr>
        <p:spPr>
          <a:xfrm>
            <a:off x="548640" y="626364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i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Costul real ≠ dobânda. Adaugi: timp, raportare, cofinanțare, riscul de rambursare, oportunitatea pierdută.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9" name="Text 77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22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 CALCULEZI COSTUL TOTAL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Costul real al banilor: dobânda este doar vârful aisbergului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64792"/>
            <a:ext cx="5212080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Asigurare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obligatorie</a:t>
            </a:r>
            <a:r>
              <a:rPr kumimoji="0" lang="ro-MD" sz="1200" b="1" i="0" u="none" strike="noStrike" kern="1200" cap="none" spc="0" normalizeH="0" baseline="0" noProof="0" dirty="0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DE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C3E50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5212080" cy="502920"/>
          </a:xfrm>
          <a:prstGeom prst="rect">
            <a:avLst/>
          </a:prstGeom>
          <a:solidFill>
            <a:srgbClr val="7DA478"/>
          </a:solidFill>
          <a:ln w="12700">
            <a:solidFill>
              <a:srgbClr val="7DA478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VEZI ÎN OFERTĂ</a:t>
            </a:r>
            <a:r>
              <a:rPr lang="ro-MD" sz="1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endParaRPr lang="en-US" sz="1200" dirty="0">
              <a:highlight>
                <a:srgbClr val="FF0000"/>
              </a:highlight>
            </a:endParaRPr>
          </a:p>
        </p:txBody>
      </p:sp>
      <p:sp>
        <p:nvSpPr>
          <p:cNvPr id="8" name="Text 6"/>
          <p:cNvSpPr/>
          <p:nvPr/>
        </p:nvSpPr>
        <p:spPr>
          <a:xfrm>
            <a:off x="777240" y="24688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Dobânda nominală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977640" y="24688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5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 – 25% pe an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77240" y="301752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Comision de acordare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977640" y="301752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5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0,5% – 2% din sumă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777240" y="356616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Asigurare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obligatorie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3977640" y="356616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5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0,3% – 1% / an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49808" y="4591251"/>
            <a:ext cx="4754880" cy="0"/>
          </a:xfrm>
          <a:prstGeom prst="line">
            <a:avLst/>
          </a:prstGeom>
          <a:noFill/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5" name="Text 13"/>
          <p:cNvSpPr/>
          <p:nvPr/>
        </p:nvSpPr>
        <p:spPr>
          <a:xfrm>
            <a:off x="731520" y="4804209"/>
            <a:ext cx="49377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7DA4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≈ 15-30% din costul total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217920" y="1783080"/>
            <a:ext cx="5394960" cy="411480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446520" y="187452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NU VEZI — ȘI TE COSTĂ CEL MAI MULT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446520" y="2587752"/>
            <a:ext cx="109728" cy="109728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9" name="Text 17"/>
          <p:cNvSpPr/>
          <p:nvPr/>
        </p:nvSpPr>
        <p:spPr>
          <a:xfrm>
            <a:off x="6675120" y="242316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Timpul tău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915400" y="242316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150–300 ore de aplicare + raportare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446520" y="3182112"/>
            <a:ext cx="109728" cy="109728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Text 20"/>
          <p:cNvSpPr/>
          <p:nvPr/>
        </p:nvSpPr>
        <p:spPr>
          <a:xfrm>
            <a:off x="6675120" y="30175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Cofinanțarea blocată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915400" y="301752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20-50% capital propriu legat pe 2-3 ani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446520" y="3776472"/>
            <a:ext cx="109728" cy="109728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5" name="Text 23"/>
          <p:cNvSpPr/>
          <p:nvPr/>
        </p:nvSpPr>
        <p:spPr>
          <a:xfrm>
            <a:off x="6675120" y="361188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Costul restricțiilor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915400" y="361188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 poți schimba furnizorul, locația, scopul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446520" y="4370832"/>
            <a:ext cx="109728" cy="109728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8" name="Text 26"/>
          <p:cNvSpPr/>
          <p:nvPr/>
        </p:nvSpPr>
        <p:spPr>
          <a:xfrm>
            <a:off x="6675120" y="420624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Riscul de rambursare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915400" y="420624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Cheltuieli neeligibile → returnezi banii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446520" y="4965192"/>
            <a:ext cx="109728" cy="109728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1" name="Text 29"/>
          <p:cNvSpPr/>
          <p:nvPr/>
        </p:nvSpPr>
        <p:spPr>
          <a:xfrm>
            <a:off x="6675120" y="5173974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Oportunitatea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pierdută</a:t>
            </a:r>
            <a:r>
              <a:rPr lang="ro-MD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0" indent="0">
              <a:buNone/>
            </a:pPr>
            <a:endParaRPr lang="ro-MD" sz="1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ro-MD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Stare echipament </a:t>
            </a:r>
          </a:p>
          <a:p>
            <a:pPr marL="0" indent="0">
              <a:buNone/>
            </a:pPr>
            <a:endParaRPr lang="ro-MD" sz="1200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200" dirty="0">
              <a:highlight>
                <a:srgbClr val="FF0000"/>
              </a:highlight>
            </a:endParaRPr>
          </a:p>
        </p:txBody>
      </p:sp>
      <p:sp>
        <p:nvSpPr>
          <p:cNvPr id="32" name="Text 30"/>
          <p:cNvSpPr/>
          <p:nvPr/>
        </p:nvSpPr>
        <p:spPr>
          <a:xfrm>
            <a:off x="8854440" y="5006339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nu poți face cât ești blocat pe </a:t>
            </a:r>
            <a:r>
              <a:rPr lang="en-US" sz="1100" i="1" dirty="0" err="1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acest</a:t>
            </a:r>
            <a:r>
              <a:rPr lang="en-US" sz="11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i="1" dirty="0" err="1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proiect</a:t>
            </a:r>
            <a:endParaRPr lang="ro-MD" sz="1100" i="1" dirty="0">
              <a:solidFill>
                <a:srgbClr val="D4E4D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ro-MD" sz="1100" i="1" dirty="0">
              <a:solidFill>
                <a:srgbClr val="D4E4D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ro-MD" sz="11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Valoare investiției noi versus second hand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48640" y="617220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Întreabă-te: dacă mâine apare o oportunitate mai mare, mai pot să o iau?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5" name="Text 33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22</a:t>
            </a:r>
            <a:endParaRPr lang="en-US" sz="900" dirty="0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F706CFB5-1555-9E4A-3E02-0085663F60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520" y="5341608"/>
            <a:ext cx="121931" cy="121931"/>
          </a:xfrm>
          <a:prstGeom prst="rect">
            <a:avLst/>
          </a:prstGeom>
        </p:spPr>
      </p:pic>
      <p:sp>
        <p:nvSpPr>
          <p:cNvPr id="37" name="Text 10">
            <a:extLst>
              <a:ext uri="{FF2B5EF4-FFF2-40B4-BE49-F238E27FC236}">
                <a16:creationId xmlns:a16="http://schemas.microsoft.com/office/drawing/2014/main" id="{502FD010-AFF3-48D5-0855-CD4834553CC7}"/>
              </a:ext>
            </a:extLst>
          </p:cNvPr>
          <p:cNvSpPr/>
          <p:nvPr/>
        </p:nvSpPr>
        <p:spPr>
          <a:xfrm>
            <a:off x="777240" y="3989306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-120"/>
              </a:rPr>
              <a:t>Comision ODA,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-120"/>
              </a:rPr>
              <a:t>garanția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C3E5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-120"/>
              </a:rPr>
              <a:t> 373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 11">
            <a:extLst>
              <a:ext uri="{FF2B5EF4-FFF2-40B4-BE49-F238E27FC236}">
                <a16:creationId xmlns:a16="http://schemas.microsoft.com/office/drawing/2014/main" id="{2800D347-24B8-09D9-A075-A378228ADAE5}"/>
              </a:ext>
            </a:extLst>
          </p:cNvPr>
          <p:cNvSpPr/>
          <p:nvPr/>
        </p:nvSpPr>
        <p:spPr>
          <a:xfrm>
            <a:off x="4018893" y="4033467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5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0,5% / an</a:t>
            </a:r>
            <a:endParaRPr lang="en-US" sz="11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CAPITALUL SCUMP, DAR POTRIVIT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Caz 1: când 20% dobândă este o decizie corectă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212080" cy="416052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5212080" cy="5029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SCENARIU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423160"/>
            <a:ext cx="49377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Produci dulceață BIO. Ai un contract ferm cu Kaufland: 8.000 borcane în 60 zile. Profit pe borcan: 22 lei.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347472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Îți lipsesc 180.000 lei pentru fructe, zahăr, borcane.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77240" y="4114800"/>
            <a:ext cx="4754880" cy="1737360"/>
          </a:xfrm>
          <a:prstGeom prst="rect">
            <a:avLst/>
          </a:prstGeom>
          <a:solidFill>
            <a:srgbClr val="EFF4EC"/>
          </a:solidFill>
          <a:ln w="12700">
            <a:solidFill>
              <a:srgbClr val="EFF4E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1" name="Text 9"/>
          <p:cNvSpPr/>
          <p:nvPr/>
        </p:nvSpPr>
        <p:spPr>
          <a:xfrm>
            <a:off x="960120" y="42062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CALCULUL DECIZIEI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960120" y="45262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total: </a:t>
            </a:r>
            <a:r>
              <a:rPr lang="en-US" sz="12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176.000 lei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60120" y="493776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Dobândă 20%</a:t>
            </a:r>
            <a:r>
              <a:rPr lang="ro-MD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anuală</a:t>
            </a: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pe 2 luni: </a:t>
            </a:r>
            <a:r>
              <a:rPr lang="en-US" sz="1200" b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6.000 lei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60120" y="534924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 net: </a:t>
            </a:r>
            <a:r>
              <a:rPr lang="en-US" sz="12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170.000 lei în 60 de zile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17920" y="1783080"/>
            <a:ext cx="5394960" cy="41605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Text 14"/>
          <p:cNvSpPr/>
          <p:nvPr/>
        </p:nvSpPr>
        <p:spPr>
          <a:xfrm>
            <a:off x="6492240" y="192024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92240" y="228600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 este IEFTIN ✓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492240" y="310896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 4 condiții îndeplinite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492240" y="3520440"/>
            <a:ext cx="49377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Marja &gt; 30% per produs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Cerere fermă, contractuală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Rotația rapidă (60 zile, nu 5 ani)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Alternativa: ratezi contractul = pierdere mult mai mare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48640" y="612648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Regula: când banii sunt scumpi DAR ROI-ul este mare și rapid → iei creditul scump.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Text 20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22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CAPITALUL IEFTIN, DAR NEPOTRIVIT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Caz 2: când 5% dobândă este prea scump (chiar și cu grant)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212080" cy="416052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5212080" cy="50292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SCENARIU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423160"/>
            <a:ext cx="4937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Linie de credit MAIB-BERD ofertă: 2 mil. lei, 5,1% dobândă, 5 ani + grant 15% pentru utilaj de procesare </a:t>
            </a:r>
            <a:r>
              <a:rPr lang="en-US" sz="140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nuci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b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b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315468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00" b="1" i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Dar: nu ai contracte ferme. Cifra de afaceri: 800K/an. Cofinanțare cerută: 200K cash.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77240" y="4206240"/>
            <a:ext cx="4754880" cy="1645920"/>
          </a:xfrm>
          <a:prstGeom prst="rect">
            <a:avLst/>
          </a:prstGeom>
          <a:solidFill>
            <a:srgbClr val="EFF4EC"/>
          </a:solidFill>
          <a:ln w="12700">
            <a:solidFill>
              <a:srgbClr val="EFF4EC"/>
            </a:solidFill>
            <a:prstDash val="solid"/>
          </a:ln>
        </p:spPr>
        <p:txBody>
          <a:bodyPr/>
          <a:lstStyle/>
          <a:p>
            <a:endParaRPr lang="ro-RO" sz="2400"/>
          </a:p>
        </p:txBody>
      </p:sp>
      <p:sp>
        <p:nvSpPr>
          <p:cNvPr id="11" name="Text 9"/>
          <p:cNvSpPr/>
          <p:nvPr/>
        </p:nvSpPr>
        <p:spPr>
          <a:xfrm>
            <a:off x="960120" y="42976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CALCULUL REAL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60120" y="457200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Rata lunară: </a:t>
            </a:r>
            <a:r>
              <a:rPr lang="en-US" sz="1400" b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38.000 lei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60120" y="49834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Cashflow lunar net actual: </a:t>
            </a:r>
            <a:r>
              <a:rPr lang="en-US" sz="1400" b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22.000 lei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960120" y="539496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Gap: </a:t>
            </a:r>
            <a:r>
              <a:rPr lang="en-US" sz="1400" b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-16.000 lei / lună, 60 luni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217920" y="1783080"/>
            <a:ext cx="5394960" cy="416052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Text 14"/>
          <p:cNvSpPr/>
          <p:nvPr/>
        </p:nvSpPr>
        <p:spPr>
          <a:xfrm>
            <a:off x="6492240" y="192024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VERDICT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92240" y="228600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5% este PREA MULT ✗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492240" y="310896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ce — chiar dacă pare ieftin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92240" y="3520440"/>
            <a:ext cx="49377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Capacitatea de rambursare nu există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Cofinanțarea de 200K = tot capitalul de lucru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Capacitatea suplimentară fără piață = stoc nevândut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ani de raportare, audit, restricții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" y="612648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Regula: dobânda mică nu înseamnă bani ieftini, dacă afacerea nu îi poate susține.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Text 20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22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DESPRE SESIUNE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 facem împreună în următoarele 60 de minute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394960" cy="438912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dirty="0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73152" cy="43891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822960" y="187452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Obiectivul nostru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505456"/>
            <a:ext cx="5029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Să transformăm decizia de finanțare dintr-un act emoțional într-o alegere strategică — bazată pe planul de afaceri, capacitatea reală a afacerii și costul real al banilor.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68680" y="420624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D2C"/>
                </a:solidFill>
                <a:latin typeface="Georgia" pitchFamily="34" charset="0"/>
              </a:rPr>
              <a:t>La final vei putea </a:t>
            </a:r>
            <a:r>
              <a:rPr lang="en-US" sz="1600" b="1" dirty="0" err="1">
                <a:solidFill>
                  <a:srgbClr val="1F4D2C"/>
                </a:solidFill>
                <a:latin typeface="Georgia" pitchFamily="34" charset="0"/>
              </a:rPr>
              <a:t>răspunde</a:t>
            </a:r>
            <a:r>
              <a:rPr lang="en-US" sz="1600" b="1" dirty="0">
                <a:solidFill>
                  <a:srgbClr val="1F4D2C"/>
                </a:solidFill>
                <a:latin typeface="Georgia" pitchFamily="34" charset="0"/>
              </a:rPr>
              <a:t>:</a:t>
            </a:r>
          </a:p>
        </p:txBody>
      </p:sp>
      <p:sp>
        <p:nvSpPr>
          <p:cNvPr id="10" name="Text 8"/>
          <p:cNvSpPr/>
          <p:nvPr/>
        </p:nvSpPr>
        <p:spPr>
          <a:xfrm>
            <a:off x="822960" y="4411980"/>
            <a:ext cx="50292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 nevoie de finanțare acum sau am nevoie de altceva?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tip de finanțare se potrivește etapei mele?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Cât mă costă, de fapt, banii pe care îi iau?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217920" y="1783080"/>
            <a:ext cx="5394960" cy="438912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2" name="Shape 10"/>
          <p:cNvSpPr/>
          <p:nvPr/>
        </p:nvSpPr>
        <p:spPr>
          <a:xfrm>
            <a:off x="6217920" y="1783080"/>
            <a:ext cx="73152" cy="438912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3" name="Text 11"/>
          <p:cNvSpPr/>
          <p:nvPr/>
        </p:nvSpPr>
        <p:spPr>
          <a:xfrm>
            <a:off x="6492240" y="187452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4D2C"/>
                </a:solidFill>
                <a:latin typeface="Georgia" pitchFamily="34" charset="0"/>
              </a:rPr>
              <a:t>Cum </a:t>
            </a:r>
            <a:r>
              <a:rPr lang="en-US" sz="1600" b="1" dirty="0" err="1">
                <a:solidFill>
                  <a:srgbClr val="1F4D2C"/>
                </a:solidFill>
                <a:latin typeface="Georgia" pitchFamily="34" charset="0"/>
              </a:rPr>
              <a:t>lucrăm</a:t>
            </a:r>
            <a:endParaRPr lang="en-US" sz="1600" b="1" dirty="0">
              <a:solidFill>
                <a:srgbClr val="1F4D2C"/>
              </a:solidFill>
              <a:latin typeface="Georgia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492240" y="237744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726680" y="2606040"/>
            <a:ext cx="0" cy="182880"/>
          </a:xfrm>
          <a:prstGeom prst="line">
            <a:avLst/>
          </a:prstGeom>
          <a:noFill/>
          <a:ln w="1270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Text 14"/>
          <p:cNvSpPr/>
          <p:nvPr/>
        </p:nvSpPr>
        <p:spPr>
          <a:xfrm>
            <a:off x="7818120" y="23774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&amp; întrebarea cheie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6492240" y="306324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726680" y="3291840"/>
            <a:ext cx="0" cy="182880"/>
          </a:xfrm>
          <a:prstGeom prst="line">
            <a:avLst/>
          </a:prstGeom>
          <a:noFill/>
          <a:ln w="1270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9" name="Text 17"/>
          <p:cNvSpPr/>
          <p:nvPr/>
        </p:nvSpPr>
        <p:spPr>
          <a:xfrm>
            <a:off x="7818120" y="30632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Planul de afaceri — busola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6492240" y="374904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726680" y="3977640"/>
            <a:ext cx="0" cy="182880"/>
          </a:xfrm>
          <a:prstGeom prst="line">
            <a:avLst/>
          </a:prstGeom>
          <a:noFill/>
          <a:ln w="1270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Text 20"/>
          <p:cNvSpPr/>
          <p:nvPr/>
        </p:nvSpPr>
        <p:spPr>
          <a:xfrm>
            <a:off x="7818120" y="37490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Când finanțarea NU este soluția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492240" y="443484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7726680" y="4663440"/>
            <a:ext cx="0" cy="182880"/>
          </a:xfrm>
          <a:prstGeom prst="line">
            <a:avLst/>
          </a:prstGeom>
          <a:noFill/>
          <a:ln w="1270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5" name="Text 23"/>
          <p:cNvSpPr/>
          <p:nvPr/>
        </p:nvSpPr>
        <p:spPr>
          <a:xfrm>
            <a:off x="7818120" y="44348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 alegi produsul financiar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6492240" y="512064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726680" y="5349240"/>
            <a:ext cx="0" cy="182880"/>
          </a:xfrm>
          <a:prstGeom prst="line">
            <a:avLst/>
          </a:prstGeom>
          <a:noFill/>
          <a:ln w="1270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8" name="Text 26"/>
          <p:cNvSpPr/>
          <p:nvPr/>
        </p:nvSpPr>
        <p:spPr>
          <a:xfrm>
            <a:off x="7818120" y="51206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Întrebări, exemple, concluzii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0" name="Text 28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22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 sz="2400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 PRACTIC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Matricea de decizie: ce produs alegi în funcție de situație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 rot="16200000">
            <a:off x="548640" y="41148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CAPACITATE DE RAMBURSARE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011680" y="182880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URGENȚA NEVOII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011680" y="214884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REDUSĂ (poți aștepta 3-6 luni)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126480" y="214884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MARE (săptămâni)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011680" y="2606040"/>
            <a:ext cx="4114800" cy="1691640"/>
          </a:xfrm>
          <a:prstGeom prst="rect">
            <a:avLst/>
          </a:prstGeom>
          <a:solidFill>
            <a:srgbClr val="1F4D2C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ro-RO" sz="2400"/>
          </a:p>
        </p:txBody>
      </p:sp>
      <p:sp>
        <p:nvSpPr>
          <p:cNvPr id="10" name="Text 8"/>
          <p:cNvSpPr/>
          <p:nvPr/>
        </p:nvSpPr>
        <p:spPr>
          <a:xfrm>
            <a:off x="2194560" y="27432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GRANT / SUBVENȚIE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194560" y="3200400"/>
            <a:ext cx="3749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Investiții mari, eligibile, cu impact măsurabil. Ai timp și resurse pentru raportare.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126480" y="2606040"/>
            <a:ext cx="4114800" cy="1691640"/>
          </a:xfrm>
          <a:prstGeom prst="rect">
            <a:avLst/>
          </a:prstGeom>
          <a:solidFill>
            <a:srgbClr val="7DA478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ro-RO" sz="2400"/>
          </a:p>
        </p:txBody>
      </p:sp>
      <p:sp>
        <p:nvSpPr>
          <p:cNvPr id="13" name="Text 11"/>
          <p:cNvSpPr/>
          <p:nvPr/>
        </p:nvSpPr>
        <p:spPr>
          <a:xfrm>
            <a:off x="6309360" y="27432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CREDIT COMERCIAL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309360" y="3200400"/>
            <a:ext cx="3749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 de lucru pentru o comandă concretă. Rotația rapidă justifică dobânda.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2011680" y="4297680"/>
            <a:ext cx="4114800" cy="1691640"/>
          </a:xfrm>
          <a:prstGeom prst="rect">
            <a:avLst/>
          </a:prstGeom>
          <a:solidFill>
            <a:srgbClr val="C9A646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ro-RO" sz="2400"/>
          </a:p>
        </p:txBody>
      </p:sp>
      <p:sp>
        <p:nvSpPr>
          <p:cNvPr id="16" name="Text 14"/>
          <p:cNvSpPr/>
          <p:nvPr/>
        </p:nvSpPr>
        <p:spPr>
          <a:xfrm>
            <a:off x="2194560" y="44348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BOOTSTRAP / VALIDARE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194560" y="4892040"/>
            <a:ext cx="3749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 finanțare. Validează piața, construiește cashflow, pregătește-te pentru o aplicare viitoare.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126480" y="4297680"/>
            <a:ext cx="4114800" cy="1691640"/>
          </a:xfrm>
          <a:prstGeom prst="rect">
            <a:avLst/>
          </a:prstGeom>
          <a:solidFill>
            <a:srgbClr val="C66B4E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ro-RO" sz="2400"/>
          </a:p>
        </p:txBody>
      </p:sp>
      <p:sp>
        <p:nvSpPr>
          <p:cNvPr id="19" name="Text 17"/>
          <p:cNvSpPr/>
          <p:nvPr/>
        </p:nvSpPr>
        <p:spPr>
          <a:xfrm>
            <a:off x="6309360" y="44348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MICRO / FACTORING — DOAR DACĂ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309360" y="4892040"/>
            <a:ext cx="3749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Doar pentru depășirea unui blocaj punctual, niciodată pentru investiție pe termen lung.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508760" y="27889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MARE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1508760" y="55321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MICĂ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48640" y="61264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 de aur: alege produsul care se potrivește orizontului tău și capacității de plată — nu cel cu dobânda cea mai mică.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 sz="2400"/>
          </a:p>
        </p:txBody>
      </p:sp>
      <p:sp>
        <p:nvSpPr>
          <p:cNvPr id="25" name="Text 23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105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22</a:t>
            </a:r>
            <a:endParaRPr lang="en-US" sz="10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OPORTUNITĂȚI DESCHISE SAU PREVIZIBILE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Programe relevante pentru femeile antreprenoare în agroalimentar — 2026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539496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dirty="0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73152" cy="132588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Shape 5"/>
          <p:cNvSpPr/>
          <p:nvPr/>
        </p:nvSpPr>
        <p:spPr>
          <a:xfrm>
            <a:off x="4663440" y="1874520"/>
            <a:ext cx="1188720" cy="2743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8" name="Text 6"/>
          <p:cNvSpPr/>
          <p:nvPr/>
        </p:nvSpPr>
        <p:spPr>
          <a:xfrm>
            <a:off x="4663440" y="1874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731520" y="18745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ODA —</a:t>
            </a:r>
            <a:r>
              <a:rPr lang="ro-MD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Creștem IMM – susținere lansare afacere TINERI și MIGRANȚI   </a:t>
            </a:r>
            <a:r>
              <a:rPr lang="en-US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2240280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Până la 600.000 lei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731520" y="256032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</a:t>
            </a:r>
            <a:r>
              <a:rPr lang="en-US" sz="120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pentru</a:t>
            </a: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o-MD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TINERI, MIGRANȚI, FEMEIE </a:t>
            </a: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(start-up</a:t>
            </a:r>
            <a:r>
              <a:rPr lang="ro-MD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lansare afacere).</a:t>
            </a: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Cofinanțare</a:t>
            </a: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~</a:t>
            </a:r>
            <a:r>
              <a:rPr lang="ro-MD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30 %</a:t>
            </a: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26480" y="1783080"/>
            <a:ext cx="539496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3" name="Shape 11"/>
          <p:cNvSpPr/>
          <p:nvPr/>
        </p:nvSpPr>
        <p:spPr>
          <a:xfrm>
            <a:off x="6126480" y="1783080"/>
            <a:ext cx="73152" cy="132588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4" name="Shape 12"/>
          <p:cNvSpPr/>
          <p:nvPr/>
        </p:nvSpPr>
        <p:spPr>
          <a:xfrm>
            <a:off x="10241280" y="1874520"/>
            <a:ext cx="1188720" cy="2743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5" name="Text 13"/>
          <p:cNvSpPr/>
          <p:nvPr/>
        </p:nvSpPr>
        <p:spPr>
          <a:xfrm>
            <a:off x="10241280" y="1874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SUBVENȚIE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6309360" y="18745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AIPA — Apel post-investiție 2025/2026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309360" y="2240280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Până la 50% din valoare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309360" y="256032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Subvenție post-investiție pentru utilaje agricole, procesare, ambalare. Plătești tu, apoi recuperezi.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" y="3200400"/>
            <a:ext cx="539496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0" name="Shape 18"/>
          <p:cNvSpPr/>
          <p:nvPr/>
        </p:nvSpPr>
        <p:spPr>
          <a:xfrm>
            <a:off x="548640" y="3200400"/>
            <a:ext cx="73152" cy="132588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1" name="Shape 19"/>
          <p:cNvSpPr/>
          <p:nvPr/>
        </p:nvSpPr>
        <p:spPr>
          <a:xfrm>
            <a:off x="4663440" y="3291840"/>
            <a:ext cx="1188720" cy="2743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Text 20"/>
          <p:cNvSpPr/>
          <p:nvPr/>
        </p:nvSpPr>
        <p:spPr>
          <a:xfrm>
            <a:off x="4663440" y="32918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731520" y="3291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Creștem IMM (ODA)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31520" y="3657600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Până la 2 mil. lei (+10% bonus </a:t>
            </a:r>
            <a:r>
              <a:rPr lang="en-US" sz="1150" b="1" dirty="0" err="1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femei</a:t>
            </a:r>
            <a:r>
              <a:rPr lang="ro-MD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n-US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731520" y="397764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pentru digitalizare, ecologizare, modernizare tehnologică. </a:t>
            </a:r>
            <a:r>
              <a:rPr lang="en-US" sz="120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Cofinanțare</a:t>
            </a: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o-MD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60-65%</a:t>
            </a: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126480" y="3200400"/>
            <a:ext cx="539496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dirty="0"/>
          </a:p>
        </p:txBody>
      </p:sp>
      <p:sp>
        <p:nvSpPr>
          <p:cNvPr id="27" name="Shape 25"/>
          <p:cNvSpPr/>
          <p:nvPr/>
        </p:nvSpPr>
        <p:spPr>
          <a:xfrm>
            <a:off x="6126480" y="3200400"/>
            <a:ext cx="73152" cy="1325880"/>
          </a:xfrm>
          <a:prstGeom prst="rect">
            <a:avLst/>
          </a:prstGeom>
          <a:solidFill>
            <a:srgbClr val="7DA478"/>
          </a:solidFill>
          <a:ln w="12700">
            <a:solidFill>
              <a:srgbClr val="7DA478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8" name="Shape 26"/>
          <p:cNvSpPr/>
          <p:nvPr/>
        </p:nvSpPr>
        <p:spPr>
          <a:xfrm>
            <a:off x="10241280" y="3291840"/>
            <a:ext cx="1188720" cy="274320"/>
          </a:xfrm>
          <a:prstGeom prst="rect">
            <a:avLst/>
          </a:prstGeom>
          <a:solidFill>
            <a:srgbClr val="7DA478"/>
          </a:solidFill>
          <a:ln w="12700">
            <a:solidFill>
              <a:srgbClr val="7DA478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9" name="Text 27"/>
          <p:cNvSpPr/>
          <p:nvPr/>
        </p:nvSpPr>
        <p:spPr>
          <a:xfrm>
            <a:off x="10241280" y="329184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+ GRANT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6309360" y="3291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MAIB</a:t>
            </a:r>
            <a:r>
              <a:rPr lang="ro-MD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(FIDA 8)</a:t>
            </a:r>
            <a:r>
              <a:rPr lang="en-US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—</a:t>
            </a:r>
            <a:r>
              <a:rPr lang="ro-MD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Credite cu porțiunea de grant pentru femei antreprenoare 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309360" y="3657600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Până la </a:t>
            </a:r>
            <a:r>
              <a:rPr lang="ro-MD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800 000 mdl 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6309360" y="397764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fontAlgn="base">
              <a:spcAft>
                <a:spcPts val="1800"/>
              </a:spcAft>
            </a:pPr>
            <a:r>
              <a:rPr lang="ro-MD" sz="1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Porțiunea de grant până la 40 % din suma creditului, maximum 320 000 mdl, active productive fixe, </a:t>
            </a:r>
            <a:r>
              <a:rPr lang="en-US" sz="1000" b="0" i="0" dirty="0" err="1">
                <a:effectLst/>
                <a:latin typeface="Nexa"/>
              </a:rPr>
              <a:t>agroturism</a:t>
            </a:r>
            <a:r>
              <a:rPr lang="en-US" sz="1000" b="0" i="0" dirty="0">
                <a:effectLst/>
                <a:latin typeface="Nexa"/>
              </a:rPr>
              <a:t> - </a:t>
            </a:r>
            <a:r>
              <a:rPr lang="en-US" sz="1000" b="0" i="0" dirty="0" err="1">
                <a:effectLst/>
                <a:latin typeface="Nexa"/>
              </a:rPr>
              <a:t>construcția</a:t>
            </a:r>
            <a:r>
              <a:rPr lang="en-US" sz="1000" b="0" i="0" dirty="0">
                <a:effectLst/>
                <a:latin typeface="Nexa"/>
              </a:rPr>
              <a:t>/ </a:t>
            </a:r>
            <a:r>
              <a:rPr lang="en-US" sz="1000" b="0" i="0" dirty="0" err="1">
                <a:effectLst/>
                <a:latin typeface="Nexa"/>
              </a:rPr>
              <a:t>reconstrucția</a:t>
            </a:r>
            <a:r>
              <a:rPr lang="en-US" sz="1000" b="0" i="0" dirty="0">
                <a:effectLst/>
                <a:latin typeface="Nexa"/>
              </a:rPr>
              <a:t> </a:t>
            </a:r>
            <a:r>
              <a:rPr lang="en-US" sz="1000" b="0" i="0" dirty="0" err="1">
                <a:effectLst/>
                <a:latin typeface="Nexa"/>
              </a:rPr>
              <a:t>și</a:t>
            </a:r>
            <a:r>
              <a:rPr lang="en-US" sz="1000" b="0" i="0" dirty="0">
                <a:effectLst/>
                <a:latin typeface="Nexa"/>
              </a:rPr>
              <a:t> </a:t>
            </a:r>
            <a:r>
              <a:rPr lang="en-US" sz="1000" b="0" i="0" dirty="0" err="1">
                <a:effectLst/>
                <a:latin typeface="Nexa"/>
              </a:rPr>
              <a:t>renovarea</a:t>
            </a:r>
            <a:r>
              <a:rPr lang="en-US" sz="1000" b="0" i="0" dirty="0">
                <a:effectLst/>
                <a:latin typeface="Nexa"/>
              </a:rPr>
              <a:t> </a:t>
            </a:r>
            <a:r>
              <a:rPr lang="en-US" sz="1000" b="0" i="0" dirty="0" err="1">
                <a:effectLst/>
                <a:latin typeface="Nexa"/>
              </a:rPr>
              <a:t>agro-pensiunilor</a:t>
            </a:r>
            <a:r>
              <a:rPr lang="en-US" sz="1000" b="0" i="0" dirty="0">
                <a:effectLst/>
                <a:latin typeface="Nexa"/>
              </a:rPr>
              <a:t> </a:t>
            </a:r>
            <a:r>
              <a:rPr lang="en-US" sz="1000" b="0" i="0" dirty="0" err="1">
                <a:effectLst/>
                <a:latin typeface="Nexa"/>
              </a:rPr>
              <a:t>rurale</a:t>
            </a:r>
            <a:r>
              <a:rPr lang="en-US" sz="1000" b="0" i="0" dirty="0">
                <a:effectLst/>
                <a:latin typeface="Nexa"/>
              </a:rPr>
              <a:t>, </a:t>
            </a:r>
            <a:r>
              <a:rPr lang="en-US" sz="1000" b="0" i="0" dirty="0" err="1">
                <a:effectLst/>
                <a:latin typeface="Nexa"/>
              </a:rPr>
              <a:t>procurarea</a:t>
            </a:r>
            <a:r>
              <a:rPr lang="en-US" sz="1000" b="0" i="0" dirty="0">
                <a:effectLst/>
                <a:latin typeface="Nexa"/>
              </a:rPr>
              <a:t> </a:t>
            </a:r>
            <a:r>
              <a:rPr lang="en-US" sz="1000" b="0" i="0" dirty="0" err="1">
                <a:effectLst/>
                <a:latin typeface="Nexa"/>
              </a:rPr>
              <a:t>animalelor</a:t>
            </a:r>
            <a:r>
              <a:rPr lang="en-US" sz="1000" b="0" i="0" dirty="0">
                <a:effectLst/>
                <a:latin typeface="Nexa"/>
              </a:rPr>
              <a:t>, </a:t>
            </a:r>
            <a:r>
              <a:rPr lang="en-US" sz="1000" b="0" i="0" dirty="0" err="1">
                <a:effectLst/>
                <a:latin typeface="Nexa"/>
              </a:rPr>
              <a:t>echipamentelor</a:t>
            </a:r>
            <a:r>
              <a:rPr lang="en-US" sz="1000" b="0" i="0" dirty="0">
                <a:effectLst/>
                <a:latin typeface="Nexa"/>
              </a:rPr>
              <a:t> </a:t>
            </a:r>
            <a:r>
              <a:rPr lang="en-US" sz="1000" b="0" i="0" dirty="0" err="1">
                <a:effectLst/>
                <a:latin typeface="Nexa"/>
              </a:rPr>
              <a:t>și</a:t>
            </a:r>
            <a:r>
              <a:rPr lang="en-US" sz="1000" b="0" i="0" dirty="0">
                <a:effectLst/>
                <a:latin typeface="Nexa"/>
              </a:rPr>
              <a:t> </a:t>
            </a:r>
            <a:r>
              <a:rPr lang="en-US" sz="1000" b="0" i="0" dirty="0" err="1">
                <a:effectLst/>
                <a:latin typeface="Nexa"/>
              </a:rPr>
              <a:t>utilajelor</a:t>
            </a:r>
            <a:r>
              <a:rPr lang="en-US" sz="1000" b="0" i="0" dirty="0">
                <a:effectLst/>
                <a:latin typeface="Nexa"/>
              </a:rPr>
              <a:t> </a:t>
            </a:r>
            <a:r>
              <a:rPr lang="en-US" sz="1000" b="0" i="0" dirty="0" err="1">
                <a:effectLst/>
                <a:latin typeface="Nexa"/>
              </a:rPr>
              <a:t>noi</a:t>
            </a:r>
            <a:r>
              <a:rPr lang="en-US" sz="1000" b="0" i="0" dirty="0">
                <a:effectLst/>
                <a:latin typeface="Nexa"/>
              </a:rPr>
              <a:t>;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48640" y="4617720"/>
            <a:ext cx="539496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 dirty="0"/>
          </a:p>
        </p:txBody>
      </p:sp>
      <p:sp>
        <p:nvSpPr>
          <p:cNvPr id="34" name="Shape 32"/>
          <p:cNvSpPr/>
          <p:nvPr/>
        </p:nvSpPr>
        <p:spPr>
          <a:xfrm>
            <a:off x="548640" y="4617720"/>
            <a:ext cx="73152" cy="1325880"/>
          </a:xfrm>
          <a:prstGeom prst="rect">
            <a:avLst/>
          </a:prstGeom>
          <a:solidFill>
            <a:srgbClr val="7DA478"/>
          </a:solidFill>
          <a:ln w="12700">
            <a:solidFill>
              <a:srgbClr val="7DA478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5" name="Shape 33"/>
          <p:cNvSpPr/>
          <p:nvPr/>
        </p:nvSpPr>
        <p:spPr>
          <a:xfrm>
            <a:off x="4663440" y="4709160"/>
            <a:ext cx="1188720" cy="274320"/>
          </a:xfrm>
          <a:prstGeom prst="rect">
            <a:avLst/>
          </a:prstGeom>
          <a:solidFill>
            <a:srgbClr val="7DA478"/>
          </a:solidFill>
          <a:ln w="12700">
            <a:solidFill>
              <a:srgbClr val="7DA478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6" name="Text 34"/>
          <p:cNvSpPr/>
          <p:nvPr/>
        </p:nvSpPr>
        <p:spPr>
          <a:xfrm>
            <a:off x="4663440" y="47091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</a:t>
            </a:r>
            <a:r>
              <a:rPr lang="ro-MD" sz="8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GRANT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731520" y="47091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UCIP IFAD —</a:t>
            </a:r>
            <a:r>
              <a:rPr lang="ro-MD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credite cu porțiune de GRANT condiționat pentru tineri și femei</a:t>
            </a:r>
            <a:endParaRPr lang="en-US" sz="1200" dirty="0">
              <a:highlight>
                <a:srgbClr val="FF0000"/>
              </a:highlight>
            </a:endParaRPr>
          </a:p>
        </p:txBody>
      </p:sp>
      <p:sp>
        <p:nvSpPr>
          <p:cNvPr id="38" name="Text 36"/>
          <p:cNvSpPr/>
          <p:nvPr/>
        </p:nvSpPr>
        <p:spPr>
          <a:xfrm>
            <a:off x="731520" y="5074920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Până la </a:t>
            </a:r>
            <a:r>
              <a:rPr lang="ro-MD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r>
              <a:rPr lang="en-US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mil. </a:t>
            </a:r>
            <a:r>
              <a:rPr lang="ro-MD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Mdl, porțiunea de grant 320.000 mdl 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731520" y="539496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r>
              <a:rPr lang="ro-MD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redit minim 12 luni, maxim 8 ani, inclusiv,perioada de grație până la 4 ani.  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6126480" y="4617720"/>
            <a:ext cx="539496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41" name="Shape 39"/>
          <p:cNvSpPr/>
          <p:nvPr/>
        </p:nvSpPr>
        <p:spPr>
          <a:xfrm>
            <a:off x="6126480" y="4617720"/>
            <a:ext cx="73152" cy="1325880"/>
          </a:xfrm>
          <a:prstGeom prst="rect">
            <a:avLst/>
          </a:prstGeom>
          <a:solidFill>
            <a:srgbClr val="7DA478"/>
          </a:solidFill>
          <a:ln w="12700">
            <a:solidFill>
              <a:srgbClr val="7DA478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42" name="Shape 40"/>
          <p:cNvSpPr/>
          <p:nvPr/>
        </p:nvSpPr>
        <p:spPr>
          <a:xfrm>
            <a:off x="10241280" y="4709160"/>
            <a:ext cx="1188720" cy="274320"/>
          </a:xfrm>
          <a:prstGeom prst="rect">
            <a:avLst/>
          </a:prstGeom>
          <a:solidFill>
            <a:srgbClr val="7DA478"/>
          </a:solidFill>
          <a:ln w="12700">
            <a:solidFill>
              <a:srgbClr val="7DA478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43" name="Text 41"/>
          <p:cNvSpPr/>
          <p:nvPr/>
        </p:nvSpPr>
        <p:spPr>
          <a:xfrm>
            <a:off x="10241280" y="470916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6309360" y="47091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Livada Moldovei (BEI)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6309360" y="5074920"/>
            <a:ext cx="5074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o-MD" sz="115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5000 euro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6309360" y="5394960"/>
            <a:ext cx="5074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2,8-4,9% EUR pentru producători horticoli, viticultori, apicultori, logistică/procesare.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548640" y="6126480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Surse oficiale: fonduri.md  ·  oda.md  ·  aipa.gov.md  ·  ucipifad.md  ·  maib.md  ·  livadamoldovei.md  ·  civic.md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49" name="Text 47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/ 22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F4D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1097280" y="640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500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 LOC DE CONCLUZIE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097280" y="105156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idei pe care să le iei cu tine acasă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097280" y="2011680"/>
            <a:ext cx="1188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C9A6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2377440" y="2057400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Planul de afaceri nu se scrie pentru un evaluator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2377440" y="2514600"/>
            <a:ext cx="8961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scrie pentru tine. Dacă nu poți răspunde cu el la decizii operaționale, de investiție și de finanțare — nu ai un plan.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97280" y="3063240"/>
            <a:ext cx="1188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C9A6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2377440" y="3108960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Finanțarea nu rezolvă probleme — le amplifică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2377440" y="3566160"/>
            <a:ext cx="8961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Dacă afacerea nu funcționează pe scară mică, mai mulți bani nu o vor face să funcționeze pe scară mare.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97280" y="4114800"/>
            <a:ext cx="1188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C9A6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2377440" y="4160520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Costul real al banilor ≠ dobânda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2377440" y="4617720"/>
            <a:ext cx="8961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 poate fi ieftin pentru un contract cu marjă mare și rotație rapidă. 5% poate fi prea scump pentru o investiție fără piață.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1097280" y="5486400"/>
            <a:ext cx="9997135" cy="96012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5" name="Text 13"/>
          <p:cNvSpPr/>
          <p:nvPr/>
        </p:nvSpPr>
        <p:spPr>
          <a:xfrm>
            <a:off x="1371600" y="5577840"/>
            <a:ext cx="2286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 &amp; A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3657600" y="5577840"/>
            <a:ext cx="6949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4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</a:t>
            </a:r>
            <a:r>
              <a:rPr lang="en-US" sz="1400" b="1" dirty="0" err="1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danielasecinschii</a:t>
            </a:r>
            <a:r>
              <a:rPr lang="en-US" sz="14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</a:t>
            </a:r>
            <a:r>
              <a:rPr lang="en-US" sz="1400" b="1" dirty="0" err="1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hello@pro-active.md</a:t>
            </a:r>
            <a:r>
              <a:rPr lang="en-US" sz="1400" b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pro-active.md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CINE VORBEȘTE ASTĂZI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pro-</a:t>
            </a:r>
            <a:r>
              <a:rPr lang="en-US" sz="2600" b="1" dirty="0" err="1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active.md</a:t>
            </a: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— Educație financiară aplicată pentru afaceri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Cine suntem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5486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25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Echipa</a:t>
            </a: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50" b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</a:t>
            </a:r>
            <a:r>
              <a:rPr lang="en-US" sz="12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dezvoltă programe educaționale pentru contabili, directori financiari și antreprenori — cu focus pe transformarea conceptelor financiare complexe în instrumente accesibile, aplicabile în decizii reale de business.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48640" y="3794760"/>
            <a:ext cx="26060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8" name="Text 6"/>
          <p:cNvSpPr/>
          <p:nvPr/>
        </p:nvSpPr>
        <p:spPr>
          <a:xfrm>
            <a:off x="685800" y="3840480"/>
            <a:ext cx="1005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10+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691640" y="384048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ro-RO" sz="1050" b="1" noProof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 experiență</a:t>
            </a:r>
            <a:endParaRPr lang="ro-RO" sz="1050" b="1" noProof="1"/>
          </a:p>
          <a:p>
            <a:pPr marL="0" indent="0">
              <a:lnSpc>
                <a:spcPct val="115000"/>
              </a:lnSpc>
              <a:buNone/>
            </a:pPr>
            <a:r>
              <a:rPr lang="ro-RO" sz="1050" noProof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cursuri în contabilitate inanțe, fiscalitate, MS Excel</a:t>
            </a:r>
            <a:endParaRPr lang="ro-RO" sz="1050" noProof="1"/>
          </a:p>
        </p:txBody>
      </p:sp>
      <p:sp>
        <p:nvSpPr>
          <p:cNvPr id="10" name="Shape 8"/>
          <p:cNvSpPr/>
          <p:nvPr/>
        </p:nvSpPr>
        <p:spPr>
          <a:xfrm>
            <a:off x="3337560" y="3794760"/>
            <a:ext cx="26060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1" name="Text 9"/>
          <p:cNvSpPr/>
          <p:nvPr/>
        </p:nvSpPr>
        <p:spPr>
          <a:xfrm>
            <a:off x="3474720" y="3840480"/>
            <a:ext cx="1005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5000+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480560" y="384048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5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Participanți</a:t>
            </a: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anual</a:t>
            </a: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la </a:t>
            </a:r>
            <a:r>
              <a:rPr lang="en-US" sz="105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instruiri</a:t>
            </a: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48640" y="4937760"/>
            <a:ext cx="26060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4" name="Text 12"/>
          <p:cNvSpPr/>
          <p:nvPr/>
        </p:nvSpPr>
        <p:spPr>
          <a:xfrm>
            <a:off x="685800" y="4983480"/>
            <a:ext cx="1005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F4D2C"/>
                </a:solidFill>
                <a:latin typeface="Georgia" pitchFamily="34" charset="0"/>
              </a:rPr>
              <a:t>60+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1691640" y="498348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50" b="1" dirty="0" err="1">
                <a:solidFill>
                  <a:srgbClr val="2C3E50"/>
                </a:solidFill>
                <a:latin typeface="Calibri" pitchFamily="34" charset="0"/>
                <a:cs typeface="Calibri" pitchFamily="34" charset="-120"/>
              </a:rPr>
              <a:t>Programe</a:t>
            </a:r>
            <a:r>
              <a:rPr lang="en-US" sz="1050" b="1" dirty="0">
                <a:solidFill>
                  <a:srgbClr val="2C3E50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050" b="1" dirty="0" err="1">
                <a:solidFill>
                  <a:srgbClr val="2C3E50"/>
                </a:solidFill>
                <a:latin typeface="Calibri" pitchFamily="34" charset="0"/>
                <a:cs typeface="Calibri" pitchFamily="34" charset="-120"/>
              </a:rPr>
              <a:t>educaționale</a:t>
            </a:r>
            <a:r>
              <a:rPr lang="en-US" sz="1050" b="1" dirty="0">
                <a:solidFill>
                  <a:srgbClr val="2C3E50"/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050" b="1" dirty="0" err="1">
                <a:solidFill>
                  <a:srgbClr val="2C3E50"/>
                </a:solidFill>
                <a:latin typeface="Calibri" pitchFamily="34" charset="0"/>
                <a:cs typeface="Calibri" pitchFamily="34" charset="-120"/>
              </a:rPr>
              <a:t>dezvoltate</a:t>
            </a:r>
            <a:r>
              <a:rPr lang="en-US" sz="1050" b="1" dirty="0">
                <a:solidFill>
                  <a:srgbClr val="2C3E50"/>
                </a:solidFill>
                <a:latin typeface="Calibri" pitchFamily="34" charset="0"/>
                <a:cs typeface="Calibri" pitchFamily="34" charset="-120"/>
              </a:rPr>
              <a:t> </a:t>
            </a:r>
            <a:endParaRPr lang="en-US" sz="1050" b="1" dirty="0"/>
          </a:p>
        </p:txBody>
      </p:sp>
      <p:sp>
        <p:nvSpPr>
          <p:cNvPr id="16" name="Shape 14"/>
          <p:cNvSpPr/>
          <p:nvPr/>
        </p:nvSpPr>
        <p:spPr>
          <a:xfrm>
            <a:off x="3337560" y="4937760"/>
            <a:ext cx="260604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7" name="Text 15"/>
          <p:cNvSpPr/>
          <p:nvPr/>
        </p:nvSpPr>
        <p:spPr>
          <a:xfrm>
            <a:off x="3474720" y="4983480"/>
            <a:ext cx="1005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99%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480560" y="4983480"/>
            <a:ext cx="1417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5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Feedbak-uri</a:t>
            </a: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pozitive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492240" y="1783080"/>
            <a:ext cx="5120640" cy="406908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0" name="Text 18"/>
          <p:cNvSpPr/>
          <p:nvPr/>
        </p:nvSpPr>
        <p:spPr>
          <a:xfrm>
            <a:off x="6766560" y="19659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9A6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ce contează această sesiune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766560" y="251460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Accesul la finanțare nu este o cursă de cine completează primul formularul. Este o decizie strategică, cu costuri reale și consecințe pe termen lung.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766560" y="388620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 Moldova, </a:t>
            </a:r>
            <a:r>
              <a:rPr lang="en-US" sz="130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peste 70%</a:t>
            </a:r>
            <a:r>
              <a:rPr lang="en-US" sz="1300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dintre IMM-uri au auzit de </a:t>
            </a:r>
            <a:r>
              <a:rPr lang="en-US" sz="1300" dirty="0" err="1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granturi</a:t>
            </a:r>
            <a:r>
              <a:rPr lang="en-US" sz="1300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300" dirty="0" err="1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însă</a:t>
            </a:r>
            <a:r>
              <a:rPr lang="en-US" sz="1300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doar </a:t>
            </a:r>
            <a:r>
              <a:rPr lang="en-US" sz="1300" b="1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14%</a:t>
            </a:r>
            <a:r>
              <a:rPr lang="en-US" sz="1300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au aplicat vreodată.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766560" y="4800600"/>
            <a:ext cx="4572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Diferența? Nu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lipsa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banilor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înțelegerea regulilor jocului.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5" name="Text 23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22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REALITATEA CONTEXTULUI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Peisajul finanțărilor în 2026: oportunități mai mari, joc mai dur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3566160" cy="406908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3566160" cy="45720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BANI DISPONIBILI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468880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Sute mil. €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777240" y="3383280"/>
            <a:ext cx="32918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Programe active 2025–2030 pentru IMM-uri, digitalizare, agricultură eco, eficiență energetică, internaționalizare.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297680" y="1783080"/>
            <a:ext cx="3566160" cy="406908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1" name="Shape 9"/>
          <p:cNvSpPr/>
          <p:nvPr/>
        </p:nvSpPr>
        <p:spPr>
          <a:xfrm>
            <a:off x="4297680" y="1783080"/>
            <a:ext cx="3566160" cy="457200"/>
          </a:xfrm>
          <a:prstGeom prst="rect">
            <a:avLst/>
          </a:prstGeom>
          <a:solidFill>
            <a:srgbClr val="C66B4E"/>
          </a:solidFill>
          <a:ln w="1270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2" name="Text 10"/>
          <p:cNvSpPr/>
          <p:nvPr/>
        </p:nvSpPr>
        <p:spPr>
          <a:xfrm>
            <a:off x="4526280" y="1783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REORGANIZARE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26280" y="2468880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C66B4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USAID ↓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4526280" y="3383280"/>
            <a:ext cx="32918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Reducerea sprijinului american din 2025 a redirecționat finanțările spre fonduri UE și guvernamentale — mai birocratice, mai competitive.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046720" y="1783080"/>
            <a:ext cx="3566160" cy="406908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Shape 14"/>
          <p:cNvSpPr/>
          <p:nvPr/>
        </p:nvSpPr>
        <p:spPr>
          <a:xfrm>
            <a:off x="8046720" y="1783080"/>
            <a:ext cx="3566160" cy="45720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7" name="Text 15"/>
          <p:cNvSpPr/>
          <p:nvPr/>
        </p:nvSpPr>
        <p:spPr>
          <a:xfrm>
            <a:off x="8275320" y="17830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CERINȚA NOUĂ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275320" y="2468880"/>
            <a:ext cx="3291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C9A6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Pregătire</a:t>
            </a:r>
            <a:endParaRPr lang="en-US" sz="3400" dirty="0"/>
          </a:p>
        </p:txBody>
      </p:sp>
      <p:sp>
        <p:nvSpPr>
          <p:cNvPr id="19" name="Text 17"/>
          <p:cNvSpPr/>
          <p:nvPr/>
        </p:nvSpPr>
        <p:spPr>
          <a:xfrm>
            <a:off x="8275320" y="3383280"/>
            <a:ext cx="32918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Astăzi nu câștigă cine completează formularul cel mai repede, </a:t>
            </a:r>
            <a:r>
              <a:rPr lang="en-US" sz="1400" dirty="0" err="1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</a:t>
            </a: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cine se pregătește profesionist, aplică realist și raportează impecabil.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5989320"/>
            <a:ext cx="11094415" cy="457200"/>
          </a:xfrm>
          <a:prstGeom prst="rect">
            <a:avLst/>
          </a:prstGeom>
          <a:solidFill>
            <a:srgbClr val="D4E4D0"/>
          </a:solidFill>
          <a:ln w="12700">
            <a:solidFill>
              <a:srgbClr val="D4E4D0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1" name="Text 19"/>
          <p:cNvSpPr/>
          <p:nvPr/>
        </p:nvSpPr>
        <p:spPr>
          <a:xfrm>
            <a:off x="731520" y="5989320"/>
            <a:ext cx="1072865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Sectorul agroalimentar rămâne o prioritate strategică — dar regulile s-au schimbat.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3" name="Text 21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22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FF4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PUNCTUL DE PORNIRE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Înainte de „de unde iau bani?” — întreabă-te „de ce-mi trebuie?”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5440680" cy="411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C66B4E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Text 4"/>
          <p:cNvSpPr/>
          <p:nvPr/>
        </p:nvSpPr>
        <p:spPr>
          <a:xfrm>
            <a:off x="822960" y="2011680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ÎNTREBAREA GREȘITĂ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2468880"/>
            <a:ext cx="5166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„Unde găsesc bani repede?”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22960" y="3133395"/>
            <a:ext cx="5166360" cy="1903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face să aplici la orice apel deschis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Forțezi business-ul în direcții pentru care nu ești pregătită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Iei produse financiare scumpe pentru investiții cu ROI mic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concentrezi pe primirea banilor, nu pe folosirea lor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172200" y="1828800"/>
            <a:ext cx="5440680" cy="411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0" name="Text 8"/>
          <p:cNvSpPr/>
          <p:nvPr/>
        </p:nvSpPr>
        <p:spPr>
          <a:xfrm>
            <a:off x="6446520" y="2011680"/>
            <a:ext cx="5166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ÎNTREBAREA POTRIVITĂ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46520" y="2468880"/>
            <a:ext cx="5166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i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„Ce problemă rezolv cu acești bani?”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446520" y="3133396"/>
            <a:ext cx="5166360" cy="19039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Definești scopul concret: utilaj, capital, piață, oameni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Calculezi câți bani îți trebuie și pentru cât timp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 ROI-ul investiției cu costul finanțării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▪"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Alegi instrumentul potrivit, nu pe cel mai accesibil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608076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i="1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Răspunsul la întrebarea POTRIVITĂ vine dintr-un singur loc: planul de afaceri.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5" name="Text 13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22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4D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1097280" y="23774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PARTEA 1  ·  20 MIN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1097280" y="2880360"/>
            <a:ext cx="548640" cy="45720"/>
          </a:xfrm>
          <a:prstGeom prst="rect">
            <a:avLst/>
          </a:prstGeom>
          <a:solidFill>
            <a:srgbClr val="C9A646"/>
          </a:solidFill>
          <a:ln w="127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1097280" y="3108960"/>
            <a:ext cx="10058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Planul de afaceri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1097280" y="42976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D4E4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Documentul de căpătâi pentru orice decizie de investiție sau creștere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SCHIMBAREA DE PERSPECTIVĂ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Planul de afaceri nu e un PDF pentru bancă — e busola ta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5029200" cy="41605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Text 4"/>
          <p:cNvSpPr/>
          <p:nvPr/>
        </p:nvSpPr>
        <p:spPr>
          <a:xfrm>
            <a:off x="822960" y="1828800"/>
            <a:ext cx="914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0" dirty="0">
                <a:solidFill>
                  <a:srgbClr val="C9A6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„</a:t>
            </a:r>
            <a:endParaRPr lang="en-US" sz="8000" dirty="0"/>
          </a:p>
        </p:txBody>
      </p:sp>
      <p:sp>
        <p:nvSpPr>
          <p:cNvPr id="7" name="Text 5"/>
          <p:cNvSpPr/>
          <p:nvPr/>
        </p:nvSpPr>
        <p:spPr>
          <a:xfrm>
            <a:off x="914400" y="2651760"/>
            <a:ext cx="45720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plan de afaceri scris doar pentru evaluator e un document mort. Un plan scris pentru tine este instrumentul prin care </a:t>
            </a:r>
            <a:r>
              <a:rPr lang="en-US" sz="1500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iei</a:t>
            </a:r>
            <a:r>
              <a:rPr lang="en-US" sz="1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1500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decizii</a:t>
            </a:r>
            <a:r>
              <a:rPr lang="en-US" sz="1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, cu sau fără finanțare.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914400" y="5349240"/>
            <a:ext cx="365760" cy="0"/>
          </a:xfrm>
          <a:prstGeom prst="line">
            <a:avLst/>
          </a:prstGeom>
          <a:noFill/>
          <a:ln w="25400">
            <a:solidFill>
              <a:srgbClr val="C9A646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9" name="Text 7"/>
          <p:cNvSpPr/>
          <p:nvPr/>
        </p:nvSpPr>
        <p:spPr>
          <a:xfrm>
            <a:off x="1371600" y="521208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Principiu de </a:t>
            </a:r>
            <a:r>
              <a:rPr lang="en-US" sz="1100" kern="0" spc="200" dirty="0" err="1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lucru</a:t>
            </a:r>
            <a:r>
              <a:rPr lang="en-US" sz="1100" kern="0" spc="200" dirty="0">
                <a:solidFill>
                  <a:srgbClr val="C9A6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proactive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217920" y="18288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Pentru ce-ți folosește, de fapt?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6217920" y="2423160"/>
            <a:ext cx="5394960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2" name="Shape 10"/>
          <p:cNvSpPr/>
          <p:nvPr/>
        </p:nvSpPr>
        <p:spPr>
          <a:xfrm>
            <a:off x="6217920" y="2423160"/>
            <a:ext cx="73152" cy="9601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3" name="Text 11"/>
          <p:cNvSpPr/>
          <p:nvPr/>
        </p:nvSpPr>
        <p:spPr>
          <a:xfrm>
            <a:off x="6446520" y="251460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DECIZII OPERAȚIONALE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46520" y="2834640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Cât stoc țin? Când angajez? Câte luni rezist fără vânzări noi?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217920" y="3566160"/>
            <a:ext cx="5394960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Shape 14"/>
          <p:cNvSpPr/>
          <p:nvPr/>
        </p:nvSpPr>
        <p:spPr>
          <a:xfrm>
            <a:off x="6217920" y="3566160"/>
            <a:ext cx="73152" cy="9601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7" name="Text 15"/>
          <p:cNvSpPr/>
          <p:nvPr/>
        </p:nvSpPr>
        <p:spPr>
          <a:xfrm>
            <a:off x="6446520" y="365760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DECIZII DE INVESTIȚIE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446520" y="3977640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Utilajul ăsta îmi crește profitabilitatea sau doar capacitatea?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217920" y="4709160"/>
            <a:ext cx="5394960" cy="96012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0" name="Shape 18"/>
          <p:cNvSpPr/>
          <p:nvPr/>
        </p:nvSpPr>
        <p:spPr>
          <a:xfrm>
            <a:off x="6217920" y="4709160"/>
            <a:ext cx="73152" cy="9601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1" name="Text 19"/>
          <p:cNvSpPr/>
          <p:nvPr/>
        </p:nvSpPr>
        <p:spPr>
          <a:xfrm>
            <a:off x="6446520" y="4800600"/>
            <a:ext cx="5120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1F4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DECIZII DE FINANȚARE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446520" y="5120640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 să rambursez? La ce dobândă? Cu ce risc real pe cash-flow?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48640" y="6126480"/>
            <a:ext cx="1109441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Dacă nu poți răspunde la cele trei tipuri de decizii de </a:t>
            </a:r>
            <a:r>
              <a:rPr lang="en-US" sz="1200" b="1" i="1" dirty="0" err="1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</a:t>
            </a:r>
            <a:r>
              <a:rPr lang="en-US" sz="1200" b="1" i="1" dirty="0">
                <a:solidFill>
                  <a:srgbClr val="C6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sus, nu ai un plan, ai o intenție.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5" name="Text 23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22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 ESENȚIALE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Anatomia unui plan care funcționează în agroalimentar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3611880" cy="196596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640080" cy="45720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325880" y="185623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Modelul de business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2377440"/>
            <a:ext cx="3246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produc(em), pentru cine, cum ajunge la client. </a:t>
            </a:r>
          </a:p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 ce mă diferențiez de fermierul X din raionul vecin?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297680" y="1783080"/>
            <a:ext cx="3611880" cy="196596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1" name="Shape 9"/>
          <p:cNvSpPr/>
          <p:nvPr/>
        </p:nvSpPr>
        <p:spPr>
          <a:xfrm>
            <a:off x="4297680" y="1783080"/>
            <a:ext cx="640080" cy="45720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2" name="Text 10"/>
          <p:cNvSpPr/>
          <p:nvPr/>
        </p:nvSpPr>
        <p:spPr>
          <a:xfrm>
            <a:off x="4297680" y="178308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74920" y="185623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Piața &amp; cererea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480560" y="2377440"/>
            <a:ext cx="3246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 îi vând: retail, HoReCa, export, intermediari, direct la fermă? Sezonalitate. Prețuri reale, nu sperate.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046720" y="1783080"/>
            <a:ext cx="3611880" cy="196596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Shape 14"/>
          <p:cNvSpPr/>
          <p:nvPr/>
        </p:nvSpPr>
        <p:spPr>
          <a:xfrm>
            <a:off x="8046720" y="1783080"/>
            <a:ext cx="640080" cy="45720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7" name="Text 15"/>
          <p:cNvSpPr/>
          <p:nvPr/>
        </p:nvSpPr>
        <p:spPr>
          <a:xfrm>
            <a:off x="8046720" y="178308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823960" y="185623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Operațiunile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229600" y="2377440"/>
            <a:ext cx="3246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Tehnologie, capacitate, certificări (BIO, GlobalGAP, HACCP), lanț rece, depozitare, logistică.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3886200"/>
            <a:ext cx="3611880" cy="196596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1" name="Shape 19"/>
          <p:cNvSpPr/>
          <p:nvPr/>
        </p:nvSpPr>
        <p:spPr>
          <a:xfrm>
            <a:off x="548640" y="3886200"/>
            <a:ext cx="640080" cy="45720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Text 20"/>
          <p:cNvSpPr/>
          <p:nvPr/>
        </p:nvSpPr>
        <p:spPr>
          <a:xfrm>
            <a:off x="548640" y="38862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325880" y="395935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Echipa &amp; resurse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31520" y="4480560"/>
            <a:ext cx="3246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Cine face ce. Costuri salariale realiste. Dependențe de o singură persoană = risc major.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297680" y="3886200"/>
            <a:ext cx="3611880" cy="196596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6" name="Shape 24"/>
          <p:cNvSpPr/>
          <p:nvPr/>
        </p:nvSpPr>
        <p:spPr>
          <a:xfrm>
            <a:off x="4297680" y="3886200"/>
            <a:ext cx="640080" cy="45720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7" name="Text 25"/>
          <p:cNvSpPr/>
          <p:nvPr/>
        </p:nvSpPr>
        <p:spPr>
          <a:xfrm>
            <a:off x="4297680" y="38862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074920" y="395935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Proiecții financiare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480560" y="4480560"/>
            <a:ext cx="3246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P&amp;L, cashflow lunar, breakeven, scenarii (optimist / realist / pesimist). Nu valori inventate — bazate pe contracte și prețuri reale.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8046720" y="3886200"/>
            <a:ext cx="3611880" cy="1965960"/>
          </a:xfrm>
          <a:prstGeom prst="rect">
            <a:avLst/>
          </a:prstGeom>
          <a:solidFill>
            <a:srgbClr val="FFFFFF"/>
          </a:solidFill>
          <a:ln w="9525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1" name="Shape 29"/>
          <p:cNvSpPr/>
          <p:nvPr/>
        </p:nvSpPr>
        <p:spPr>
          <a:xfrm>
            <a:off x="8046720" y="3886200"/>
            <a:ext cx="640080" cy="45720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2" name="Text 30"/>
          <p:cNvSpPr/>
          <p:nvPr/>
        </p:nvSpPr>
        <p:spPr>
          <a:xfrm>
            <a:off x="8046720" y="3886200"/>
            <a:ext cx="640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8823960" y="395935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Riscuri &amp; mitigare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8229600" y="4480560"/>
            <a:ext cx="32461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Climatice, de piață, de regulament, de lichiditate. Cum reduci impactul fiecăruia.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6" name="Text 34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</a:t>
            </a:r>
            <a:r>
              <a:rPr lang="en-US" sz="9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active.md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pentru UN Women Moldova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22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6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" cy="7772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3" name="Text 1"/>
          <p:cNvSpPr/>
          <p:nvPr/>
        </p:nvSpPr>
        <p:spPr>
          <a:xfrm>
            <a:off x="749808" y="457200"/>
            <a:ext cx="1109441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DA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INDICATORI FINANCIARI MINIMI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49808" y="713232"/>
            <a:ext cx="1109441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Cifrele care fac un plan să fie luat în serios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490472"/>
            <a:ext cx="11094415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6" name="Shape 4"/>
          <p:cNvSpPr/>
          <p:nvPr/>
        </p:nvSpPr>
        <p:spPr>
          <a:xfrm>
            <a:off x="548640" y="1490472"/>
            <a:ext cx="73152" cy="9601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5"/>
          <p:cNvSpPr/>
          <p:nvPr/>
        </p:nvSpPr>
        <p:spPr>
          <a:xfrm>
            <a:off x="777240" y="1536192"/>
            <a:ext cx="3108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Cashflow lunar 12-18 luni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3977640" y="158191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Câți bani intră, câți ies, în fiecare lună. Arată dacă rezistă fără vânzări 2-3 luni.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092440" y="1581912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în iunie încasezi 80K, plătești 95K → ai nevoie de buffer de 15K.</a:t>
            </a:r>
            <a:endParaRPr lang="en-US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Shape 8"/>
          <p:cNvSpPr/>
          <p:nvPr/>
        </p:nvSpPr>
        <p:spPr>
          <a:xfrm>
            <a:off x="548640" y="2542032"/>
            <a:ext cx="11094415" cy="96012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1" name="Shape 9"/>
          <p:cNvSpPr/>
          <p:nvPr/>
        </p:nvSpPr>
        <p:spPr>
          <a:xfrm>
            <a:off x="548640" y="2542032"/>
            <a:ext cx="73152" cy="9601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2" name="Text 10"/>
          <p:cNvSpPr/>
          <p:nvPr/>
        </p:nvSpPr>
        <p:spPr>
          <a:xfrm>
            <a:off x="777240" y="2587752"/>
            <a:ext cx="3108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Prag de </a:t>
            </a:r>
            <a:r>
              <a:rPr lang="en-US" sz="1350" b="1" dirty="0" err="1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rentabilitate</a:t>
            </a:r>
            <a:r>
              <a:rPr lang="en-US" sz="135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(breakeven)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3977640" y="263347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Câte kg / unități / clienți îți trebuie pe lună ca să acoperi costurile fixe.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092440" y="2633472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4.200 borcane de dulceață/lună la marja de 18 lei = breakeven.</a:t>
            </a:r>
            <a:endParaRPr lang="en-US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Shape 13"/>
          <p:cNvSpPr/>
          <p:nvPr/>
        </p:nvSpPr>
        <p:spPr>
          <a:xfrm>
            <a:off x="548640" y="3593592"/>
            <a:ext cx="11094415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6" name="Shape 14"/>
          <p:cNvSpPr/>
          <p:nvPr/>
        </p:nvSpPr>
        <p:spPr>
          <a:xfrm>
            <a:off x="548640" y="3593592"/>
            <a:ext cx="73152" cy="9601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17" name="Text 15"/>
          <p:cNvSpPr/>
          <p:nvPr/>
        </p:nvSpPr>
        <p:spPr>
          <a:xfrm>
            <a:off x="777240" y="3639312"/>
            <a:ext cx="3108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Marja brută per produs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3977640" y="368503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Diferența dintre prețul de vânzare și costul direct. &lt; 25% = afacere fragilă în agroalimentar.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092440" y="3685032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brânză feta la 180 lei/kg, cost direct 132 lei → marjă 27%.</a:t>
            </a:r>
            <a:endParaRPr lang="en-US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Shape 18"/>
          <p:cNvSpPr/>
          <p:nvPr/>
        </p:nvSpPr>
        <p:spPr>
          <a:xfrm>
            <a:off x="548640" y="4645152"/>
            <a:ext cx="11094415" cy="960120"/>
          </a:xfrm>
          <a:prstGeom prst="rect">
            <a:avLst/>
          </a:prstGeom>
          <a:solidFill>
            <a:srgbClr val="EFF4EC"/>
          </a:solidFill>
          <a:ln w="6350">
            <a:solidFill>
              <a:srgbClr val="B8C9B5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1" name="Shape 19"/>
          <p:cNvSpPr/>
          <p:nvPr/>
        </p:nvSpPr>
        <p:spPr>
          <a:xfrm>
            <a:off x="548640" y="4645152"/>
            <a:ext cx="73152" cy="96012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2" name="Text 20"/>
          <p:cNvSpPr/>
          <p:nvPr/>
        </p:nvSpPr>
        <p:spPr>
          <a:xfrm>
            <a:off x="777240" y="4690872"/>
            <a:ext cx="3108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ro-MD" sz="1350" b="1" dirty="0">
                <a:solidFill>
                  <a:srgbClr val="1F4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Criteriu de eligibilitate ODA -  accesare suport financiar  destinat dezvoltării afaceri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3977640" y="4736592"/>
            <a:ext cx="4023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ro-RO" sz="1200" noProof="1"/>
              <a:t>Entitățile care înregistrează capital propriu negativ în ultimul exercițiu financiar nu sunt eligibile</a:t>
            </a:r>
          </a:p>
        </p:txBody>
      </p:sp>
      <p:sp>
        <p:nvSpPr>
          <p:cNvPr id="24" name="Text 22"/>
          <p:cNvSpPr/>
          <p:nvPr/>
        </p:nvSpPr>
        <p:spPr>
          <a:xfrm>
            <a:off x="8092440" y="4736592"/>
            <a:ext cx="3520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</a:t>
            </a:r>
            <a:r>
              <a:rPr lang="ro-MD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Dacă IMM are capital propriu negativ compania este considerată neeligibilă, cu excepția cazurilor în care pot demonstra documentat redresarea financiară durabilă,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MD" sz="105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 baza situațiilor financiare intermediare și/sau prognozate care reflectă tendința pozitivă a principalilor indicatori.</a:t>
            </a:r>
            <a:endParaRPr lang="en-US" sz="105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Text 23"/>
          <p:cNvSpPr/>
          <p:nvPr/>
        </p:nvSpPr>
        <p:spPr>
          <a:xfrm>
            <a:off x="548640" y="5833872"/>
            <a:ext cx="1109441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Fără aceste 4 cifre, evaluarea unei oferte de finanțare este imposibilă — orice ai alege devine un pariu.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1F4D2C"/>
          </a:solidFill>
          <a:ln w="12700">
            <a:solidFill>
              <a:srgbClr val="1F4D2C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27" name="Text 25"/>
          <p:cNvSpPr/>
          <p:nvPr/>
        </p:nvSpPr>
        <p:spPr>
          <a:xfrm>
            <a:off x="548640" y="65379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Pro-Active.md  ·  pentru UN Women Moldova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0271455" y="6537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22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3169</Words>
  <Application>Microsoft Office PowerPoint</Application>
  <PresentationFormat>Widescreen</PresentationFormat>
  <Paragraphs>430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Circe</vt:lpstr>
      <vt:lpstr>Georgia</vt:lpstr>
      <vt:lpstr>Nexa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Pro-Active.md pentru UN Women Moldova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 alegi produsul de finanțare potrivit afacerii tale</dc:title>
  <dc:subject>PptxGenJS Presentation</dc:subject>
  <dc:creator>Pro-Active.md</dc:creator>
  <cp:lastModifiedBy>User</cp:lastModifiedBy>
  <cp:revision>18</cp:revision>
  <dcterms:created xsi:type="dcterms:W3CDTF">2026-05-15T06:00:08Z</dcterms:created>
  <dcterms:modified xsi:type="dcterms:W3CDTF">2026-05-28T12:37:54Z</dcterms:modified>
</cp:coreProperties>
</file>