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18288000" cy="10287000"/>
  <p:notesSz cx="6858000" cy="9144000"/>
  <p:embeddedFontLst>
    <p:embeddedFont>
      <p:font typeface="Alexandria" panose="020B0604020202020204" charset="-78"/>
      <p:regular r:id="rId17"/>
    </p:embeddedFont>
    <p:embeddedFont>
      <p:font typeface="Alexandria Bold" panose="020B0604020202020204" charset="-78"/>
      <p:regular r:id="rId18"/>
    </p:embeddedFont>
    <p:embeddedFont>
      <p:font typeface="Garet" panose="020B0604020202020204" charset="0"/>
      <p:regular r:id="rId19"/>
    </p:embeddedFont>
    <p:embeddedFont>
      <p:font typeface="Garet Bold" panose="020B0604020202020204" charset="0"/>
      <p:regular r:id="rId20"/>
    </p:embeddedFont>
    <p:embeddedFont>
      <p:font typeface="Garet Italics" panose="020B0604020202020204" charset="0"/>
      <p:regular r:id="rId21"/>
    </p:embeddedFont>
    <p:embeddedFont>
      <p:font typeface="Times New Roman M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865" autoAdjust="0"/>
  </p:normalViewPr>
  <p:slideViewPr>
    <p:cSldViewPr>
      <p:cViewPr varScale="1">
        <p:scale>
          <a:sx n="69" d="100"/>
          <a:sy n="69"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50D42-B254-4767-B9CB-67061975011C}" type="datetimeFigureOut">
              <a:rPr lang="en-US" smtClean="0"/>
              <a:t>5/15/2026</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A1493-8EE2-4119-A881-F924846C5C77}" type="slidenum">
              <a:rPr lang="en-US" smtClean="0"/>
              <a:t>‹#›</a:t>
            </a:fld>
            <a:endParaRPr lang="en-US"/>
          </a:p>
        </p:txBody>
      </p:sp>
    </p:spTree>
    <p:extLst>
      <p:ext uri="{BB962C8B-B14F-4D97-AF65-F5344CB8AC3E}">
        <p14:creationId xmlns:p14="http://schemas.microsoft.com/office/powerpoint/2010/main" val="12561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MD" dirty="0">
                <a:solidFill>
                  <a:srgbClr val="000000"/>
                </a:solidFill>
                <a:latin typeface="Times New Roman" panose="02020603050405020304" pitchFamily="18" charset="0"/>
                <a:ea typeface="TT Hoves"/>
                <a:cs typeface="Times New Roman" panose="02020603050405020304" pitchFamily="18" charset="0"/>
                <a:sym typeface="TT Hoves"/>
              </a:rPr>
              <a:t>PD-06 </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(se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aplică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din data 01.01.2028</a:t>
            </a:r>
            <a:r>
              <a:rPr lang="ro-MD" dirty="0">
                <a:solidFill>
                  <a:srgbClr val="000000"/>
                </a:solidFill>
                <a:latin typeface="Times New Roman" panose="02020603050405020304" pitchFamily="18" charset="0"/>
                <a:ea typeface="TT Hoves"/>
                <a:cs typeface="Times New Roman" panose="02020603050405020304" pitchFamily="18" charset="0"/>
                <a:sym typeface="TT Hoves"/>
              </a:rPr>
              <a:t>.</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perioada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tranziție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se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declarația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pe propria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răspundere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privind</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intenția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înscriere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animalelor</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Registrul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Genealogic,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însoțită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formularele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evidență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zootehnică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completate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coordonate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Autoritatea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competentă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pentru</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ameliorare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vederea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încadrării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aceste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condiții</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 – Institutul Național de Cercetări Aplicative în Agricultură și Medicină Veterinară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a:t>
            </a:r>
          </a:p>
          <a:p>
            <a:endParaRPr lang="en-US" dirty="0"/>
          </a:p>
        </p:txBody>
      </p:sp>
      <p:sp>
        <p:nvSpPr>
          <p:cNvPr id="4" name="Substituent număr diapozitiv 3"/>
          <p:cNvSpPr>
            <a:spLocks noGrp="1"/>
          </p:cNvSpPr>
          <p:nvPr>
            <p:ph type="sldNum" sz="quarter" idx="5"/>
          </p:nvPr>
        </p:nvSpPr>
        <p:spPr/>
        <p:txBody>
          <a:bodyPr/>
          <a:lstStyle/>
          <a:p>
            <a:fld id="{BE9A1493-8EE2-4119-A881-F924846C5C77}" type="slidenum">
              <a:rPr lang="en-US" smtClean="0"/>
              <a:t>7</a:t>
            </a:fld>
            <a:endParaRPr lang="en-US"/>
          </a:p>
        </p:txBody>
      </p:sp>
    </p:spTree>
    <p:extLst>
      <p:ext uri="{BB962C8B-B14F-4D97-AF65-F5344CB8AC3E}">
        <p14:creationId xmlns:p14="http://schemas.microsoft.com/office/powerpoint/2010/main" val="396017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MD" dirty="0"/>
              <a:t>DR-09: </a:t>
            </a:r>
            <a:r>
              <a:rPr lang="ro-MD" sz="1200" kern="1200" dirty="0">
                <a:solidFill>
                  <a:schemeClr val="tx1"/>
                </a:solidFill>
                <a:effectLst/>
                <a:latin typeface="+mn-lt"/>
                <a:ea typeface="+mn-ea"/>
                <a:cs typeface="+mn-cs"/>
              </a:rPr>
              <a:t>în înființarea/extinderea/modernizarea plantațiilor pomicole și/sau de arbuști fructiferi și/sau de căpșun, a plantațiilor viticole, defrișarea plantațiilor multianuale, dotarea fermelor zootehnice, modernizarea serelor si/sau solariilor, tehnică și/sau utilaje agricole, asigurării igienei și </a:t>
            </a:r>
            <a:r>
              <a:rPr lang="ro-MD" sz="1200" kern="1200" dirty="0" err="1">
                <a:solidFill>
                  <a:schemeClr val="tx1"/>
                </a:solidFill>
                <a:effectLst/>
                <a:latin typeface="+mn-lt"/>
                <a:ea typeface="+mn-ea"/>
                <a:cs typeface="+mn-cs"/>
              </a:rPr>
              <a:t>biosecurității</a:t>
            </a:r>
            <a:r>
              <a:rPr lang="ro-MD" sz="1200" kern="1200" dirty="0">
                <a:solidFill>
                  <a:schemeClr val="tx1"/>
                </a:solidFill>
                <a:effectLst/>
                <a:latin typeface="+mn-lt"/>
                <a:ea typeface="+mn-ea"/>
                <a:cs typeface="+mn-cs"/>
              </a:rPr>
              <a:t> la nivel de fermă, Înființarea/dezvoltarea componentei de comercializare/marketing la nivel de exploatație, inclusiv magazinele la poarta fermei, investiții în stație meteorologică, practicarea agriculturii de precizie, modernizarea căilor de acces, apă, gaz, canalizare, electricitate , surse regenerabile, remorci cu instalații frigorifice.</a:t>
            </a:r>
            <a:endParaRPr lang="ro-MD" dirty="0"/>
          </a:p>
          <a:p>
            <a:pPr marL="0" marR="0" lvl="0" indent="0" algn="l" defTabSz="914400" rtl="0" eaLnBrk="1" fontAlgn="auto" latinLnBrk="0" hangingPunct="1">
              <a:lnSpc>
                <a:spcPct val="100000"/>
              </a:lnSpc>
              <a:spcBef>
                <a:spcPts val="0"/>
              </a:spcBef>
              <a:spcAft>
                <a:spcPts val="0"/>
              </a:spcAft>
              <a:buClrTx/>
              <a:buSzTx/>
              <a:buFontTx/>
              <a:buNone/>
              <a:tabLst/>
              <a:defRPr/>
            </a:pPr>
            <a:r>
              <a:rPr lang="ro-MD" dirty="0"/>
              <a:t>DR-10: </a:t>
            </a:r>
            <a:r>
              <a:rPr lang="ro-MD" sz="1200" kern="1200" dirty="0">
                <a:solidFill>
                  <a:schemeClr val="tx1"/>
                </a:solidFill>
                <a:effectLst/>
                <a:latin typeface="+mn-lt"/>
                <a:ea typeface="+mn-ea"/>
                <a:cs typeface="+mn-cs"/>
              </a:rPr>
              <a:t>Producție agricolă primară, plantațiilor pomicole și/sau de căpșun, arbuști fructiferi, a plantațiilor viticole, producerea pe teren protejat, dotarea fermelor zootehnice, modernizarea căilor de acces, apă, gaz, canalizare, electricitate în cadrul exploatației, adoptarea soluțiilor digitale, echipamentelor pentru irigații, investiții în surse regenerabile, obținerii de produse energetice pe bază de biomasă, remorci cu instalații frigorifice, investiții în tehnică și/sau utilaje agricole.</a:t>
            </a:r>
            <a:endParaRPr lang="en-US" sz="1200" kern="1200" dirty="0">
              <a:solidFill>
                <a:schemeClr val="tx1"/>
              </a:solidFill>
              <a:effectLst/>
              <a:latin typeface="+mn-lt"/>
              <a:ea typeface="+mn-ea"/>
              <a:cs typeface="+mn-cs"/>
            </a:endParaRPr>
          </a:p>
          <a:p>
            <a:endParaRPr lang="en-US" dirty="0"/>
          </a:p>
        </p:txBody>
      </p:sp>
      <p:sp>
        <p:nvSpPr>
          <p:cNvPr id="4" name="Substituent număr diapozitiv 3"/>
          <p:cNvSpPr>
            <a:spLocks noGrp="1"/>
          </p:cNvSpPr>
          <p:nvPr>
            <p:ph type="sldNum" sz="quarter" idx="5"/>
          </p:nvPr>
        </p:nvSpPr>
        <p:spPr/>
        <p:txBody>
          <a:bodyPr/>
          <a:lstStyle/>
          <a:p>
            <a:fld id="{BE9A1493-8EE2-4119-A881-F924846C5C77}" type="slidenum">
              <a:rPr lang="en-US" smtClean="0"/>
              <a:t>10</a:t>
            </a:fld>
            <a:endParaRPr lang="en-US"/>
          </a:p>
        </p:txBody>
      </p:sp>
    </p:spTree>
    <p:extLst>
      <p:ext uri="{BB962C8B-B14F-4D97-AF65-F5344CB8AC3E}">
        <p14:creationId xmlns:p14="http://schemas.microsoft.com/office/powerpoint/2010/main" val="42301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8.jpeg"/><Relationship Id="rId7" Type="http://schemas.openxmlformats.org/officeDocument/2006/relationships/image" Target="../media/image4.pn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5.sv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72249" y="-572248"/>
            <a:ext cx="4056141" cy="5200640"/>
          </a:xfrm>
          <a:custGeom>
            <a:avLst/>
            <a:gdLst/>
            <a:ahLst/>
            <a:cxnLst/>
            <a:rect l="l" t="t" r="r" b="b"/>
            <a:pathLst>
              <a:path w="4840370" h="6758253">
                <a:moveTo>
                  <a:pt x="0" y="0"/>
                </a:moveTo>
                <a:lnTo>
                  <a:pt x="4840370" y="0"/>
                </a:lnTo>
                <a:lnTo>
                  <a:pt x="4840370" y="6758253"/>
                </a:lnTo>
                <a:lnTo>
                  <a:pt x="0" y="6758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flipH="1" flipV="1">
            <a:off x="13703865" y="5702867"/>
            <a:ext cx="3811672" cy="5356597"/>
          </a:xfrm>
          <a:custGeom>
            <a:avLst/>
            <a:gdLst/>
            <a:ahLst/>
            <a:cxnLst/>
            <a:rect l="l" t="t" r="r" b="b"/>
            <a:pathLst>
              <a:path w="4840370" h="6758253">
                <a:moveTo>
                  <a:pt x="4840371" y="6758253"/>
                </a:moveTo>
                <a:lnTo>
                  <a:pt x="0" y="6758253"/>
                </a:lnTo>
                <a:lnTo>
                  <a:pt x="0" y="0"/>
                </a:lnTo>
                <a:lnTo>
                  <a:pt x="4840371" y="0"/>
                </a:lnTo>
                <a:lnTo>
                  <a:pt x="4840371" y="6758253"/>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941814" y="8533738"/>
            <a:ext cx="5791200" cy="1486562"/>
            <a:chOff x="0" y="0"/>
            <a:chExt cx="1238538" cy="185715"/>
          </a:xfrm>
        </p:grpSpPr>
        <p:sp>
          <p:nvSpPr>
            <p:cNvPr id="6" name="Freeform 6"/>
            <p:cNvSpPr/>
            <p:nvPr/>
          </p:nvSpPr>
          <p:spPr>
            <a:xfrm>
              <a:off x="0" y="0"/>
              <a:ext cx="1238537" cy="185715"/>
            </a:xfrm>
            <a:custGeom>
              <a:avLst/>
              <a:gdLst/>
              <a:ahLst/>
              <a:cxnLst/>
              <a:rect l="l" t="t" r="r" b="b"/>
              <a:pathLst>
                <a:path w="1238537" h="185715">
                  <a:moveTo>
                    <a:pt x="92858" y="0"/>
                  </a:moveTo>
                  <a:lnTo>
                    <a:pt x="1145680" y="0"/>
                  </a:lnTo>
                  <a:cubicBezTo>
                    <a:pt x="1196964" y="0"/>
                    <a:pt x="1238537" y="41574"/>
                    <a:pt x="1238537" y="92858"/>
                  </a:cubicBezTo>
                  <a:lnTo>
                    <a:pt x="1238537" y="92858"/>
                  </a:lnTo>
                  <a:cubicBezTo>
                    <a:pt x="1238537" y="117485"/>
                    <a:pt x="1228754" y="141104"/>
                    <a:pt x="1211340" y="158518"/>
                  </a:cubicBezTo>
                  <a:cubicBezTo>
                    <a:pt x="1193926" y="175932"/>
                    <a:pt x="1170307" y="185715"/>
                    <a:pt x="1145680" y="185715"/>
                  </a:cubicBezTo>
                  <a:lnTo>
                    <a:pt x="92858" y="185715"/>
                  </a:lnTo>
                  <a:cubicBezTo>
                    <a:pt x="68230" y="185715"/>
                    <a:pt x="44612" y="175932"/>
                    <a:pt x="27197" y="158518"/>
                  </a:cubicBezTo>
                  <a:cubicBezTo>
                    <a:pt x="9783" y="141104"/>
                    <a:pt x="0" y="117485"/>
                    <a:pt x="0" y="92858"/>
                  </a:cubicBezTo>
                  <a:lnTo>
                    <a:pt x="0" y="92858"/>
                  </a:lnTo>
                  <a:cubicBezTo>
                    <a:pt x="0" y="68230"/>
                    <a:pt x="9783" y="44612"/>
                    <a:pt x="27197" y="27197"/>
                  </a:cubicBezTo>
                  <a:cubicBezTo>
                    <a:pt x="44612" y="9783"/>
                    <a:pt x="68230" y="0"/>
                    <a:pt x="92858" y="0"/>
                  </a:cubicBezTo>
                  <a:close/>
                </a:path>
              </a:pathLst>
            </a:custGeom>
            <a:solidFill>
              <a:srgbClr val="545454"/>
            </a:solidFill>
            <a:ln w="38100" cap="rnd">
              <a:solidFill>
                <a:srgbClr val="545454"/>
              </a:solidFill>
              <a:prstDash val="solid"/>
              <a:round/>
            </a:ln>
          </p:spPr>
          <p:txBody>
            <a:bodyPr/>
            <a:lstStyle/>
            <a:p>
              <a:endParaRPr lang="ro-RO" dirty="0"/>
            </a:p>
          </p:txBody>
        </p:sp>
        <p:sp>
          <p:nvSpPr>
            <p:cNvPr id="7" name="TextBox 7"/>
            <p:cNvSpPr txBox="1"/>
            <p:nvPr/>
          </p:nvSpPr>
          <p:spPr>
            <a:xfrm>
              <a:off x="0" y="-38100"/>
              <a:ext cx="1238538" cy="223815"/>
            </a:xfrm>
            <a:prstGeom prst="rect">
              <a:avLst/>
            </a:prstGeom>
          </p:spPr>
          <p:txBody>
            <a:bodyPr lIns="50800" tIns="50800" rIns="50800" bIns="50800" rtlCol="0" anchor="ctr"/>
            <a:lstStyle/>
            <a:p>
              <a:pPr algn="ctr">
                <a:lnSpc>
                  <a:spcPts val="2897"/>
                </a:lnSpc>
              </a:pPr>
              <a:endParaRPr dirty="0"/>
            </a:p>
          </p:txBody>
        </p:sp>
      </p:grpSp>
      <p:sp>
        <p:nvSpPr>
          <p:cNvPr id="8" name="Freeform 8"/>
          <p:cNvSpPr/>
          <p:nvPr/>
        </p:nvSpPr>
        <p:spPr>
          <a:xfrm>
            <a:off x="11064701" y="259184"/>
            <a:ext cx="3222371" cy="1017732"/>
          </a:xfrm>
          <a:custGeom>
            <a:avLst/>
            <a:gdLst/>
            <a:ahLst/>
            <a:cxnLst/>
            <a:rect l="l" t="t" r="r" b="b"/>
            <a:pathLst>
              <a:path w="3222371" h="1017732">
                <a:moveTo>
                  <a:pt x="0" y="0"/>
                </a:moveTo>
                <a:lnTo>
                  <a:pt x="3222372" y="0"/>
                </a:lnTo>
                <a:lnTo>
                  <a:pt x="3222372" y="1017732"/>
                </a:lnTo>
                <a:lnTo>
                  <a:pt x="0" y="1017732"/>
                </a:lnTo>
                <a:lnTo>
                  <a:pt x="0" y="0"/>
                </a:lnTo>
                <a:close/>
              </a:path>
            </a:pathLst>
          </a:custGeom>
          <a:blipFill>
            <a:blip r:embed="rId4"/>
            <a:stretch>
              <a:fillRect/>
            </a:stretch>
          </a:blipFill>
        </p:spPr>
      </p:sp>
      <p:sp>
        <p:nvSpPr>
          <p:cNvPr id="9" name="Freeform 9"/>
          <p:cNvSpPr/>
          <p:nvPr/>
        </p:nvSpPr>
        <p:spPr>
          <a:xfrm>
            <a:off x="4903275" y="164036"/>
            <a:ext cx="3778878" cy="1272222"/>
          </a:xfrm>
          <a:custGeom>
            <a:avLst/>
            <a:gdLst/>
            <a:ahLst/>
            <a:cxnLst/>
            <a:rect l="l" t="t" r="r" b="b"/>
            <a:pathLst>
              <a:path w="3778878" h="1272222">
                <a:moveTo>
                  <a:pt x="0" y="0"/>
                </a:moveTo>
                <a:lnTo>
                  <a:pt x="3778878" y="0"/>
                </a:lnTo>
                <a:lnTo>
                  <a:pt x="3778878" y="1272223"/>
                </a:lnTo>
                <a:lnTo>
                  <a:pt x="0" y="1272223"/>
                </a:lnTo>
                <a:lnTo>
                  <a:pt x="0" y="0"/>
                </a:lnTo>
                <a:close/>
              </a:path>
            </a:pathLst>
          </a:custGeom>
          <a:blipFill>
            <a:blip r:embed="rId5"/>
            <a:stretch>
              <a:fillRect/>
            </a:stretch>
          </a:blipFill>
        </p:spPr>
      </p:sp>
      <p:sp>
        <p:nvSpPr>
          <p:cNvPr id="10" name="TextBox 10"/>
          <p:cNvSpPr txBox="1"/>
          <p:nvPr/>
        </p:nvSpPr>
        <p:spPr>
          <a:xfrm>
            <a:off x="2826889" y="3382096"/>
            <a:ext cx="12951349" cy="2218525"/>
          </a:xfrm>
          <a:prstGeom prst="rect">
            <a:avLst/>
          </a:prstGeom>
        </p:spPr>
        <p:txBody>
          <a:bodyPr lIns="0" tIns="0" rIns="0" bIns="0" rtlCol="0" anchor="t">
            <a:spAutoFit/>
          </a:bodyPr>
          <a:lstStyle/>
          <a:p>
            <a:pPr algn="ctr">
              <a:lnSpc>
                <a:spcPts val="8969"/>
              </a:lnSpc>
            </a:pPr>
            <a:r>
              <a:rPr lang="en-US" sz="6406" b="1" dirty="0">
                <a:solidFill>
                  <a:srgbClr val="000000"/>
                </a:solidFill>
                <a:latin typeface="Alexandria Bold"/>
                <a:ea typeface="Alexandria Bold"/>
                <a:cs typeface="Alexandria Bold"/>
                <a:sym typeface="Alexandria Bold"/>
              </a:rPr>
              <a:t> AGENȚIA DE INTERVENȚIE ȘI PLĂȚI PENTRU AGRICULTURĂ</a:t>
            </a:r>
          </a:p>
        </p:txBody>
      </p:sp>
      <p:sp>
        <p:nvSpPr>
          <p:cNvPr id="11" name="TextBox 11"/>
          <p:cNvSpPr txBox="1"/>
          <p:nvPr/>
        </p:nvSpPr>
        <p:spPr>
          <a:xfrm>
            <a:off x="1371599" y="8648700"/>
            <a:ext cx="5029201" cy="1201676"/>
          </a:xfrm>
          <a:prstGeom prst="rect">
            <a:avLst/>
          </a:prstGeom>
        </p:spPr>
        <p:txBody>
          <a:bodyPr wrap="square" lIns="0" tIns="0" rIns="0" bIns="0" rtlCol="0" anchor="t">
            <a:spAutoFit/>
          </a:bodyPr>
          <a:lstStyle/>
          <a:p>
            <a:pPr>
              <a:lnSpc>
                <a:spcPts val="4802"/>
              </a:lnSpc>
            </a:pPr>
            <a:r>
              <a:rPr lang="ro-RO" sz="3430" dirty="0">
                <a:solidFill>
                  <a:srgbClr val="FFFFFF"/>
                </a:solidFill>
                <a:latin typeface="Times New Roman MT"/>
                <a:ea typeface="Times New Roman MT"/>
                <a:cs typeface="Times New Roman MT"/>
                <a:sym typeface="Times New Roman MT"/>
              </a:rPr>
              <a:t>Diana </a:t>
            </a:r>
            <a:r>
              <a:rPr lang="ro-RO" sz="3430" dirty="0" err="1">
                <a:solidFill>
                  <a:srgbClr val="FFFFFF"/>
                </a:solidFill>
                <a:latin typeface="Times New Roman MT"/>
                <a:ea typeface="Times New Roman MT"/>
                <a:cs typeface="Times New Roman MT"/>
                <a:sym typeface="Times New Roman MT"/>
              </a:rPr>
              <a:t>Coșalîc</a:t>
            </a:r>
            <a:endParaRPr lang="ro-RO" sz="3430" dirty="0">
              <a:solidFill>
                <a:srgbClr val="FFFFFF"/>
              </a:solidFill>
              <a:latin typeface="Times New Roman MT"/>
              <a:ea typeface="Times New Roman MT"/>
              <a:cs typeface="Times New Roman MT"/>
              <a:sym typeface="Times New Roman MT"/>
            </a:endParaRPr>
          </a:p>
          <a:p>
            <a:pPr>
              <a:lnSpc>
                <a:spcPts val="4802"/>
              </a:lnSpc>
            </a:pPr>
            <a:r>
              <a:rPr lang="ro-RO" sz="3430" dirty="0">
                <a:solidFill>
                  <a:srgbClr val="FFFFFF"/>
                </a:solidFill>
                <a:latin typeface="Times New Roman MT"/>
                <a:ea typeface="Times New Roman MT"/>
                <a:cs typeface="Times New Roman MT"/>
                <a:sym typeface="Times New Roman MT"/>
              </a:rPr>
              <a:t>directoare adjunctă AIPA</a:t>
            </a:r>
            <a:endParaRPr lang="en-US" sz="3430" dirty="0">
              <a:solidFill>
                <a:srgbClr val="FFFFFF"/>
              </a:solidFill>
              <a:latin typeface="Times New Roman MT"/>
              <a:ea typeface="Times New Roman MT"/>
              <a:cs typeface="Times New Roman MT"/>
              <a:sym typeface="Times New Roman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62200" y="2666939"/>
            <a:ext cx="4578879" cy="2013301"/>
          </a:xfrm>
          <a:custGeom>
            <a:avLst/>
            <a:gdLst/>
            <a:ahLst/>
            <a:cxnLst/>
            <a:rect l="l" t="t" r="r" b="b"/>
            <a:pathLst>
              <a:path w="4578879" h="2013301">
                <a:moveTo>
                  <a:pt x="0" y="0"/>
                </a:moveTo>
                <a:lnTo>
                  <a:pt x="4578879" y="0"/>
                </a:lnTo>
                <a:lnTo>
                  <a:pt x="4578879" y="2013301"/>
                </a:lnTo>
                <a:lnTo>
                  <a:pt x="0" y="20133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896409" y="3192825"/>
            <a:ext cx="3227948" cy="1009315"/>
          </a:xfrm>
          <a:prstGeom prst="rect">
            <a:avLst/>
          </a:prstGeom>
        </p:spPr>
        <p:txBody>
          <a:bodyPr lIns="0" tIns="0" rIns="0" bIns="0" rtlCol="0" anchor="t">
            <a:spAutoFit/>
          </a:bodyPr>
          <a:lstStyle/>
          <a:p>
            <a:pPr algn="ctr">
              <a:lnSpc>
                <a:spcPts val="2659"/>
              </a:lnSpc>
            </a:pP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DR-09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instalarea</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tinerilor</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noilor</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fermieri</a:t>
            </a:r>
            <a:endPar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endParaRPr>
          </a:p>
        </p:txBody>
      </p:sp>
      <p:grpSp>
        <p:nvGrpSpPr>
          <p:cNvPr id="4" name="Group 4"/>
          <p:cNvGrpSpPr/>
          <p:nvPr/>
        </p:nvGrpSpPr>
        <p:grpSpPr>
          <a:xfrm>
            <a:off x="277818" y="4776136"/>
            <a:ext cx="8637582" cy="4264733"/>
            <a:chOff x="0" y="0"/>
            <a:chExt cx="1382021" cy="1406030"/>
          </a:xfrm>
          <a:solidFill>
            <a:srgbClr val="FFFFCC"/>
          </a:solidFill>
        </p:grpSpPr>
        <p:sp>
          <p:nvSpPr>
            <p:cNvPr id="5" name="Freeform 5"/>
            <p:cNvSpPr/>
            <p:nvPr/>
          </p:nvSpPr>
          <p:spPr>
            <a:xfrm>
              <a:off x="0" y="0"/>
              <a:ext cx="1382021" cy="1406030"/>
            </a:xfrm>
            <a:custGeom>
              <a:avLst/>
              <a:gdLst/>
              <a:ahLst/>
              <a:cxnLst/>
              <a:rect l="l" t="t" r="r" b="b"/>
              <a:pathLst>
                <a:path w="1382021" h="1406030">
                  <a:moveTo>
                    <a:pt x="33934" y="0"/>
                  </a:moveTo>
                  <a:lnTo>
                    <a:pt x="1348087" y="0"/>
                  </a:lnTo>
                  <a:cubicBezTo>
                    <a:pt x="1357087" y="0"/>
                    <a:pt x="1365718" y="3575"/>
                    <a:pt x="1372082" y="9939"/>
                  </a:cubicBezTo>
                  <a:cubicBezTo>
                    <a:pt x="1378446" y="16303"/>
                    <a:pt x="1382021" y="24934"/>
                    <a:pt x="1382021" y="33934"/>
                  </a:cubicBezTo>
                  <a:lnTo>
                    <a:pt x="1382021" y="1372096"/>
                  </a:lnTo>
                  <a:cubicBezTo>
                    <a:pt x="1382021" y="1390837"/>
                    <a:pt x="1366829" y="1406030"/>
                    <a:pt x="1348087" y="1406030"/>
                  </a:cubicBezTo>
                  <a:lnTo>
                    <a:pt x="33934" y="1406030"/>
                  </a:lnTo>
                  <a:cubicBezTo>
                    <a:pt x="24934" y="1406030"/>
                    <a:pt x="16303" y="1402455"/>
                    <a:pt x="9939" y="1396091"/>
                  </a:cubicBezTo>
                  <a:cubicBezTo>
                    <a:pt x="3575" y="1389727"/>
                    <a:pt x="0" y="1381096"/>
                    <a:pt x="0" y="1372096"/>
                  </a:cubicBezTo>
                  <a:lnTo>
                    <a:pt x="0" y="33934"/>
                  </a:lnTo>
                  <a:cubicBezTo>
                    <a:pt x="0" y="24934"/>
                    <a:pt x="3575" y="16303"/>
                    <a:pt x="9939" y="9939"/>
                  </a:cubicBezTo>
                  <a:cubicBezTo>
                    <a:pt x="16303" y="3575"/>
                    <a:pt x="24934" y="0"/>
                    <a:pt x="33934" y="0"/>
                  </a:cubicBezTo>
                  <a:close/>
                </a:path>
              </a:pathLst>
            </a:custGeom>
            <a:grpFill/>
          </p:spPr>
        </p:sp>
        <p:sp>
          <p:nvSpPr>
            <p:cNvPr id="6" name="TextBox 6"/>
            <p:cNvSpPr txBox="1"/>
            <p:nvPr/>
          </p:nvSpPr>
          <p:spPr>
            <a:xfrm>
              <a:off x="0" y="-19050"/>
              <a:ext cx="1382021" cy="1425080"/>
            </a:xfrm>
            <a:prstGeom prst="rect">
              <a:avLst/>
            </a:prstGeom>
            <a:grpFill/>
          </p:spPr>
          <p:txBody>
            <a:bodyPr lIns="50800" tIns="50800" rIns="50800" bIns="50800" rtlCol="0" anchor="ctr"/>
            <a:lstStyle/>
            <a:p>
              <a:pPr algn="ctr">
                <a:lnSpc>
                  <a:spcPts val="2240"/>
                </a:lnSpc>
              </a:pPr>
              <a:endParaRPr/>
            </a:p>
          </p:txBody>
        </p:sp>
      </p:grpSp>
      <p:sp>
        <p:nvSpPr>
          <p:cNvPr id="7" name="TextBox 7"/>
          <p:cNvSpPr txBox="1"/>
          <p:nvPr/>
        </p:nvSpPr>
        <p:spPr>
          <a:xfrm>
            <a:off x="482983" y="4941810"/>
            <a:ext cx="8001000" cy="3933384"/>
          </a:xfrm>
          <a:prstGeom prst="rect">
            <a:avLst/>
          </a:prstGeom>
          <a:solidFill>
            <a:srgbClr val="FFFFCC"/>
          </a:solidFill>
        </p:spPr>
        <p:txBody>
          <a:bodyPr wrap="square" lIns="0" tIns="0" rIns="0" bIns="0" rtlCol="0" anchor="t">
            <a:spAutoFit/>
          </a:bodyPr>
          <a:lstStyle/>
          <a:p>
            <a:pPr marL="515622" lvl="1" indent="-342900" algn="just">
              <a:lnSpc>
                <a:spcPts val="2240"/>
              </a:lnSpc>
              <a:buFont typeface="+mj-lt"/>
              <a:buAutoNum type="arabicPeriod"/>
            </a:pPr>
            <a:r>
              <a:rPr lang="en-US" sz="1900" dirty="0" err="1">
                <a:latin typeface="Times New Roman" panose="02020603050405020304" pitchFamily="18" charset="0"/>
                <a:ea typeface="TT Hoves"/>
                <a:cs typeface="Times New Roman" panose="02020603050405020304" pitchFamily="18" charset="0"/>
                <a:sym typeface="TT Hoves"/>
              </a:rPr>
              <a:t>Solicitantul</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este</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tânărul</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fermier</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și</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noii</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fermieri</a:t>
            </a:r>
            <a:r>
              <a:rPr lang="en-US" sz="1900" dirty="0">
                <a:latin typeface="Times New Roman" panose="02020603050405020304" pitchFamily="18" charset="0"/>
                <a:ea typeface="TT Hoves"/>
                <a:cs typeface="Times New Roman" panose="02020603050405020304" pitchFamily="18" charset="0"/>
                <a:sym typeface="TT Hoves"/>
              </a:rPr>
              <a:t>, care nu au </a:t>
            </a:r>
            <a:r>
              <a:rPr lang="en-US" sz="1900" dirty="0" err="1">
                <a:latin typeface="Times New Roman" panose="02020603050405020304" pitchFamily="18" charset="0"/>
                <a:ea typeface="TT Hoves"/>
                <a:cs typeface="Times New Roman" panose="02020603050405020304" pitchFamily="18" charset="0"/>
                <a:sym typeface="TT Hoves"/>
              </a:rPr>
              <a:t>beneficiat</a:t>
            </a:r>
            <a:r>
              <a:rPr lang="en-US" sz="1900" dirty="0">
                <a:latin typeface="Times New Roman" panose="02020603050405020304" pitchFamily="18" charset="0"/>
                <a:ea typeface="TT Hoves"/>
                <a:cs typeface="Times New Roman" panose="02020603050405020304" pitchFamily="18" charset="0"/>
                <a:sym typeface="TT Hoves"/>
              </a:rPr>
              <a:t> de </a:t>
            </a:r>
            <a:r>
              <a:rPr lang="en-US" sz="1900" dirty="0" err="1">
                <a:latin typeface="Times New Roman" panose="02020603050405020304" pitchFamily="18" charset="0"/>
                <a:ea typeface="TT Hoves"/>
                <a:cs typeface="Times New Roman" panose="02020603050405020304" pitchFamily="18" charset="0"/>
                <a:sym typeface="TT Hoves"/>
              </a:rPr>
              <a:t>sprijin</a:t>
            </a:r>
            <a:r>
              <a:rPr lang="en-US" sz="1900" dirty="0">
                <a:latin typeface="Times New Roman" panose="02020603050405020304" pitchFamily="18" charset="0"/>
                <a:ea typeface="TT Hoves"/>
                <a:cs typeface="Times New Roman" panose="02020603050405020304" pitchFamily="18" charset="0"/>
                <a:sym typeface="TT Hoves"/>
              </a:rPr>
              <a:t> </a:t>
            </a:r>
            <a:r>
              <a:rPr lang="en-US" sz="1900" dirty="0" err="1">
                <a:latin typeface="Times New Roman" panose="02020603050405020304" pitchFamily="18" charset="0"/>
                <a:ea typeface="TT Hoves"/>
                <a:cs typeface="Times New Roman" panose="02020603050405020304" pitchFamily="18" charset="0"/>
                <a:sym typeface="TT Hoves"/>
              </a:rPr>
              <a:t>financiar</a:t>
            </a:r>
            <a:r>
              <a:rPr lang="en-US" sz="1900" dirty="0">
                <a:latin typeface="Times New Roman" panose="02020603050405020304" pitchFamily="18" charset="0"/>
                <a:ea typeface="TT Hoves"/>
                <a:cs typeface="Times New Roman" panose="02020603050405020304" pitchFamily="18" charset="0"/>
                <a:sym typeface="TT Hoves"/>
              </a:rPr>
              <a:t> anterior din </a:t>
            </a:r>
            <a:r>
              <a:rPr lang="en-US" sz="1900" dirty="0" err="1">
                <a:latin typeface="Times New Roman" panose="02020603050405020304" pitchFamily="18" charset="0"/>
                <a:ea typeface="TT Hoves"/>
                <a:cs typeface="Times New Roman" panose="02020603050405020304" pitchFamily="18" charset="0"/>
                <a:sym typeface="TT Hoves"/>
              </a:rPr>
              <a:t>FNDAMR.</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un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proiect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investițional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viabil</a:t>
            </a:r>
            <a:r>
              <a:rPr lang="ro-RO" sz="1900"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sz="19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515622" lvl="1" indent="-342900" algn="just">
              <a:lnSpc>
                <a:spcPts val="2240"/>
              </a:lnSpc>
              <a:buFont typeface="+mj-lt"/>
              <a:buAutoNum type="arabicPeriod"/>
            </a:pP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actele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permisive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necesare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realizării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investiției</a:t>
            </a:r>
            <a:r>
              <a:rPr lang="ro-RO" sz="1900" dirty="0">
                <a:solidFill>
                  <a:srgbClr val="000000"/>
                </a:solidFill>
                <a:latin typeface="Times New Roman" panose="02020603050405020304" pitchFamily="18" charset="0"/>
                <a:ea typeface="TT Hoves"/>
                <a:cs typeface="Times New Roman" panose="02020603050405020304" pitchFamily="18" charset="0"/>
                <a:sym typeface="TT Hoves"/>
              </a:rPr>
              <a: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endParaRPr lang="ro-MD" sz="19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515622" lvl="1" indent="-342900" algn="just">
              <a:lnSpc>
                <a:spcPts val="2240"/>
              </a:lnSpc>
              <a:buFont typeface="+mj-lt"/>
              <a:buAutoNum type="arabicPeriod"/>
            </a:pP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dovada</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deţinerii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competenţelor</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domeniu</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către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administrator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sau</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unui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angajat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domeniul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vizat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endParaRPr lang="ro-MD" sz="19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515622" lvl="1" indent="-342900" algn="just">
              <a:lnSpc>
                <a:spcPts val="2240"/>
              </a:lnSpc>
              <a:buFont typeface="+mj-lt"/>
              <a:buAutoNum type="arabicPeriod"/>
            </a:pP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calitatea</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membru</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al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unei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asociații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profil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din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domeniul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vizat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valabil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pe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toată</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perioada</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implementare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monitorizare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proiectului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finanțat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sz="19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515622" lvl="1" indent="-342900" algn="just">
              <a:lnSpc>
                <a:spcPts val="2240"/>
              </a:lnSpc>
              <a:buFont typeface="+mj-lt"/>
              <a:buAutoNum type="arabicPeriod"/>
            </a:pP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își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desfășoară</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activitatea</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planifică</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efectuarea</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investiției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mediul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rural</a:t>
            </a:r>
            <a:r>
              <a:rPr lang="ro-MD" sz="1900" dirty="0">
                <a:solidFill>
                  <a:srgbClr val="000000"/>
                </a:solidFill>
                <a:latin typeface="Times New Roman" panose="02020603050405020304" pitchFamily="18" charset="0"/>
                <a:ea typeface="TT Hoves"/>
                <a:cs typeface="Times New Roman" panose="02020603050405020304" pitchFamily="18" charset="0"/>
                <a:sym typeface="TT Hoves"/>
              </a:rPr>
              <a:t> (excepție - creșterea porcinelor și apicultura).</a:t>
            </a:r>
          </a:p>
          <a:p>
            <a:pPr marL="515622" lvl="1" indent="-342900" algn="just">
              <a:lnSpc>
                <a:spcPts val="2240"/>
              </a:lnSpc>
              <a:buFont typeface="+mj-lt"/>
              <a:buAutoNum type="arabicPeriod"/>
            </a:pP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cadrul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prezentei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intervenții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este</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eligibil</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pentru</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un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singur</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proiect</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pe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perioada</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900" dirty="0" err="1">
                <a:solidFill>
                  <a:srgbClr val="000000"/>
                </a:solidFill>
                <a:latin typeface="Times New Roman" panose="02020603050405020304" pitchFamily="18" charset="0"/>
                <a:ea typeface="TT Hoves"/>
                <a:cs typeface="Times New Roman" panose="02020603050405020304" pitchFamily="18" charset="0"/>
                <a:sym typeface="TT Hoves"/>
              </a:rPr>
              <a:t>implementării</a:t>
            </a:r>
            <a:r>
              <a:rPr lang="en-US" sz="1900" dirty="0">
                <a:solidFill>
                  <a:srgbClr val="000000"/>
                </a:solidFill>
                <a:latin typeface="Times New Roman" panose="02020603050405020304" pitchFamily="18" charset="0"/>
                <a:ea typeface="TT Hoves"/>
                <a:cs typeface="Times New Roman" panose="02020603050405020304" pitchFamily="18" charset="0"/>
                <a:sym typeface="TT Hoves"/>
              </a:rPr>
              <a:t> PSPA.</a:t>
            </a:r>
            <a:endParaRPr lang="ro-MD" sz="19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515622" lvl="1" indent="-342900" algn="just">
              <a:lnSpc>
                <a:spcPts val="2240"/>
              </a:lnSpc>
              <a:spcBef>
                <a:spcPct val="0"/>
              </a:spcBef>
              <a:buFont typeface="+mj-lt"/>
              <a:buAutoNum type="arabicPeriod"/>
            </a:pPr>
            <a:r>
              <a:rPr lang="ro-MD" sz="1900" dirty="0">
                <a:solidFill>
                  <a:srgbClr val="000000"/>
                </a:solidFill>
                <a:latin typeface="Times New Roman" panose="02020603050405020304" pitchFamily="18" charset="0"/>
                <a:cs typeface="Times New Roman" panose="02020603050405020304" pitchFamily="18" charset="0"/>
              </a:rPr>
              <a:t>Forma de plată în avans.</a:t>
            </a:r>
            <a:endParaRPr lang="ro-MD" sz="1900" dirty="0">
              <a:solidFill>
                <a:srgbClr val="FF0000"/>
              </a:solidFill>
              <a:latin typeface="Times New Roman" panose="02020603050405020304" pitchFamily="18" charset="0"/>
              <a:cs typeface="Times New Roman" panose="02020603050405020304" pitchFamily="18" charset="0"/>
            </a:endParaRPr>
          </a:p>
        </p:txBody>
      </p:sp>
      <p:sp>
        <p:nvSpPr>
          <p:cNvPr id="8" name="Freeform 8"/>
          <p:cNvSpPr/>
          <p:nvPr/>
        </p:nvSpPr>
        <p:spPr>
          <a:xfrm>
            <a:off x="68738" y="96262"/>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5"/>
            <a:stretch>
              <a:fillRect/>
            </a:stretch>
          </a:blipFill>
        </p:spPr>
      </p:sp>
      <p:sp>
        <p:nvSpPr>
          <p:cNvPr id="9" name="Freeform 9"/>
          <p:cNvSpPr/>
          <p:nvPr/>
        </p:nvSpPr>
        <p:spPr>
          <a:xfrm>
            <a:off x="15090306" y="115312"/>
            <a:ext cx="3026244" cy="955789"/>
          </a:xfrm>
          <a:custGeom>
            <a:avLst/>
            <a:gdLst/>
            <a:ahLst/>
            <a:cxnLst/>
            <a:rect l="l" t="t" r="r" b="b"/>
            <a:pathLst>
              <a:path w="3026244" h="955789">
                <a:moveTo>
                  <a:pt x="0" y="0"/>
                </a:moveTo>
                <a:lnTo>
                  <a:pt x="3026244" y="0"/>
                </a:lnTo>
                <a:lnTo>
                  <a:pt x="3026244" y="955789"/>
                </a:lnTo>
                <a:lnTo>
                  <a:pt x="0" y="955789"/>
                </a:lnTo>
                <a:lnTo>
                  <a:pt x="0" y="0"/>
                </a:lnTo>
                <a:close/>
              </a:path>
            </a:pathLst>
          </a:custGeom>
          <a:blipFill>
            <a:blip r:embed="rId6"/>
            <a:stretch>
              <a:fillRect/>
            </a:stretch>
          </a:blipFill>
        </p:spPr>
      </p:sp>
      <p:sp>
        <p:nvSpPr>
          <p:cNvPr id="10" name="TextBox 10"/>
          <p:cNvSpPr txBox="1"/>
          <p:nvPr/>
        </p:nvSpPr>
        <p:spPr>
          <a:xfrm>
            <a:off x="4038600" y="581716"/>
            <a:ext cx="10660051" cy="1989327"/>
          </a:xfrm>
          <a:prstGeom prst="rect">
            <a:avLst/>
          </a:prstGeom>
        </p:spPr>
        <p:txBody>
          <a:bodyPr lIns="0" tIns="0" rIns="0" bIns="0" rtlCol="0" anchor="t">
            <a:spAutoFit/>
          </a:bodyPr>
          <a:lstStyle/>
          <a:p>
            <a:pPr algn="ctr">
              <a:lnSpc>
                <a:spcPts val="5280"/>
              </a:lnSpc>
            </a:pPr>
            <a:r>
              <a:rPr lang="en-US" sz="4000" b="1" spc="154" dirty="0">
                <a:solidFill>
                  <a:srgbClr val="000000"/>
                </a:solidFill>
                <a:latin typeface="Times New Roman" panose="02020603050405020304" pitchFamily="18" charset="0"/>
                <a:ea typeface="Glacial Indifference Bold"/>
                <a:cs typeface="Times New Roman" panose="02020603050405020304" pitchFamily="18" charset="0"/>
                <a:sym typeface="Glacial Indifference Bold"/>
              </a:rPr>
              <a:t>MĂSURILE PRECONIZATE A FI LANSATE ÎN ANUL 2026 ȘI CONDIȚIILE SPECIFICE DE ELIGIBILITATE</a:t>
            </a:r>
          </a:p>
        </p:txBody>
      </p:sp>
      <p:sp>
        <p:nvSpPr>
          <p:cNvPr id="11" name="Freeform 11"/>
          <p:cNvSpPr/>
          <p:nvPr/>
        </p:nvSpPr>
        <p:spPr>
          <a:xfrm>
            <a:off x="10609946" y="2632010"/>
            <a:ext cx="4705445" cy="2068951"/>
          </a:xfrm>
          <a:custGeom>
            <a:avLst/>
            <a:gdLst/>
            <a:ahLst/>
            <a:cxnLst/>
            <a:rect l="l" t="t" r="r" b="b"/>
            <a:pathLst>
              <a:path w="4705445" h="2068951">
                <a:moveTo>
                  <a:pt x="0" y="0"/>
                </a:moveTo>
                <a:lnTo>
                  <a:pt x="4705445" y="0"/>
                </a:lnTo>
                <a:lnTo>
                  <a:pt x="4705445" y="2068952"/>
                </a:lnTo>
                <a:lnTo>
                  <a:pt x="0" y="2068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11049000" y="3257946"/>
            <a:ext cx="3353611" cy="900503"/>
          </a:xfrm>
          <a:prstGeom prst="rect">
            <a:avLst/>
          </a:prstGeom>
        </p:spPr>
        <p:txBody>
          <a:bodyPr lIns="0" tIns="0" rIns="0" bIns="0" rtlCol="0" anchor="t">
            <a:spAutoFit/>
          </a:bodyPr>
          <a:lstStyle/>
          <a:p>
            <a:pPr algn="ctr">
              <a:lnSpc>
                <a:spcPts val="2380"/>
              </a:lnSpc>
            </a:pP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DR-10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micii</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fermieri</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fermele</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de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familie</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în</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zonele</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rurale</a:t>
            </a:r>
            <a:endParaRPr lang="en-US" b="1" dirty="0">
              <a:solidFill>
                <a:srgbClr val="000000"/>
              </a:solidFill>
              <a:latin typeface="Times New Roman" panose="02020603050405020304" pitchFamily="18" charset="0"/>
              <a:ea typeface="TT Hoves Bold"/>
              <a:cs typeface="Times New Roman" panose="02020603050405020304" pitchFamily="18" charset="0"/>
              <a:sym typeface="TT Hoves Bold"/>
            </a:endParaRPr>
          </a:p>
        </p:txBody>
      </p:sp>
      <p:grpSp>
        <p:nvGrpSpPr>
          <p:cNvPr id="13" name="Group 13"/>
          <p:cNvGrpSpPr/>
          <p:nvPr/>
        </p:nvGrpSpPr>
        <p:grpSpPr>
          <a:xfrm>
            <a:off x="9144000" y="4948479"/>
            <a:ext cx="8229600" cy="5317819"/>
            <a:chOff x="0" y="0"/>
            <a:chExt cx="1446127" cy="1435910"/>
          </a:xfrm>
        </p:grpSpPr>
        <p:sp>
          <p:nvSpPr>
            <p:cNvPr id="14" name="Freeform 14"/>
            <p:cNvSpPr/>
            <p:nvPr/>
          </p:nvSpPr>
          <p:spPr>
            <a:xfrm>
              <a:off x="0" y="0"/>
              <a:ext cx="1446127" cy="1435910"/>
            </a:xfrm>
            <a:custGeom>
              <a:avLst/>
              <a:gdLst/>
              <a:ahLst/>
              <a:cxnLst/>
              <a:rect l="l" t="t" r="r" b="b"/>
              <a:pathLst>
                <a:path w="1446127" h="1435910">
                  <a:moveTo>
                    <a:pt x="32430" y="0"/>
                  </a:moveTo>
                  <a:lnTo>
                    <a:pt x="1413697" y="0"/>
                  </a:lnTo>
                  <a:cubicBezTo>
                    <a:pt x="1431608" y="0"/>
                    <a:pt x="1446127" y="14519"/>
                    <a:pt x="1446127" y="32430"/>
                  </a:cubicBezTo>
                  <a:lnTo>
                    <a:pt x="1446127" y="1403480"/>
                  </a:lnTo>
                  <a:cubicBezTo>
                    <a:pt x="1446127" y="1412081"/>
                    <a:pt x="1442710" y="1420330"/>
                    <a:pt x="1436628" y="1426412"/>
                  </a:cubicBezTo>
                  <a:cubicBezTo>
                    <a:pt x="1430547" y="1432493"/>
                    <a:pt x="1422298" y="1435910"/>
                    <a:pt x="1413697" y="1435910"/>
                  </a:cubicBezTo>
                  <a:lnTo>
                    <a:pt x="32430" y="1435910"/>
                  </a:lnTo>
                  <a:cubicBezTo>
                    <a:pt x="23829" y="1435910"/>
                    <a:pt x="15580" y="1432493"/>
                    <a:pt x="9498" y="1426412"/>
                  </a:cubicBezTo>
                  <a:cubicBezTo>
                    <a:pt x="3417" y="1420330"/>
                    <a:pt x="0" y="1412081"/>
                    <a:pt x="0" y="1403480"/>
                  </a:cubicBezTo>
                  <a:lnTo>
                    <a:pt x="0" y="32430"/>
                  </a:lnTo>
                  <a:cubicBezTo>
                    <a:pt x="0" y="23829"/>
                    <a:pt x="3417" y="15580"/>
                    <a:pt x="9498" y="9498"/>
                  </a:cubicBezTo>
                  <a:cubicBezTo>
                    <a:pt x="15580" y="3417"/>
                    <a:pt x="23829" y="0"/>
                    <a:pt x="32430" y="0"/>
                  </a:cubicBezTo>
                  <a:close/>
                </a:path>
              </a:pathLst>
            </a:custGeom>
            <a:solidFill>
              <a:srgbClr val="FFFFFF"/>
            </a:solidFill>
          </p:spPr>
        </p:sp>
        <p:sp>
          <p:nvSpPr>
            <p:cNvPr id="15" name="TextBox 15"/>
            <p:cNvSpPr txBox="1"/>
            <p:nvPr/>
          </p:nvSpPr>
          <p:spPr>
            <a:xfrm>
              <a:off x="0" y="-19050"/>
              <a:ext cx="1446127" cy="1454960"/>
            </a:xfrm>
            <a:prstGeom prst="rect">
              <a:avLst/>
            </a:prstGeom>
          </p:spPr>
          <p:txBody>
            <a:bodyPr lIns="50800" tIns="50800" rIns="50800" bIns="50800" rtlCol="0" anchor="ctr"/>
            <a:lstStyle/>
            <a:p>
              <a:pPr algn="ctr">
                <a:lnSpc>
                  <a:spcPts val="2240"/>
                </a:lnSpc>
              </a:pPr>
              <a:endParaRPr/>
            </a:p>
          </p:txBody>
        </p:sp>
      </p:grpSp>
      <p:sp>
        <p:nvSpPr>
          <p:cNvPr id="16" name="TextBox 16"/>
          <p:cNvSpPr txBox="1"/>
          <p:nvPr/>
        </p:nvSpPr>
        <p:spPr>
          <a:xfrm>
            <a:off x="9140535" y="4754824"/>
            <a:ext cx="8637582" cy="4286045"/>
          </a:xfrm>
          <a:prstGeom prst="rect">
            <a:avLst/>
          </a:prstGeom>
          <a:solidFill>
            <a:srgbClr val="FFFFCC"/>
          </a:solidFill>
        </p:spPr>
        <p:txBody>
          <a:bodyPr wrap="square" lIns="0" tIns="0" rIns="0" bIns="0" rtlCol="0" anchor="t">
            <a:spAutoFit/>
          </a:bodyPr>
          <a:lstStyle/>
          <a:p>
            <a:pPr marL="526415" lvl="1" indent="-342900" algn="just">
              <a:lnSpc>
                <a:spcPts val="2379"/>
              </a:lnSpc>
              <a:spcBef>
                <a:spcPct val="0"/>
              </a:spcBef>
              <a:buFont typeface="+mj-lt"/>
              <a:buAutoNum type="arabicPeriod"/>
            </a:pPr>
            <a:r>
              <a:rPr lang="ro-MD" dirty="0">
                <a:solidFill>
                  <a:srgbClr val="000000"/>
                </a:solidFill>
                <a:latin typeface="Times New Roman" panose="02020603050405020304" pitchFamily="18" charset="0"/>
                <a:cs typeface="Times New Roman" panose="02020603050405020304" pitchFamily="18" charset="0"/>
              </a:rPr>
              <a:t>Solicitanți - fermierii, care se încadrează în categoria întreprinderilor micro și mici sau ferme de familie.</a:t>
            </a:r>
            <a:endParaRPr lang="ro-MD" dirty="0">
              <a:solidFill>
                <a:srgbClr val="000000"/>
              </a:solidFill>
              <a:latin typeface="Times New Roman" panose="02020603050405020304" pitchFamily="18" charset="0"/>
              <a:cs typeface="Times New Roman" panose="02020603050405020304" pitchFamily="18" charset="0"/>
              <a:sym typeface="TT Hoves"/>
            </a:endParaRP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un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proiect</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investițional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viabil</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dirty="0">
              <a:solidFill>
                <a:srgbClr val="000000"/>
              </a:solidFill>
              <a:latin typeface="Times New Roman" panose="02020603050405020304" pitchFamily="18" charset="0"/>
              <a:ea typeface="TT Hoves"/>
              <a:cs typeface="Times New Roman" panose="02020603050405020304" pitchFamily="18" charset="0"/>
              <a:sym typeface="TT Hoves"/>
            </a:endParaRP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demonstrează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capacitatea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cofinanțare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dirty="0">
              <a:solidFill>
                <a:srgbClr val="000000"/>
              </a:solidFill>
              <a:latin typeface="Times New Roman" panose="02020603050405020304" pitchFamily="18" charset="0"/>
              <a:ea typeface="TT Hoves"/>
              <a:cs typeface="Times New Roman" panose="02020603050405020304" pitchFamily="18" charset="0"/>
              <a:sym typeface="TT Hoves"/>
            </a:endParaRP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actele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permisive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necesare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realizării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investiției</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dirty="0">
              <a:solidFill>
                <a:srgbClr val="000000"/>
              </a:solidFill>
              <a:latin typeface="Times New Roman" panose="02020603050405020304" pitchFamily="18" charset="0"/>
              <a:ea typeface="TT Hoves"/>
              <a:cs typeface="Times New Roman" panose="02020603050405020304" pitchFamily="18" charset="0"/>
              <a:sym typeface="TT Hoves"/>
            </a:endParaRP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dovada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deţinerii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competenţelor</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domeniu</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către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administrator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sau</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unui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angajat</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domeniul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vizat</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endParaRPr lang="ro-MD" dirty="0">
              <a:solidFill>
                <a:srgbClr val="000000"/>
              </a:solidFill>
              <a:latin typeface="Times New Roman" panose="02020603050405020304" pitchFamily="18" charset="0"/>
              <a:ea typeface="TT Hoves"/>
              <a:cs typeface="Times New Roman" panose="02020603050405020304" pitchFamily="18" charset="0"/>
              <a:sym typeface="TT Hoves"/>
            </a:endParaRP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calitatea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membru</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al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unei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asociații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profil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din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domeniul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vizat</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dirty="0">
              <a:solidFill>
                <a:srgbClr val="000000"/>
              </a:solidFill>
              <a:latin typeface="Times New Roman" panose="02020603050405020304" pitchFamily="18" charset="0"/>
              <a:ea typeface="TT Hoves"/>
              <a:cs typeface="Times New Roman" panose="02020603050405020304" pitchFamily="18" charset="0"/>
              <a:sym typeface="TT Hoves"/>
            </a:endParaRP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își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desfășoară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activitatea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planifică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efectuarea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investiției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mediul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rural</a:t>
            </a:r>
            <a:r>
              <a:rPr lang="ro-MD" dirty="0">
                <a:solidFill>
                  <a:srgbClr val="000000"/>
                </a:solidFill>
                <a:latin typeface="Times New Roman" panose="02020603050405020304" pitchFamily="18" charset="0"/>
                <a:ea typeface="TT Hoves"/>
                <a:cs typeface="Times New Roman" panose="02020603050405020304" pitchFamily="18" charset="0"/>
                <a:sym typeface="TT Hoves"/>
              </a:rPr>
              <a:t> (excepție - creșterea porcinelor și apicultura).</a:t>
            </a:r>
          </a:p>
          <a:p>
            <a:pPr marL="526415" lvl="1" indent="-342900" algn="just">
              <a:lnSpc>
                <a:spcPts val="2379"/>
              </a:lnSpc>
              <a:spcBef>
                <a:spcPct val="0"/>
              </a:spcBef>
              <a:buFont typeface="+mj-lt"/>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proiectul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tehnic</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devizul</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cheltuieli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elaborate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verificate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specialiști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care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dețin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certificat</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atestare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tehnico-profesională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domeniile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incidență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după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caz</a:t>
            </a:r>
            <a:r>
              <a:rPr lang="ro-RO" dirty="0">
                <a:solidFill>
                  <a:srgbClr val="000000"/>
                </a:solidFill>
                <a:latin typeface="Times New Roman" panose="02020603050405020304" pitchFamily="18" charset="0"/>
                <a:ea typeface="TT Hoves"/>
                <a:cs typeface="Times New Roman" panose="02020603050405020304" pitchFamily="18" charset="0"/>
                <a:sym typeface="TT Hoves"/>
              </a:rPr>
              <a:t>.</a:t>
            </a:r>
          </a:p>
          <a:p>
            <a:pPr marL="526415" lvl="1" indent="-342900" algn="just">
              <a:lnSpc>
                <a:spcPts val="2379"/>
              </a:lnSpc>
              <a:spcBef>
                <a:spcPct val="0"/>
              </a:spcBef>
              <a:buFont typeface="+mj-lt"/>
              <a:buAutoNum type="arabicPeriod"/>
            </a:pPr>
            <a:r>
              <a:rPr lang="ro-MD" dirty="0">
                <a:solidFill>
                  <a:srgbClr val="000000"/>
                </a:solidFill>
                <a:latin typeface="Times New Roman" panose="02020603050405020304" pitchFamily="18" charset="0"/>
                <a:cs typeface="Times New Roman" panose="02020603050405020304" pitchFamily="18" charset="0"/>
              </a:rPr>
              <a:t>Forma de plată în avans.</a:t>
            </a:r>
            <a:endParaRPr lang="ro-MD"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738" y="96262"/>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2"/>
            <a:stretch>
              <a:fillRect/>
            </a:stretch>
          </a:blipFill>
        </p:spPr>
      </p:sp>
      <p:sp>
        <p:nvSpPr>
          <p:cNvPr id="3" name="Freeform 3"/>
          <p:cNvSpPr/>
          <p:nvPr/>
        </p:nvSpPr>
        <p:spPr>
          <a:xfrm>
            <a:off x="15090306" y="115312"/>
            <a:ext cx="3026244" cy="955789"/>
          </a:xfrm>
          <a:custGeom>
            <a:avLst/>
            <a:gdLst/>
            <a:ahLst/>
            <a:cxnLst/>
            <a:rect l="l" t="t" r="r" b="b"/>
            <a:pathLst>
              <a:path w="3026244" h="955789">
                <a:moveTo>
                  <a:pt x="0" y="0"/>
                </a:moveTo>
                <a:lnTo>
                  <a:pt x="3026244" y="0"/>
                </a:lnTo>
                <a:lnTo>
                  <a:pt x="3026244" y="955789"/>
                </a:lnTo>
                <a:lnTo>
                  <a:pt x="0" y="955789"/>
                </a:lnTo>
                <a:lnTo>
                  <a:pt x="0" y="0"/>
                </a:lnTo>
                <a:close/>
              </a:path>
            </a:pathLst>
          </a:custGeom>
          <a:blipFill>
            <a:blip r:embed="rId3"/>
            <a:stretch>
              <a:fillRect/>
            </a:stretch>
          </a:blipFill>
        </p:spPr>
      </p:sp>
      <p:sp>
        <p:nvSpPr>
          <p:cNvPr id="4" name="TextBox 4"/>
          <p:cNvSpPr txBox="1"/>
          <p:nvPr/>
        </p:nvSpPr>
        <p:spPr>
          <a:xfrm>
            <a:off x="4004592" y="789523"/>
            <a:ext cx="10660051" cy="1977273"/>
          </a:xfrm>
          <a:prstGeom prst="rect">
            <a:avLst/>
          </a:prstGeom>
        </p:spPr>
        <p:txBody>
          <a:bodyPr lIns="0" tIns="0" rIns="0" bIns="0" rtlCol="0" anchor="t">
            <a:spAutoFit/>
          </a:bodyPr>
          <a:lstStyle/>
          <a:p>
            <a:pPr algn="ctr">
              <a:lnSpc>
                <a:spcPts val="5280"/>
              </a:lnSpc>
            </a:pPr>
            <a:r>
              <a:rPr lang="en-US" sz="3600" b="1" spc="154" dirty="0">
                <a:solidFill>
                  <a:srgbClr val="000000"/>
                </a:solidFill>
                <a:latin typeface="Times New Roman" panose="02020603050405020304" pitchFamily="18" charset="0"/>
                <a:ea typeface="Glacial Indifference Bold"/>
                <a:cs typeface="Times New Roman" panose="02020603050405020304" pitchFamily="18" charset="0"/>
                <a:sym typeface="Glacial Indifference Bold"/>
              </a:rPr>
              <a:t>MĂSURILE PRECONIZATE A FI LANSATE ÎN ANUL 2026 ȘI CONDIȚIILE SPECIFICE DE ELIGIBILITATE</a:t>
            </a:r>
          </a:p>
        </p:txBody>
      </p:sp>
      <p:sp>
        <p:nvSpPr>
          <p:cNvPr id="5" name="Freeform 5"/>
          <p:cNvSpPr/>
          <p:nvPr/>
        </p:nvSpPr>
        <p:spPr>
          <a:xfrm>
            <a:off x="1958177" y="2690597"/>
            <a:ext cx="5638800" cy="1995703"/>
          </a:xfrm>
          <a:custGeom>
            <a:avLst/>
            <a:gdLst/>
            <a:ahLst/>
            <a:cxnLst/>
            <a:rect l="l" t="t" r="r" b="b"/>
            <a:pathLst>
              <a:path w="5654182" h="2486104">
                <a:moveTo>
                  <a:pt x="0" y="0"/>
                </a:moveTo>
                <a:lnTo>
                  <a:pt x="5654182" y="0"/>
                </a:lnTo>
                <a:lnTo>
                  <a:pt x="5654182" y="2486104"/>
                </a:lnTo>
                <a:lnTo>
                  <a:pt x="0" y="2486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o-RO" dirty="0"/>
          </a:p>
        </p:txBody>
      </p:sp>
      <p:sp>
        <p:nvSpPr>
          <p:cNvPr id="6" name="TextBox 6"/>
          <p:cNvSpPr txBox="1"/>
          <p:nvPr/>
        </p:nvSpPr>
        <p:spPr>
          <a:xfrm>
            <a:off x="2438400" y="3129416"/>
            <a:ext cx="4110708" cy="1118063"/>
          </a:xfrm>
          <a:prstGeom prst="rect">
            <a:avLst/>
          </a:prstGeom>
        </p:spPr>
        <p:txBody>
          <a:bodyPr wrap="square" lIns="0" tIns="0" rIns="0" bIns="0" rtlCol="0" anchor="t">
            <a:spAutoFit/>
          </a:bodyPr>
          <a:lstStyle/>
          <a:p>
            <a:pPr algn="ctr">
              <a:lnSpc>
                <a:spcPts val="3000"/>
              </a:lnSpc>
            </a:pP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DR- 13 LEADER -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dezvoltarea</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locală</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plasată</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sub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responsabilitatea</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comunității</a:t>
            </a:r>
            <a:endPar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endParaRPr>
          </a:p>
        </p:txBody>
      </p:sp>
      <p:grpSp>
        <p:nvGrpSpPr>
          <p:cNvPr id="7" name="Group 7"/>
          <p:cNvGrpSpPr/>
          <p:nvPr/>
        </p:nvGrpSpPr>
        <p:grpSpPr>
          <a:xfrm>
            <a:off x="400050" y="4814050"/>
            <a:ext cx="17716500" cy="5318486"/>
            <a:chOff x="0" y="0"/>
            <a:chExt cx="4379193" cy="1167473"/>
          </a:xfrm>
          <a:solidFill>
            <a:srgbClr val="FFFFCC"/>
          </a:solidFill>
        </p:grpSpPr>
        <p:sp>
          <p:nvSpPr>
            <p:cNvPr id="8" name="Freeform 8"/>
            <p:cNvSpPr/>
            <p:nvPr/>
          </p:nvSpPr>
          <p:spPr>
            <a:xfrm>
              <a:off x="0" y="0"/>
              <a:ext cx="4379193" cy="1167474"/>
            </a:xfrm>
            <a:custGeom>
              <a:avLst/>
              <a:gdLst/>
              <a:ahLst/>
              <a:cxnLst/>
              <a:rect l="l" t="t" r="r" b="b"/>
              <a:pathLst>
                <a:path w="4379193" h="1167474">
                  <a:moveTo>
                    <a:pt x="10709" y="0"/>
                  </a:moveTo>
                  <a:lnTo>
                    <a:pt x="4368484" y="0"/>
                  </a:lnTo>
                  <a:cubicBezTo>
                    <a:pt x="4371324" y="0"/>
                    <a:pt x="4374048" y="1128"/>
                    <a:pt x="4376057" y="3137"/>
                  </a:cubicBezTo>
                  <a:cubicBezTo>
                    <a:pt x="4378065" y="5145"/>
                    <a:pt x="4379193" y="7869"/>
                    <a:pt x="4379193" y="10709"/>
                  </a:cubicBezTo>
                  <a:lnTo>
                    <a:pt x="4379193" y="1156764"/>
                  </a:lnTo>
                  <a:cubicBezTo>
                    <a:pt x="4379193" y="1159605"/>
                    <a:pt x="4378065" y="1162328"/>
                    <a:pt x="4376057" y="1164337"/>
                  </a:cubicBezTo>
                  <a:cubicBezTo>
                    <a:pt x="4374048" y="1166345"/>
                    <a:pt x="4371324" y="1167474"/>
                    <a:pt x="4368484" y="1167474"/>
                  </a:cubicBezTo>
                  <a:lnTo>
                    <a:pt x="10709" y="1167474"/>
                  </a:lnTo>
                  <a:cubicBezTo>
                    <a:pt x="7869" y="1167474"/>
                    <a:pt x="5145" y="1166345"/>
                    <a:pt x="3137" y="1164337"/>
                  </a:cubicBezTo>
                  <a:cubicBezTo>
                    <a:pt x="1128" y="1162328"/>
                    <a:pt x="0" y="1159605"/>
                    <a:pt x="0" y="1156764"/>
                  </a:cubicBezTo>
                  <a:lnTo>
                    <a:pt x="0" y="10709"/>
                  </a:lnTo>
                  <a:cubicBezTo>
                    <a:pt x="0" y="7869"/>
                    <a:pt x="1128" y="5145"/>
                    <a:pt x="3137" y="3137"/>
                  </a:cubicBezTo>
                  <a:cubicBezTo>
                    <a:pt x="5145" y="1128"/>
                    <a:pt x="7869" y="0"/>
                    <a:pt x="10709" y="0"/>
                  </a:cubicBezTo>
                  <a:close/>
                </a:path>
              </a:pathLst>
            </a:custGeom>
            <a:grpFill/>
          </p:spPr>
        </p:sp>
        <p:sp>
          <p:nvSpPr>
            <p:cNvPr id="9" name="TextBox 9"/>
            <p:cNvSpPr txBox="1"/>
            <p:nvPr/>
          </p:nvSpPr>
          <p:spPr>
            <a:xfrm>
              <a:off x="0" y="-19050"/>
              <a:ext cx="4379193" cy="1186523"/>
            </a:xfrm>
            <a:prstGeom prst="rect">
              <a:avLst/>
            </a:prstGeom>
            <a:grpFill/>
          </p:spPr>
          <p:txBody>
            <a:bodyPr lIns="50800" tIns="50800" rIns="50800" bIns="50800" rtlCol="0" anchor="ctr"/>
            <a:lstStyle/>
            <a:p>
              <a:pPr algn="ctr">
                <a:lnSpc>
                  <a:spcPts val="2240"/>
                </a:lnSpc>
              </a:pPr>
              <a:endParaRPr/>
            </a:p>
          </p:txBody>
        </p:sp>
      </p:grpSp>
      <p:sp>
        <p:nvSpPr>
          <p:cNvPr id="10" name="TextBox 10"/>
          <p:cNvSpPr txBox="1"/>
          <p:nvPr/>
        </p:nvSpPr>
        <p:spPr>
          <a:xfrm>
            <a:off x="466725" y="4845223"/>
            <a:ext cx="17354550" cy="5299528"/>
          </a:xfrm>
          <a:prstGeom prst="rect">
            <a:avLst/>
          </a:prstGeom>
          <a:solidFill>
            <a:srgbClr val="FFFFCC"/>
          </a:solidFill>
        </p:spPr>
        <p:txBody>
          <a:bodyPr wrap="square" lIns="0" tIns="0" rIns="0" bIns="0" rtlCol="0" anchor="t">
            <a:spAutoFit/>
          </a:bodyPr>
          <a:lstStyle/>
          <a:p>
            <a:pPr marL="398786" lvl="1" indent="-199393" algn="l">
              <a:lnSpc>
                <a:spcPts val="2585"/>
              </a:lnSpc>
              <a:buAutoNum type="arabicPeriod"/>
            </a:pP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Solicitan</a:t>
            </a:r>
            <a:r>
              <a:rPr lang="ro-MD" sz="1600" dirty="0">
                <a:solidFill>
                  <a:srgbClr val="000000"/>
                </a:solidFill>
                <a:latin typeface="Times New Roman" panose="02020603050405020304" pitchFamily="18" charset="0"/>
                <a:ea typeface="TT Hoves"/>
                <a:cs typeface="Times New Roman" panose="02020603050405020304" pitchFamily="18" charset="0"/>
                <a:sym typeface="TT Hoves"/>
              </a:rPr>
              <a:t>ți -</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b="1" dirty="0">
                <a:solidFill>
                  <a:srgbClr val="000000"/>
                </a:solidFill>
                <a:latin typeface="Times New Roman" panose="02020603050405020304" pitchFamily="18" charset="0"/>
                <a:ea typeface="TT Hoves"/>
                <a:cs typeface="Times New Roman" panose="02020603050405020304" pitchFamily="18" charset="0"/>
                <a:sym typeface="TT Hoves"/>
              </a:rPr>
              <a:t>GAL-ul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cărui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cerere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selectare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aprobare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strategiei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dezvoltare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locală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fost</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aprobată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autoritatea</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management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pentru</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finanţare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din FNDAMR. </a:t>
            </a:r>
          </a:p>
          <a:p>
            <a:pPr marL="398786" lvl="1" indent="-199393" algn="l">
              <a:lnSpc>
                <a:spcPts val="2585"/>
              </a:lnSpc>
              <a:buFont typeface="Arial"/>
              <a:buChar char="•"/>
            </a:pPr>
            <a:r>
              <a:rPr lang="en-US" sz="1600" b="1" dirty="0" err="1">
                <a:solidFill>
                  <a:srgbClr val="000000"/>
                </a:solidFill>
                <a:latin typeface="Times New Roman" panose="02020603050405020304" pitchFamily="18" charset="0"/>
                <a:ea typeface="TT Hoves"/>
                <a:cs typeface="Times New Roman" panose="02020603050405020304" pitchFamily="18" charset="0"/>
                <a:sym typeface="TT Hoves"/>
              </a:rPr>
              <a:t>persoana</a:t>
            </a:r>
            <a:r>
              <a:rPr lang="en-US" sz="1600" b="1"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b="1" dirty="0" err="1">
                <a:solidFill>
                  <a:srgbClr val="000000"/>
                </a:solidFill>
                <a:latin typeface="Times New Roman" panose="02020603050405020304" pitchFamily="18" charset="0"/>
                <a:ea typeface="TT Hoves"/>
                <a:cs typeface="Times New Roman" panose="02020603050405020304" pitchFamily="18" charset="0"/>
                <a:sym typeface="TT Hoves"/>
              </a:rPr>
              <a:t>juridică</a:t>
            </a:r>
            <a:r>
              <a:rPr lang="en-US" sz="1600" b="1"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drept</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public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sau</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privat</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b="1" dirty="0" err="1">
                <a:solidFill>
                  <a:srgbClr val="000000"/>
                </a:solidFill>
                <a:latin typeface="Times New Roman" panose="02020603050405020304" pitchFamily="18" charset="0"/>
                <a:ea typeface="TT Hoves"/>
                <a:cs typeface="Times New Roman" panose="02020603050405020304" pitchFamily="18" charset="0"/>
                <a:sym typeface="TT Hoves"/>
              </a:rPr>
              <a:t>persoana</a:t>
            </a:r>
            <a:r>
              <a:rPr lang="en-US" sz="1600" b="1"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b="1" dirty="0" err="1">
                <a:solidFill>
                  <a:srgbClr val="000000"/>
                </a:solidFill>
                <a:latin typeface="Times New Roman" panose="02020603050405020304" pitchFamily="18" charset="0"/>
                <a:ea typeface="TT Hoves"/>
                <a:cs typeface="Times New Roman" panose="02020603050405020304" pitchFamily="18" charset="0"/>
                <a:sym typeface="TT Hoves"/>
              </a:rPr>
              <a:t>fizică</a:t>
            </a:r>
            <a:r>
              <a:rPr lang="en-US" sz="1600" b="1"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care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desfășoară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activitate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într</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-o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localitate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rurală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din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teritoriul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GAL-</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ului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sau</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într</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-o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unitate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administrativ-teritorială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nivelul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întâi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inclusiv</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orașele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cu o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populație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până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la 10.000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locuitori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din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componența</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GAL-</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ului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care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depune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o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cerere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cadrul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GAL-</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ului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solicitare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sprijinului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conform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măsurilor</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sprijin</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prevăzute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strategia</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dezvoltare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locală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MD" sz="16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199393" lvl="1" algn="l">
              <a:lnSpc>
                <a:spcPts val="2585"/>
              </a:lnSpc>
            </a:pPr>
            <a:r>
              <a:rPr lang="ro-MD" sz="1600" dirty="0">
                <a:solidFill>
                  <a:srgbClr val="000000"/>
                </a:solidFill>
                <a:latin typeface="Times New Roman" panose="02020603050405020304" pitchFamily="18" charset="0"/>
                <a:cs typeface="Times New Roman" panose="02020603050405020304" pitchFamily="18" charset="0"/>
                <a:sym typeface="TT Hoves"/>
              </a:rPr>
              <a:t>2. </a:t>
            </a:r>
            <a:r>
              <a:rPr lang="ro-MD" sz="1600" dirty="0">
                <a:solidFill>
                  <a:srgbClr val="000000"/>
                </a:solidFill>
                <a:latin typeface="Times New Roman" panose="02020603050405020304" pitchFamily="18" charset="0"/>
                <a:cs typeface="Times New Roman" panose="02020603050405020304" pitchFamily="18" charset="0"/>
              </a:rPr>
              <a:t>Măsura nr. 2. Sprijin pentru implementarea strategiei de dezvoltare locală. Sprijinul se acordă pentru următoarele domenii de acțiuni:</a:t>
            </a:r>
          </a:p>
          <a:p>
            <a:pPr marL="485143" lvl="1" indent="-285750" algn="l">
              <a:lnSpc>
                <a:spcPts val="2585"/>
              </a:lnSpc>
              <a:buFont typeface="Arial" panose="020B0604020202020204" pitchFamily="34" charset="0"/>
              <a:buChar char="•"/>
            </a:pPr>
            <a:r>
              <a:rPr lang="ro-MD" sz="1600" dirty="0">
                <a:solidFill>
                  <a:srgbClr val="000000"/>
                </a:solidFill>
                <a:latin typeface="Times New Roman" panose="02020603050405020304" pitchFamily="18" charset="0"/>
                <a:cs typeface="Times New Roman" panose="02020603050405020304" pitchFamily="18" charset="0"/>
              </a:rPr>
              <a:t>investiții în domeniul agricol, prelucrarea primară sau finită a produselor locale;</a:t>
            </a:r>
          </a:p>
          <a:p>
            <a:pPr marL="485143" lvl="1" indent="-285750" algn="l">
              <a:lnSpc>
                <a:spcPts val="2585"/>
              </a:lnSpc>
              <a:buFont typeface="Arial" panose="020B0604020202020204" pitchFamily="34" charset="0"/>
              <a:buChar char="•"/>
            </a:pPr>
            <a:r>
              <a:rPr lang="ro-MD" sz="1600" dirty="0">
                <a:solidFill>
                  <a:srgbClr val="000000"/>
                </a:solidFill>
                <a:latin typeface="Times New Roman" panose="02020603050405020304" pitchFamily="18" charset="0"/>
                <a:cs typeface="Times New Roman" panose="02020603050405020304" pitchFamily="18" charset="0"/>
              </a:rPr>
              <a:t>investiții în domeniul neagricol;</a:t>
            </a:r>
          </a:p>
          <a:p>
            <a:pPr marL="485143" lvl="1" indent="-285750" algn="l">
              <a:lnSpc>
                <a:spcPts val="2585"/>
              </a:lnSpc>
              <a:buFont typeface="Arial" panose="020B0604020202020204" pitchFamily="34" charset="0"/>
              <a:buChar char="•"/>
            </a:pPr>
            <a:r>
              <a:rPr lang="ro-MD" sz="1600" dirty="0">
                <a:solidFill>
                  <a:srgbClr val="000000"/>
                </a:solidFill>
                <a:latin typeface="Times New Roman" panose="02020603050405020304" pitchFamily="18" charset="0"/>
                <a:cs typeface="Times New Roman" panose="02020603050405020304" pitchFamily="18" charset="0"/>
              </a:rPr>
              <a:t>investiții în dezvoltarea turismului rural;</a:t>
            </a:r>
          </a:p>
          <a:p>
            <a:pPr marL="199393" lvl="1" algn="l">
              <a:lnSpc>
                <a:spcPts val="2585"/>
              </a:lnSpc>
            </a:pPr>
            <a:r>
              <a:rPr lang="ro-MD" sz="1600" dirty="0">
                <a:solidFill>
                  <a:srgbClr val="000000"/>
                </a:solidFill>
                <a:latin typeface="Times New Roman" panose="02020603050405020304" pitchFamily="18" charset="0"/>
                <a:cs typeface="Times New Roman" panose="02020603050405020304" pitchFamily="18" charset="0"/>
              </a:rPr>
              <a:t>3. Perioada de implementare a proiectului în cadrul măsurii nr. 2 nu va depăși 12 luni din momentul semnării contractului administrativ sau actului administrativ.</a:t>
            </a:r>
          </a:p>
          <a:p>
            <a:pPr marL="199393" lvl="1" algn="l">
              <a:lnSpc>
                <a:spcPts val="2585"/>
              </a:lnSpc>
            </a:pPr>
            <a:r>
              <a:rPr lang="ro-MD" sz="1600" dirty="0">
                <a:solidFill>
                  <a:srgbClr val="000000"/>
                </a:solidFill>
                <a:latin typeface="Times New Roman" panose="02020603050405020304" pitchFamily="18" charset="0"/>
                <a:cs typeface="Times New Roman" panose="02020603050405020304" pitchFamily="18" charset="0"/>
              </a:rPr>
              <a:t>4. În cadrul măsurii nr. 2, solicitantul poate depune o nouă cerere de finanțare doar în cazul în care proiectul aprobat anterior spre finanțare a fost finalizat.</a:t>
            </a:r>
            <a:endParaRPr lang="ro-MD" sz="16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199393" lvl="1" algn="l">
              <a:lnSpc>
                <a:spcPts val="2585"/>
              </a:lnSpc>
            </a:pPr>
            <a:r>
              <a:rPr lang="ro-MD" sz="1600" dirty="0">
                <a:solidFill>
                  <a:srgbClr val="000000"/>
                </a:solidFill>
                <a:latin typeface="Times New Roman" panose="02020603050405020304" pitchFamily="18" charset="0"/>
                <a:ea typeface="TT Hoves"/>
                <a:cs typeface="Times New Roman" panose="02020603050405020304" pitchFamily="18" charset="0"/>
                <a:sym typeface="TT Hoves"/>
              </a:rPr>
              <a:t>5.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cadrul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prezentei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intervenții</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este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eligibil</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pentru</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cel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mult</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două</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proiecte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pe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perioada</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1600" dirty="0" err="1">
                <a:solidFill>
                  <a:srgbClr val="000000"/>
                </a:solidFill>
                <a:latin typeface="Times New Roman" panose="02020603050405020304" pitchFamily="18" charset="0"/>
                <a:ea typeface="TT Hoves"/>
                <a:cs typeface="Times New Roman" panose="02020603050405020304" pitchFamily="18" charset="0"/>
                <a:sym typeface="TT Hoves"/>
              </a:rPr>
              <a:t>implementare</a:t>
            </a:r>
            <a:r>
              <a:rPr lang="en-US" sz="1600" dirty="0">
                <a:solidFill>
                  <a:srgbClr val="000000"/>
                </a:solidFill>
                <a:latin typeface="Times New Roman" panose="02020603050405020304" pitchFamily="18" charset="0"/>
                <a:ea typeface="TT Hoves"/>
                <a:cs typeface="Times New Roman" panose="02020603050405020304" pitchFamily="18" charset="0"/>
                <a:sym typeface="TT Hoves"/>
              </a:rPr>
              <a:t> a PSPA.</a:t>
            </a:r>
          </a:p>
          <a:p>
            <a:pPr marL="199393" lvl="1" algn="l">
              <a:lnSpc>
                <a:spcPts val="2585"/>
              </a:lnSpc>
              <a:spcBef>
                <a:spcPct val="0"/>
              </a:spcBef>
            </a:pPr>
            <a:r>
              <a:rPr lang="ro-MD" sz="1600" dirty="0">
                <a:solidFill>
                  <a:srgbClr val="000000"/>
                </a:solidFill>
                <a:latin typeface="Times New Roman" panose="02020603050405020304" pitchFamily="18" charset="0"/>
                <a:cs typeface="Times New Roman" panose="02020603050405020304" pitchFamily="18" charset="0"/>
                <a:sym typeface="TT Hoves"/>
              </a:rPr>
              <a:t>6. </a:t>
            </a:r>
            <a:r>
              <a:rPr lang="ro-MD" sz="1600" dirty="0">
                <a:solidFill>
                  <a:srgbClr val="000000"/>
                </a:solidFill>
                <a:latin typeface="Times New Roman" panose="02020603050405020304" pitchFamily="18" charset="0"/>
                <a:cs typeface="Times New Roman" panose="02020603050405020304" pitchFamily="18" charset="0"/>
              </a:rPr>
              <a:t>Forma de plată – în avans:</a:t>
            </a:r>
          </a:p>
          <a:p>
            <a:pPr marL="542293" lvl="1" indent="-342900">
              <a:lnSpc>
                <a:spcPts val="2585"/>
              </a:lnSpc>
              <a:spcBef>
                <a:spcPct val="0"/>
              </a:spcBef>
              <a:buFont typeface="Arial" panose="020B0604020202020204" pitchFamily="34" charset="0"/>
              <a:buChar char="•"/>
            </a:pPr>
            <a:r>
              <a:rPr lang="ro-MD" sz="1600" dirty="0">
                <a:solidFill>
                  <a:srgbClr val="000000"/>
                </a:solidFill>
                <a:latin typeface="Times New Roman" panose="02020603050405020304" pitchFamily="18" charset="0"/>
                <a:cs typeface="Times New Roman" panose="02020603050405020304" pitchFamily="18" charset="0"/>
              </a:rPr>
              <a:t>Pentru funcționarea GAL-ului - 20% - mijloacele financiare se acordă în </a:t>
            </a:r>
            <a:r>
              <a:rPr lang="ro-MD" sz="1600" dirty="0" err="1">
                <a:solidFill>
                  <a:srgbClr val="000000"/>
                </a:solidFill>
                <a:latin typeface="Times New Roman" panose="02020603050405020304" pitchFamily="18" charset="0"/>
                <a:cs typeface="Times New Roman" panose="02020603050405020304" pitchFamily="18" charset="0"/>
              </a:rPr>
              <a:t>proporţie</a:t>
            </a:r>
            <a:r>
              <a:rPr lang="ro-MD" sz="1600" dirty="0">
                <a:solidFill>
                  <a:srgbClr val="000000"/>
                </a:solidFill>
                <a:latin typeface="Times New Roman" panose="02020603050405020304" pitchFamily="18" charset="0"/>
                <a:cs typeface="Times New Roman" panose="02020603050405020304" pitchFamily="18" charset="0"/>
              </a:rPr>
              <a:t> de 100% din costurile aprobate, în trei </a:t>
            </a:r>
            <a:r>
              <a:rPr lang="ro-MD" sz="1600" dirty="0" err="1">
                <a:solidFill>
                  <a:srgbClr val="000000"/>
                </a:solidFill>
                <a:latin typeface="Times New Roman" panose="02020603050405020304" pitchFamily="18" charset="0"/>
                <a:cs typeface="Times New Roman" panose="02020603050405020304" pitchFamily="18" charset="0"/>
              </a:rPr>
              <a:t>tranşe</a:t>
            </a:r>
            <a:r>
              <a:rPr lang="ro-MD" sz="1600" dirty="0">
                <a:solidFill>
                  <a:srgbClr val="000000"/>
                </a:solidFill>
                <a:latin typeface="Times New Roman" panose="02020603050405020304" pitchFamily="18" charset="0"/>
                <a:cs typeface="Times New Roman" panose="02020603050405020304" pitchFamily="18" charset="0"/>
              </a:rPr>
              <a:t> pentru trei ani consecutivi.</a:t>
            </a:r>
            <a:endParaRPr lang="en-US" sz="1600" dirty="0">
              <a:solidFill>
                <a:srgbClr val="000000"/>
              </a:solidFill>
              <a:latin typeface="Times New Roman" panose="02020603050405020304" pitchFamily="18" charset="0"/>
              <a:cs typeface="Times New Roman" panose="02020603050405020304" pitchFamily="18" charset="0"/>
            </a:endParaRPr>
          </a:p>
          <a:p>
            <a:pPr marL="542293" lvl="1" indent="-342900">
              <a:lnSpc>
                <a:spcPts val="2585"/>
              </a:lnSpc>
              <a:spcBef>
                <a:spcPct val="0"/>
              </a:spcBef>
              <a:buFont typeface="Arial" panose="020B0604020202020204" pitchFamily="34" charset="0"/>
              <a:buChar char="•"/>
            </a:pPr>
            <a:r>
              <a:rPr lang="ro-MD" sz="1600" dirty="0">
                <a:solidFill>
                  <a:srgbClr val="000000"/>
                </a:solidFill>
                <a:latin typeface="Times New Roman" panose="02020603050405020304" pitchFamily="18" charset="0"/>
                <a:cs typeface="Times New Roman" panose="02020603050405020304" pitchFamily="18" charset="0"/>
              </a:rPr>
              <a:t>Pentru implementarea strategiei de dezvoltare locală - 80% </a:t>
            </a:r>
          </a:p>
          <a:p>
            <a:pPr marL="542293" lvl="1" indent="-342900">
              <a:lnSpc>
                <a:spcPts val="2585"/>
              </a:lnSpc>
              <a:spcBef>
                <a:spcPct val="0"/>
              </a:spcBef>
              <a:buFont typeface="Arial" panose="020B0604020202020204" pitchFamily="34" charset="0"/>
              <a:buChar char="•"/>
            </a:pPr>
            <a:r>
              <a:rPr lang="ro-MD" sz="1600" dirty="0" err="1">
                <a:solidFill>
                  <a:srgbClr val="000000"/>
                </a:solidFill>
                <a:latin typeface="Times New Roman" panose="02020603050405020304" pitchFamily="18" charset="0"/>
                <a:cs typeface="Times New Roman" panose="02020603050405020304" pitchFamily="18" charset="0"/>
              </a:rPr>
              <a:t>Subvenţia</a:t>
            </a:r>
            <a:r>
              <a:rPr lang="ro-MD" sz="1600" dirty="0">
                <a:solidFill>
                  <a:srgbClr val="000000"/>
                </a:solidFill>
                <a:latin typeface="Times New Roman" panose="02020603050405020304" pitchFamily="18" charset="0"/>
                <a:cs typeface="Times New Roman" panose="02020603050405020304" pitchFamily="18" charset="0"/>
              </a:rPr>
              <a:t> în avans pentru sectorul public și civic se acordă în două </a:t>
            </a:r>
            <a:r>
              <a:rPr lang="ro-MD" sz="1600" dirty="0" err="1">
                <a:solidFill>
                  <a:srgbClr val="000000"/>
                </a:solidFill>
                <a:latin typeface="Times New Roman" panose="02020603050405020304" pitchFamily="18" charset="0"/>
                <a:cs typeface="Times New Roman" panose="02020603050405020304" pitchFamily="18" charset="0"/>
              </a:rPr>
              <a:t>tranşe</a:t>
            </a:r>
            <a:r>
              <a:rPr lang="ro-MD" sz="1600" dirty="0">
                <a:solidFill>
                  <a:srgbClr val="000000"/>
                </a:solidFill>
                <a:latin typeface="Times New Roman" panose="02020603050405020304" pitchFamily="18" charset="0"/>
                <a:cs typeface="Times New Roman" panose="02020603050405020304" pitchFamily="18" charset="0"/>
              </a:rPr>
              <a:t> ( I tranșă  80%  II tranșă 20%)</a:t>
            </a:r>
          </a:p>
          <a:p>
            <a:pPr marL="542293" lvl="1" indent="-342900">
              <a:lnSpc>
                <a:spcPts val="2585"/>
              </a:lnSpc>
              <a:spcBef>
                <a:spcPct val="0"/>
              </a:spcBef>
              <a:buFont typeface="Arial" panose="020B0604020202020204" pitchFamily="34" charset="0"/>
              <a:buChar char="•"/>
            </a:pPr>
            <a:r>
              <a:rPr lang="ro-MD" sz="1600" dirty="0" err="1">
                <a:solidFill>
                  <a:srgbClr val="000000"/>
                </a:solidFill>
                <a:latin typeface="Times New Roman" panose="02020603050405020304" pitchFamily="18" charset="0"/>
                <a:cs typeface="Times New Roman" panose="02020603050405020304" pitchFamily="18" charset="0"/>
              </a:rPr>
              <a:t>Subvenţia</a:t>
            </a:r>
            <a:r>
              <a:rPr lang="ro-MD" sz="1600" dirty="0">
                <a:solidFill>
                  <a:srgbClr val="000000"/>
                </a:solidFill>
                <a:latin typeface="Times New Roman" panose="02020603050405020304" pitchFamily="18" charset="0"/>
                <a:cs typeface="Times New Roman" panose="02020603050405020304" pitchFamily="18" charset="0"/>
              </a:rPr>
              <a:t> în avans pentru sectorul antreprenorial se acordă în două </a:t>
            </a:r>
            <a:r>
              <a:rPr lang="ro-MD" sz="1600" dirty="0" err="1">
                <a:solidFill>
                  <a:srgbClr val="000000"/>
                </a:solidFill>
                <a:latin typeface="Times New Roman" panose="02020603050405020304" pitchFamily="18" charset="0"/>
                <a:cs typeface="Times New Roman" panose="02020603050405020304" pitchFamily="18" charset="0"/>
              </a:rPr>
              <a:t>tranşe</a:t>
            </a:r>
            <a:r>
              <a:rPr lang="ro-MD" sz="1600" dirty="0">
                <a:solidFill>
                  <a:srgbClr val="000000"/>
                </a:solidFill>
                <a:latin typeface="Times New Roman" panose="02020603050405020304" pitchFamily="18" charset="0"/>
                <a:cs typeface="Times New Roman" panose="02020603050405020304" pitchFamily="18" charset="0"/>
              </a:rPr>
              <a:t> ( I tranșă  70%  II tranșă 30%)</a:t>
            </a:r>
          </a:p>
        </p:txBody>
      </p:sp>
      <p:sp>
        <p:nvSpPr>
          <p:cNvPr id="13" name="Rectangle: Rounded Corners 12">
            <a:extLst>
              <a:ext uri="{FF2B5EF4-FFF2-40B4-BE49-F238E27FC236}">
                <a16:creationId xmlns:a16="http://schemas.microsoft.com/office/drawing/2014/main" id="{430BAC23-4672-77CC-C445-3E23C27D9400}"/>
              </a:ext>
            </a:extLst>
          </p:cNvPr>
          <p:cNvSpPr/>
          <p:nvPr/>
        </p:nvSpPr>
        <p:spPr>
          <a:xfrm>
            <a:off x="9296400" y="2850690"/>
            <a:ext cx="8374051" cy="16832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100" b="1" dirty="0">
                <a:solidFill>
                  <a:schemeClr val="tx1"/>
                </a:solidFill>
                <a:latin typeface="Times New Roman" panose="02020603050405020304" pitchFamily="18" charset="0"/>
                <a:cs typeface="Times New Roman" panose="02020603050405020304" pitchFamily="18" charset="0"/>
              </a:rPr>
              <a:t>53 de </a:t>
            </a:r>
            <a:r>
              <a:rPr lang="en-US" sz="2100" b="1" dirty="0" err="1">
                <a:solidFill>
                  <a:schemeClr val="tx1"/>
                </a:solidFill>
                <a:latin typeface="Times New Roman" panose="02020603050405020304" pitchFamily="18" charset="0"/>
                <a:cs typeface="Times New Roman" panose="02020603050405020304" pitchFamily="18" charset="0"/>
              </a:rPr>
              <a:t>grupuri</a:t>
            </a:r>
            <a:r>
              <a:rPr lang="en-US" sz="2100" b="1" dirty="0">
                <a:solidFill>
                  <a:schemeClr val="tx1"/>
                </a:solidFill>
                <a:latin typeface="Times New Roman" panose="02020603050405020304" pitchFamily="18" charset="0"/>
                <a:cs typeface="Times New Roman" panose="02020603050405020304" pitchFamily="18" charset="0"/>
              </a:rPr>
              <a:t> de </a:t>
            </a:r>
            <a:r>
              <a:rPr lang="en-US" sz="2100" b="1" dirty="0" err="1">
                <a:solidFill>
                  <a:schemeClr val="tx1"/>
                </a:solidFill>
                <a:latin typeface="Times New Roman" panose="02020603050405020304" pitchFamily="18" charset="0"/>
                <a:cs typeface="Times New Roman" panose="02020603050405020304" pitchFamily="18" charset="0"/>
              </a:rPr>
              <a:t>acțiune</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locală</a:t>
            </a:r>
            <a:r>
              <a:rPr lang="en-US" sz="2100" b="1" dirty="0">
                <a:solidFill>
                  <a:schemeClr val="tx1"/>
                </a:solidFill>
                <a:latin typeface="Times New Roman" panose="02020603050405020304" pitchFamily="18" charset="0"/>
                <a:cs typeface="Times New Roman" panose="02020603050405020304" pitchFamily="18" charset="0"/>
              </a:rPr>
              <a:t> (GAL) au </a:t>
            </a:r>
            <a:r>
              <a:rPr lang="en-US" sz="2100" b="1" dirty="0" err="1">
                <a:solidFill>
                  <a:schemeClr val="tx1"/>
                </a:solidFill>
                <a:latin typeface="Times New Roman" panose="02020603050405020304" pitchFamily="18" charset="0"/>
                <a:cs typeface="Times New Roman" panose="02020603050405020304" pitchFamily="18" charset="0"/>
              </a:rPr>
              <a:t>fost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selectate</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pentru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finanțare</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prin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Programul</a:t>
            </a:r>
            <a:r>
              <a:rPr lang="en-US" sz="2100" b="1" dirty="0">
                <a:solidFill>
                  <a:schemeClr val="tx1"/>
                </a:solidFill>
                <a:latin typeface="Times New Roman" panose="02020603050405020304" pitchFamily="18" charset="0"/>
                <a:cs typeface="Times New Roman" panose="02020603050405020304" pitchFamily="18" charset="0"/>
              </a:rPr>
              <a:t> LEADER</a:t>
            </a:r>
            <a:r>
              <a:rPr lang="ro-MD" sz="2100" b="1" dirty="0">
                <a:solidFill>
                  <a:schemeClr val="tx1"/>
                </a:solidFill>
                <a:latin typeface="Times New Roman" panose="02020603050405020304" pitchFamily="18" charset="0"/>
                <a:cs typeface="Times New Roman" panose="02020603050405020304" pitchFamily="18" charset="0"/>
              </a:rPr>
              <a:t> cu suma aprobată de 162 mil.lei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iar</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strategiile</a:t>
            </a:r>
            <a:r>
              <a:rPr lang="en-US" sz="2100" b="1" dirty="0">
                <a:solidFill>
                  <a:schemeClr val="tx1"/>
                </a:solidFill>
                <a:latin typeface="Times New Roman" panose="02020603050405020304" pitchFamily="18" charset="0"/>
                <a:cs typeface="Times New Roman" panose="02020603050405020304" pitchFamily="18" charset="0"/>
              </a:rPr>
              <a:t> lor de </a:t>
            </a:r>
            <a:r>
              <a:rPr lang="en-US" sz="2100" b="1" dirty="0" err="1">
                <a:solidFill>
                  <a:schemeClr val="tx1"/>
                </a:solidFill>
                <a:latin typeface="Times New Roman" panose="02020603050405020304" pitchFamily="18" charset="0"/>
                <a:cs typeface="Times New Roman" panose="02020603050405020304" pitchFamily="18" charset="0"/>
              </a:rPr>
              <a:t>dezvoltare</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locală</a:t>
            </a:r>
            <a:r>
              <a:rPr lang="en-US" sz="2100" b="1" dirty="0">
                <a:solidFill>
                  <a:schemeClr val="tx1"/>
                </a:solidFill>
                <a:latin typeface="Times New Roman" panose="02020603050405020304" pitchFamily="18" charset="0"/>
                <a:cs typeface="Times New Roman" panose="02020603050405020304" pitchFamily="18" charset="0"/>
              </a:rPr>
              <a:t> au </a:t>
            </a:r>
            <a:r>
              <a:rPr lang="en-US" sz="2100" b="1" dirty="0" err="1">
                <a:solidFill>
                  <a:schemeClr val="tx1"/>
                </a:solidFill>
                <a:latin typeface="Times New Roman" panose="02020603050405020304" pitchFamily="18" charset="0"/>
                <a:cs typeface="Times New Roman" panose="02020603050405020304" pitchFamily="18" charset="0"/>
              </a:rPr>
              <a:t>fost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aprobate</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pentru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perioada</a:t>
            </a:r>
            <a:r>
              <a:rPr lang="en-US" sz="2100" b="1" dirty="0">
                <a:solidFill>
                  <a:schemeClr val="tx1"/>
                </a:solidFill>
                <a:latin typeface="Times New Roman" panose="02020603050405020304" pitchFamily="18" charset="0"/>
                <a:cs typeface="Times New Roman" panose="02020603050405020304" pitchFamily="18" charset="0"/>
              </a:rPr>
              <a:t> 2026–2027.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8EAF6-3FE4-0587-A7FE-6E2D48E2FF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AF1954-95FD-94D8-F6EF-70EF4110755C}"/>
              </a:ext>
            </a:extLst>
          </p:cNvPr>
          <p:cNvSpPr/>
          <p:nvPr/>
        </p:nvSpPr>
        <p:spPr>
          <a:xfrm>
            <a:off x="68738" y="96262"/>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2"/>
            <a:stretch>
              <a:fillRect/>
            </a:stretch>
          </a:blipFill>
        </p:spPr>
      </p:sp>
      <p:sp>
        <p:nvSpPr>
          <p:cNvPr id="3" name="Freeform 3">
            <a:extLst>
              <a:ext uri="{FF2B5EF4-FFF2-40B4-BE49-F238E27FC236}">
                <a16:creationId xmlns:a16="http://schemas.microsoft.com/office/drawing/2014/main" id="{D7FA1EFE-53F8-C705-191B-4EDD10FD5A0F}"/>
              </a:ext>
            </a:extLst>
          </p:cNvPr>
          <p:cNvSpPr/>
          <p:nvPr/>
        </p:nvSpPr>
        <p:spPr>
          <a:xfrm>
            <a:off x="15090306" y="115312"/>
            <a:ext cx="3026244" cy="955789"/>
          </a:xfrm>
          <a:custGeom>
            <a:avLst/>
            <a:gdLst/>
            <a:ahLst/>
            <a:cxnLst/>
            <a:rect l="l" t="t" r="r" b="b"/>
            <a:pathLst>
              <a:path w="3026244" h="955789">
                <a:moveTo>
                  <a:pt x="0" y="0"/>
                </a:moveTo>
                <a:lnTo>
                  <a:pt x="3026244" y="0"/>
                </a:lnTo>
                <a:lnTo>
                  <a:pt x="3026244" y="955789"/>
                </a:lnTo>
                <a:lnTo>
                  <a:pt x="0" y="955789"/>
                </a:lnTo>
                <a:lnTo>
                  <a:pt x="0" y="0"/>
                </a:lnTo>
                <a:close/>
              </a:path>
            </a:pathLst>
          </a:custGeom>
          <a:blipFill>
            <a:blip r:embed="rId3"/>
            <a:stretch>
              <a:fillRect/>
            </a:stretch>
          </a:blipFill>
        </p:spPr>
      </p:sp>
      <p:sp>
        <p:nvSpPr>
          <p:cNvPr id="4" name="TextBox 4">
            <a:extLst>
              <a:ext uri="{FF2B5EF4-FFF2-40B4-BE49-F238E27FC236}">
                <a16:creationId xmlns:a16="http://schemas.microsoft.com/office/drawing/2014/main" id="{FAD407E3-8540-8BFB-F723-63E62887FCEE}"/>
              </a:ext>
            </a:extLst>
          </p:cNvPr>
          <p:cNvSpPr txBox="1"/>
          <p:nvPr/>
        </p:nvSpPr>
        <p:spPr>
          <a:xfrm>
            <a:off x="3966374" y="593206"/>
            <a:ext cx="10660051" cy="1965282"/>
          </a:xfrm>
          <a:prstGeom prst="rect">
            <a:avLst/>
          </a:prstGeom>
        </p:spPr>
        <p:txBody>
          <a:bodyPr lIns="0" tIns="0" rIns="0" bIns="0" rtlCol="0" anchor="t">
            <a:spAutoFit/>
          </a:bodyPr>
          <a:lstStyle/>
          <a:p>
            <a:pPr algn="ctr">
              <a:lnSpc>
                <a:spcPts val="5280"/>
              </a:lnSpc>
            </a:pPr>
            <a:r>
              <a:rPr lang="en-US" sz="3200" b="1" spc="154" dirty="0">
                <a:solidFill>
                  <a:srgbClr val="000000"/>
                </a:solidFill>
                <a:latin typeface="Times New Roman" panose="02020603050405020304" pitchFamily="18" charset="0"/>
                <a:ea typeface="Glacial Indifference Bold"/>
                <a:cs typeface="Times New Roman" panose="02020603050405020304" pitchFamily="18" charset="0"/>
                <a:sym typeface="Glacial Indifference Bold"/>
              </a:rPr>
              <a:t>MĂSURILE </a:t>
            </a:r>
            <a:r>
              <a:rPr lang="ro-MD" sz="3200" b="1" spc="154" dirty="0">
                <a:solidFill>
                  <a:srgbClr val="000000"/>
                </a:solidFill>
                <a:latin typeface="Times New Roman" panose="02020603050405020304" pitchFamily="18" charset="0"/>
                <a:ea typeface="Glacial Indifference Bold"/>
                <a:cs typeface="Times New Roman" panose="02020603050405020304" pitchFamily="18" charset="0"/>
                <a:sym typeface="Glacial Indifference Bold"/>
              </a:rPr>
              <a:t>PENTRU CRARE NU SUNT ASIGURATE RESURSE FINANCIARE DAR SUNT </a:t>
            </a:r>
            <a:r>
              <a:rPr lang="en-US" sz="3200" b="1" spc="154" dirty="0">
                <a:solidFill>
                  <a:srgbClr val="000000"/>
                </a:solidFill>
                <a:latin typeface="Times New Roman" panose="02020603050405020304" pitchFamily="18" charset="0"/>
                <a:ea typeface="Glacial Indifference Bold"/>
                <a:cs typeface="Times New Roman" panose="02020603050405020304" pitchFamily="18" charset="0"/>
                <a:sym typeface="Glacial Indifference Bold"/>
              </a:rPr>
              <a:t>PRECONIZATE A FI LANSATE ÎN ANUL 2026</a:t>
            </a:r>
          </a:p>
        </p:txBody>
      </p:sp>
      <p:sp>
        <p:nvSpPr>
          <p:cNvPr id="5" name="Freeform 5">
            <a:extLst>
              <a:ext uri="{FF2B5EF4-FFF2-40B4-BE49-F238E27FC236}">
                <a16:creationId xmlns:a16="http://schemas.microsoft.com/office/drawing/2014/main" id="{746AC2B8-1B12-95A1-D828-2F84C193C20F}"/>
              </a:ext>
            </a:extLst>
          </p:cNvPr>
          <p:cNvSpPr/>
          <p:nvPr/>
        </p:nvSpPr>
        <p:spPr>
          <a:xfrm>
            <a:off x="308893" y="2717739"/>
            <a:ext cx="5638800" cy="1995703"/>
          </a:xfrm>
          <a:custGeom>
            <a:avLst/>
            <a:gdLst/>
            <a:ahLst/>
            <a:cxnLst/>
            <a:rect l="l" t="t" r="r" b="b"/>
            <a:pathLst>
              <a:path w="5654182" h="2486104">
                <a:moveTo>
                  <a:pt x="0" y="0"/>
                </a:moveTo>
                <a:lnTo>
                  <a:pt x="5654182" y="0"/>
                </a:lnTo>
                <a:lnTo>
                  <a:pt x="5654182" y="2486104"/>
                </a:lnTo>
                <a:lnTo>
                  <a:pt x="0" y="2486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o-RO" dirty="0"/>
          </a:p>
        </p:txBody>
      </p:sp>
      <p:sp>
        <p:nvSpPr>
          <p:cNvPr id="6" name="TextBox 6">
            <a:extLst>
              <a:ext uri="{FF2B5EF4-FFF2-40B4-BE49-F238E27FC236}">
                <a16:creationId xmlns:a16="http://schemas.microsoft.com/office/drawing/2014/main" id="{8D17AFD1-AE0A-9DF3-C015-7F8189B204CE}"/>
              </a:ext>
            </a:extLst>
          </p:cNvPr>
          <p:cNvSpPr txBox="1"/>
          <p:nvPr/>
        </p:nvSpPr>
        <p:spPr>
          <a:xfrm>
            <a:off x="1600200" y="3174129"/>
            <a:ext cx="3276600" cy="867995"/>
          </a:xfrm>
          <a:prstGeom prst="rect">
            <a:avLst/>
          </a:prstGeom>
        </p:spPr>
        <p:txBody>
          <a:bodyPr wrap="square" lIns="0" tIns="0" rIns="0" bIns="0" rtlCol="0" anchor="t">
            <a:spAutoFit/>
          </a:bodyPr>
          <a:lstStyle/>
          <a:p>
            <a:pPr algn="ctr">
              <a:lnSpc>
                <a:spcPct val="150000"/>
              </a:lnSpc>
            </a:pPr>
            <a:r>
              <a:rPr lang="en-US" sz="2000" dirty="0">
                <a:latin typeface="Times New Roman" panose="02020603050405020304" pitchFamily="18" charset="0"/>
                <a:ea typeface="Garet"/>
                <a:cs typeface="Times New Roman" panose="02020603050405020304" pitchFamily="18" charset="0"/>
                <a:sym typeface="Garet"/>
              </a:rPr>
              <a:t> </a:t>
            </a:r>
            <a:r>
              <a:rPr lang="en-US" sz="2000" b="1" dirty="0">
                <a:latin typeface="Times New Roman" panose="02020603050405020304" pitchFamily="18" charset="0"/>
                <a:ea typeface="Garet Bold"/>
                <a:cs typeface="Times New Roman" panose="02020603050405020304" pitchFamily="18" charset="0"/>
                <a:sym typeface="Garet Bold"/>
              </a:rPr>
              <a:t>DR-03 </a:t>
            </a:r>
            <a:r>
              <a:rPr lang="en-US" sz="2000" b="1" dirty="0" err="1">
                <a:latin typeface="Times New Roman" panose="02020603050405020304" pitchFamily="18" charset="0"/>
                <a:ea typeface="Garet Bold"/>
                <a:cs typeface="Times New Roman" panose="02020603050405020304" pitchFamily="18" charset="0"/>
                <a:sym typeface="Garet Bold"/>
              </a:rPr>
              <a:t>Contribuții</a:t>
            </a:r>
            <a:r>
              <a:rPr lang="en-US" sz="2000" b="1" dirty="0">
                <a:latin typeface="Times New Roman" panose="02020603050405020304" pitchFamily="18" charset="0"/>
                <a:ea typeface="Garet Bold"/>
                <a:cs typeface="Times New Roman" panose="02020603050405020304" pitchFamily="18" charset="0"/>
                <a:sym typeface="Garet Bold"/>
              </a:rPr>
              <a:t> </a:t>
            </a:r>
            <a:r>
              <a:rPr lang="en-US" sz="2000" b="1" dirty="0" err="1">
                <a:latin typeface="Times New Roman" panose="02020603050405020304" pitchFamily="18" charset="0"/>
                <a:ea typeface="Garet Bold"/>
                <a:cs typeface="Times New Roman" panose="02020603050405020304" pitchFamily="18" charset="0"/>
                <a:sym typeface="Garet Bold"/>
              </a:rPr>
              <a:t>financiare</a:t>
            </a:r>
            <a:r>
              <a:rPr lang="en-US" sz="2000" b="1" dirty="0">
                <a:latin typeface="Times New Roman" panose="02020603050405020304" pitchFamily="18" charset="0"/>
                <a:ea typeface="Garet Bold"/>
                <a:cs typeface="Times New Roman" panose="02020603050405020304" pitchFamily="18" charset="0"/>
                <a:sym typeface="Garet Bold"/>
              </a:rPr>
              <a:t> la </a:t>
            </a:r>
            <a:r>
              <a:rPr lang="en-US" sz="2000" b="1" dirty="0" err="1">
                <a:latin typeface="Times New Roman" panose="02020603050405020304" pitchFamily="18" charset="0"/>
                <a:ea typeface="Garet Bold"/>
                <a:cs typeface="Times New Roman" panose="02020603050405020304" pitchFamily="18" charset="0"/>
                <a:sym typeface="Garet Bold"/>
              </a:rPr>
              <a:t>plata</a:t>
            </a:r>
            <a:r>
              <a:rPr lang="en-US" sz="2000" b="1" dirty="0">
                <a:latin typeface="Times New Roman" panose="02020603050405020304" pitchFamily="18" charset="0"/>
                <a:ea typeface="Garet Bold"/>
                <a:cs typeface="Times New Roman" panose="02020603050405020304" pitchFamily="18" charset="0"/>
                <a:sym typeface="Garet Bold"/>
              </a:rPr>
              <a:t> </a:t>
            </a:r>
            <a:r>
              <a:rPr lang="en-US" sz="2000" b="1" dirty="0" err="1">
                <a:latin typeface="Times New Roman" panose="02020603050405020304" pitchFamily="18" charset="0"/>
                <a:ea typeface="Garet Bold"/>
                <a:cs typeface="Times New Roman" panose="02020603050405020304" pitchFamily="18" charset="0"/>
                <a:sym typeface="Garet Bold"/>
              </a:rPr>
              <a:t>primelor</a:t>
            </a:r>
            <a:r>
              <a:rPr lang="en-US" sz="2000" b="1" dirty="0">
                <a:latin typeface="Times New Roman" panose="02020603050405020304" pitchFamily="18" charset="0"/>
                <a:ea typeface="Garet Bold"/>
                <a:cs typeface="Times New Roman" panose="02020603050405020304" pitchFamily="18" charset="0"/>
                <a:sym typeface="Garet Bold"/>
              </a:rPr>
              <a:t> de </a:t>
            </a:r>
            <a:r>
              <a:rPr lang="en-US" sz="2000" b="1" dirty="0" err="1">
                <a:latin typeface="Times New Roman" panose="02020603050405020304" pitchFamily="18" charset="0"/>
                <a:ea typeface="Garet Bold"/>
                <a:cs typeface="Times New Roman" panose="02020603050405020304" pitchFamily="18" charset="0"/>
                <a:sym typeface="Garet Bold"/>
              </a:rPr>
              <a:t>asigurare</a:t>
            </a:r>
            <a:endParaRPr lang="en-US" sz="2000" b="1" dirty="0">
              <a:latin typeface="Times New Roman" panose="02020603050405020304" pitchFamily="18" charset="0"/>
              <a:ea typeface="Garet Bold"/>
              <a:cs typeface="Times New Roman" panose="02020603050405020304" pitchFamily="18" charset="0"/>
              <a:sym typeface="Garet Bold"/>
            </a:endParaRPr>
          </a:p>
        </p:txBody>
      </p:sp>
      <p:sp>
        <p:nvSpPr>
          <p:cNvPr id="11" name="Freeform 5">
            <a:extLst>
              <a:ext uri="{FF2B5EF4-FFF2-40B4-BE49-F238E27FC236}">
                <a16:creationId xmlns:a16="http://schemas.microsoft.com/office/drawing/2014/main" id="{4884336F-F576-D5CA-580B-B32D14AA5354}"/>
              </a:ext>
            </a:extLst>
          </p:cNvPr>
          <p:cNvSpPr/>
          <p:nvPr/>
        </p:nvSpPr>
        <p:spPr>
          <a:xfrm>
            <a:off x="5966439" y="4229100"/>
            <a:ext cx="5943601" cy="2542728"/>
          </a:xfrm>
          <a:custGeom>
            <a:avLst/>
            <a:gdLst/>
            <a:ahLst/>
            <a:cxnLst/>
            <a:rect l="l" t="t" r="r" b="b"/>
            <a:pathLst>
              <a:path w="5654182" h="2486104">
                <a:moveTo>
                  <a:pt x="0" y="0"/>
                </a:moveTo>
                <a:lnTo>
                  <a:pt x="5654182" y="0"/>
                </a:lnTo>
                <a:lnTo>
                  <a:pt x="5654182" y="2486104"/>
                </a:lnTo>
                <a:lnTo>
                  <a:pt x="0" y="2486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o-RO" dirty="0"/>
          </a:p>
        </p:txBody>
      </p:sp>
      <p:sp>
        <p:nvSpPr>
          <p:cNvPr id="12" name="Freeform 5">
            <a:extLst>
              <a:ext uri="{FF2B5EF4-FFF2-40B4-BE49-F238E27FC236}">
                <a16:creationId xmlns:a16="http://schemas.microsoft.com/office/drawing/2014/main" id="{46F9C927-C7F3-DCD0-C31A-E7CE54BCACB4}"/>
              </a:ext>
            </a:extLst>
          </p:cNvPr>
          <p:cNvSpPr/>
          <p:nvPr/>
        </p:nvSpPr>
        <p:spPr>
          <a:xfrm>
            <a:off x="9753600" y="2552700"/>
            <a:ext cx="5638800" cy="1995703"/>
          </a:xfrm>
          <a:custGeom>
            <a:avLst/>
            <a:gdLst/>
            <a:ahLst/>
            <a:cxnLst/>
            <a:rect l="l" t="t" r="r" b="b"/>
            <a:pathLst>
              <a:path w="5654182" h="2486104">
                <a:moveTo>
                  <a:pt x="0" y="0"/>
                </a:moveTo>
                <a:lnTo>
                  <a:pt x="5654182" y="0"/>
                </a:lnTo>
                <a:lnTo>
                  <a:pt x="5654182" y="2486104"/>
                </a:lnTo>
                <a:lnTo>
                  <a:pt x="0" y="2486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o-RO" dirty="0"/>
          </a:p>
        </p:txBody>
      </p:sp>
      <p:sp>
        <p:nvSpPr>
          <p:cNvPr id="16" name="TextBox 6">
            <a:extLst>
              <a:ext uri="{FF2B5EF4-FFF2-40B4-BE49-F238E27FC236}">
                <a16:creationId xmlns:a16="http://schemas.microsoft.com/office/drawing/2014/main" id="{4334C022-D3DD-B041-3168-13A978AF02B8}"/>
              </a:ext>
            </a:extLst>
          </p:cNvPr>
          <p:cNvSpPr txBox="1"/>
          <p:nvPr/>
        </p:nvSpPr>
        <p:spPr>
          <a:xfrm>
            <a:off x="6108427" y="4808429"/>
            <a:ext cx="5019292" cy="1612236"/>
          </a:xfrm>
          <a:prstGeom prst="rect">
            <a:avLst/>
          </a:prstGeom>
        </p:spPr>
        <p:txBody>
          <a:bodyPr wrap="square" lIns="0" tIns="0" rIns="0" bIns="0" rtlCol="0" anchor="t">
            <a:spAutoFit/>
          </a:bodyPr>
          <a:lstStyle/>
          <a:p>
            <a:pPr algn="ctr">
              <a:lnSpc>
                <a:spcPct val="150000"/>
              </a:lnSpc>
            </a:pPr>
            <a:r>
              <a:rPr lang="en-US" b="1" dirty="0">
                <a:latin typeface="Times New Roman" panose="02020603050405020304" pitchFamily="18" charset="0"/>
                <a:ea typeface="Garet Bold"/>
                <a:cs typeface="Times New Roman" panose="02020603050405020304" pitchFamily="18" charset="0"/>
                <a:sym typeface="Garet Bold"/>
              </a:rPr>
              <a:t> DR-06 </a:t>
            </a:r>
            <a:r>
              <a:rPr lang="en-US" b="1" dirty="0" err="1">
                <a:latin typeface="Times New Roman" panose="02020603050405020304" pitchFamily="18" charset="0"/>
                <a:ea typeface="Garet Bold"/>
                <a:cs typeface="Times New Roman" panose="02020603050405020304" pitchFamily="18" charset="0"/>
                <a:sym typeface="Garet Bold"/>
              </a:rPr>
              <a:t>Investiții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în</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creșterea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rezilienței</a:t>
            </a:r>
            <a:r>
              <a:rPr lang="en-US" b="1" dirty="0">
                <a:latin typeface="Times New Roman" panose="02020603050405020304" pitchFamily="18" charset="0"/>
                <a:ea typeface="Garet Bold"/>
                <a:cs typeface="Times New Roman" panose="02020603050405020304" pitchFamily="18" charset="0"/>
                <a:sym typeface="Garet Bold"/>
              </a:rPr>
              <a:t> la </a:t>
            </a:r>
            <a:r>
              <a:rPr lang="en-US" b="1" dirty="0" err="1">
                <a:latin typeface="Times New Roman" panose="02020603050405020304" pitchFamily="18" charset="0"/>
                <a:ea typeface="Garet Bold"/>
                <a:cs typeface="Times New Roman" panose="02020603050405020304" pitchFamily="18" charset="0"/>
                <a:sym typeface="Garet Bold"/>
              </a:rPr>
              <a:t>schimbări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climatice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managementul</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durabil</a:t>
            </a:r>
            <a:r>
              <a:rPr lang="en-US" b="1" dirty="0">
                <a:latin typeface="Times New Roman" panose="02020603050405020304" pitchFamily="18" charset="0"/>
                <a:ea typeface="Garet Bold"/>
                <a:cs typeface="Times New Roman" panose="02020603050405020304" pitchFamily="18" charset="0"/>
                <a:sym typeface="Garet Bold"/>
              </a:rPr>
              <a:t> al </a:t>
            </a:r>
            <a:r>
              <a:rPr lang="en-US" b="1" dirty="0" err="1">
                <a:latin typeface="Times New Roman" panose="02020603050405020304" pitchFamily="18" charset="0"/>
                <a:ea typeface="Garet Bold"/>
                <a:cs typeface="Times New Roman" panose="02020603050405020304" pitchFamily="18" charset="0"/>
                <a:sym typeface="Garet Bold"/>
              </a:rPr>
              <a:t>resurselor</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naturale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inclusiv</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în</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achiziția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și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modernizarea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sistemelor</a:t>
            </a:r>
            <a:r>
              <a:rPr lang="en-US" b="1" dirty="0">
                <a:latin typeface="Times New Roman" panose="02020603050405020304" pitchFamily="18" charset="0"/>
                <a:ea typeface="Garet Bold"/>
                <a:cs typeface="Times New Roman" panose="02020603050405020304" pitchFamily="18" charset="0"/>
                <a:sym typeface="Garet Bold"/>
              </a:rPr>
              <a:t> de </a:t>
            </a:r>
            <a:r>
              <a:rPr lang="en-US" b="1" dirty="0" err="1">
                <a:latin typeface="Times New Roman" panose="02020603050405020304" pitchFamily="18" charset="0"/>
                <a:ea typeface="Garet Bold"/>
                <a:cs typeface="Times New Roman" panose="02020603050405020304" pitchFamily="18" charset="0"/>
                <a:sym typeface="Garet Bold"/>
              </a:rPr>
              <a:t>irigații</a:t>
            </a:r>
            <a:endParaRPr lang="en-US" b="1" dirty="0">
              <a:latin typeface="Times New Roman" panose="02020603050405020304" pitchFamily="18" charset="0"/>
              <a:ea typeface="Garet Bold"/>
              <a:cs typeface="Times New Roman" panose="02020603050405020304" pitchFamily="18" charset="0"/>
              <a:sym typeface="Garet Bold"/>
            </a:endParaRPr>
          </a:p>
        </p:txBody>
      </p:sp>
      <p:sp>
        <p:nvSpPr>
          <p:cNvPr id="17" name="TextBox 6">
            <a:extLst>
              <a:ext uri="{FF2B5EF4-FFF2-40B4-BE49-F238E27FC236}">
                <a16:creationId xmlns:a16="http://schemas.microsoft.com/office/drawing/2014/main" id="{C5FB0756-DA93-63C3-1877-F67BDD257310}"/>
              </a:ext>
            </a:extLst>
          </p:cNvPr>
          <p:cNvSpPr txBox="1"/>
          <p:nvPr/>
        </p:nvSpPr>
        <p:spPr>
          <a:xfrm>
            <a:off x="10591800" y="3096836"/>
            <a:ext cx="3765056" cy="867995"/>
          </a:xfrm>
          <a:prstGeom prst="rect">
            <a:avLst/>
          </a:prstGeom>
        </p:spPr>
        <p:txBody>
          <a:bodyPr wrap="square" lIns="0" tIns="0" rIns="0" bIns="0" rtlCol="0" anchor="t">
            <a:spAutoFit/>
          </a:bodyPr>
          <a:lstStyle/>
          <a:p>
            <a:pPr algn="ctr">
              <a:lnSpc>
                <a:spcPct val="150000"/>
              </a:lnSpc>
            </a:pPr>
            <a:r>
              <a:rPr lang="en-US" sz="2000" b="1" dirty="0">
                <a:latin typeface="Times New Roman" panose="02020603050405020304" pitchFamily="18" charset="0"/>
                <a:ea typeface="Garet Bold"/>
                <a:cs typeface="Times New Roman" panose="02020603050405020304" pitchFamily="18" charset="0"/>
                <a:sym typeface="Garet Bold"/>
              </a:rPr>
              <a:t> DR-05 Agricultura </a:t>
            </a:r>
            <a:r>
              <a:rPr lang="en-US" sz="2000" b="1" dirty="0" err="1">
                <a:latin typeface="Times New Roman" panose="02020603050405020304" pitchFamily="18" charset="0"/>
                <a:ea typeface="Garet Bold"/>
                <a:cs typeface="Times New Roman" panose="02020603050405020304" pitchFamily="18" charset="0"/>
                <a:sym typeface="Garet Bold"/>
              </a:rPr>
              <a:t>ecologică-conversie</a:t>
            </a:r>
            <a:r>
              <a:rPr lang="en-US" sz="2000" b="1" dirty="0">
                <a:latin typeface="Times New Roman" panose="02020603050405020304" pitchFamily="18" charset="0"/>
                <a:ea typeface="Garet Bold"/>
                <a:cs typeface="Times New Roman" panose="02020603050405020304" pitchFamily="18" charset="0"/>
                <a:sym typeface="Garet Bold"/>
              </a:rPr>
              <a:t> </a:t>
            </a:r>
            <a:r>
              <a:rPr lang="en-US" sz="2000" b="1" dirty="0" err="1">
                <a:latin typeface="Times New Roman" panose="02020603050405020304" pitchFamily="18" charset="0"/>
                <a:ea typeface="Garet Bold"/>
                <a:cs typeface="Times New Roman" panose="02020603050405020304" pitchFamily="18" charset="0"/>
                <a:sym typeface="Garet Bold"/>
              </a:rPr>
              <a:t>și</a:t>
            </a:r>
            <a:r>
              <a:rPr lang="en-US" sz="2000" b="1" dirty="0">
                <a:latin typeface="Times New Roman" panose="02020603050405020304" pitchFamily="18" charset="0"/>
                <a:ea typeface="Garet Bold"/>
                <a:cs typeface="Times New Roman" panose="02020603050405020304" pitchFamily="18" charset="0"/>
                <a:sym typeface="Garet Bold"/>
              </a:rPr>
              <a:t> </a:t>
            </a:r>
            <a:r>
              <a:rPr lang="en-US" sz="2000" b="1" dirty="0" err="1">
                <a:latin typeface="Times New Roman" panose="02020603050405020304" pitchFamily="18" charset="0"/>
                <a:ea typeface="Garet Bold"/>
                <a:cs typeface="Times New Roman" panose="02020603050405020304" pitchFamily="18" charset="0"/>
                <a:sym typeface="Garet Bold"/>
              </a:rPr>
              <a:t>menținerea</a:t>
            </a:r>
            <a:r>
              <a:rPr lang="en-US" sz="2000" b="1" dirty="0">
                <a:latin typeface="Times New Roman" panose="02020603050405020304" pitchFamily="18" charset="0"/>
                <a:ea typeface="Garet Bold"/>
                <a:cs typeface="Times New Roman" panose="02020603050405020304" pitchFamily="18" charset="0"/>
                <a:sym typeface="Garet Bold"/>
              </a:rPr>
              <a:t> </a:t>
            </a:r>
            <a:r>
              <a:rPr lang="en-US" sz="2000" b="1" dirty="0" err="1">
                <a:latin typeface="Times New Roman" panose="02020603050405020304" pitchFamily="18" charset="0"/>
                <a:ea typeface="Garet Bold"/>
                <a:cs typeface="Times New Roman" panose="02020603050405020304" pitchFamily="18" charset="0"/>
                <a:sym typeface="Garet Bold"/>
              </a:rPr>
              <a:t>certificării</a:t>
            </a:r>
            <a:endParaRPr lang="en-US" sz="2000" b="1" dirty="0">
              <a:latin typeface="Times New Roman" panose="02020603050405020304" pitchFamily="18" charset="0"/>
              <a:ea typeface="Garet Bold"/>
              <a:cs typeface="Times New Roman" panose="02020603050405020304" pitchFamily="18" charset="0"/>
              <a:sym typeface="Garet Bold"/>
            </a:endParaRPr>
          </a:p>
        </p:txBody>
      </p:sp>
      <p:grpSp>
        <p:nvGrpSpPr>
          <p:cNvPr id="19" name="Group 21">
            <a:extLst>
              <a:ext uri="{FF2B5EF4-FFF2-40B4-BE49-F238E27FC236}">
                <a16:creationId xmlns:a16="http://schemas.microsoft.com/office/drawing/2014/main" id="{759EC571-2389-397C-3700-F57A5C9F1B9D}"/>
              </a:ext>
            </a:extLst>
          </p:cNvPr>
          <p:cNvGrpSpPr/>
          <p:nvPr/>
        </p:nvGrpSpPr>
        <p:grpSpPr>
          <a:xfrm>
            <a:off x="468399" y="5024934"/>
            <a:ext cx="4031360" cy="3346579"/>
            <a:chOff x="0" y="0"/>
            <a:chExt cx="1243132" cy="1416038"/>
          </a:xfrm>
          <a:solidFill>
            <a:srgbClr val="FFFFCC"/>
          </a:solidFill>
        </p:grpSpPr>
        <p:sp>
          <p:nvSpPr>
            <p:cNvPr id="20" name="Freeform 22">
              <a:extLst>
                <a:ext uri="{FF2B5EF4-FFF2-40B4-BE49-F238E27FC236}">
                  <a16:creationId xmlns:a16="http://schemas.microsoft.com/office/drawing/2014/main" id="{5F80AF22-6E0F-067E-C5B5-B7996A201B33}"/>
                </a:ext>
              </a:extLst>
            </p:cNvPr>
            <p:cNvSpPr/>
            <p:nvPr/>
          </p:nvSpPr>
          <p:spPr>
            <a:xfrm>
              <a:off x="0" y="0"/>
              <a:ext cx="1243132" cy="1416038"/>
            </a:xfrm>
            <a:custGeom>
              <a:avLst/>
              <a:gdLst/>
              <a:ahLst/>
              <a:cxnLst/>
              <a:rect l="l" t="t" r="r" b="b"/>
              <a:pathLst>
                <a:path w="1243132" h="1416038">
                  <a:moveTo>
                    <a:pt x="37725" y="0"/>
                  </a:moveTo>
                  <a:lnTo>
                    <a:pt x="1205407" y="0"/>
                  </a:lnTo>
                  <a:cubicBezTo>
                    <a:pt x="1226242" y="0"/>
                    <a:pt x="1243132" y="16890"/>
                    <a:pt x="1243132" y="37725"/>
                  </a:cubicBezTo>
                  <a:lnTo>
                    <a:pt x="1243132" y="1378313"/>
                  </a:lnTo>
                  <a:cubicBezTo>
                    <a:pt x="1243132" y="1388318"/>
                    <a:pt x="1239158" y="1397914"/>
                    <a:pt x="1232083" y="1404989"/>
                  </a:cubicBezTo>
                  <a:cubicBezTo>
                    <a:pt x="1225008" y="1412064"/>
                    <a:pt x="1215412" y="1416038"/>
                    <a:pt x="1205407" y="1416038"/>
                  </a:cubicBezTo>
                  <a:lnTo>
                    <a:pt x="37725" y="1416038"/>
                  </a:lnTo>
                  <a:cubicBezTo>
                    <a:pt x="27720" y="1416038"/>
                    <a:pt x="18124" y="1412064"/>
                    <a:pt x="11049" y="1404989"/>
                  </a:cubicBezTo>
                  <a:cubicBezTo>
                    <a:pt x="3975" y="1397914"/>
                    <a:pt x="0" y="1388318"/>
                    <a:pt x="0" y="1378313"/>
                  </a:cubicBezTo>
                  <a:lnTo>
                    <a:pt x="0" y="37725"/>
                  </a:lnTo>
                  <a:cubicBezTo>
                    <a:pt x="0" y="27720"/>
                    <a:pt x="3975" y="18124"/>
                    <a:pt x="11049" y="11049"/>
                  </a:cubicBezTo>
                  <a:cubicBezTo>
                    <a:pt x="18124" y="3975"/>
                    <a:pt x="27720" y="0"/>
                    <a:pt x="37725" y="0"/>
                  </a:cubicBezTo>
                  <a:close/>
                </a:path>
              </a:pathLst>
            </a:custGeom>
            <a:grpFill/>
          </p:spPr>
        </p:sp>
        <p:sp>
          <p:nvSpPr>
            <p:cNvPr id="21" name="TextBox 23">
              <a:extLst>
                <a:ext uri="{FF2B5EF4-FFF2-40B4-BE49-F238E27FC236}">
                  <a16:creationId xmlns:a16="http://schemas.microsoft.com/office/drawing/2014/main" id="{12A4D326-CE7E-C21B-6DCE-E2F227011785}"/>
                </a:ext>
              </a:extLst>
            </p:cNvPr>
            <p:cNvSpPr txBox="1"/>
            <p:nvPr/>
          </p:nvSpPr>
          <p:spPr>
            <a:xfrm>
              <a:off x="0" y="-19050"/>
              <a:ext cx="1243132" cy="1435088"/>
            </a:xfrm>
            <a:prstGeom prst="rect">
              <a:avLst/>
            </a:prstGeom>
            <a:grpFill/>
          </p:spPr>
          <p:txBody>
            <a:bodyPr lIns="50800" tIns="50800" rIns="50800" bIns="50800" rtlCol="0" anchor="ctr"/>
            <a:lstStyle/>
            <a:p>
              <a:pPr algn="ctr">
                <a:lnSpc>
                  <a:spcPts val="2240"/>
                </a:lnSpc>
              </a:pPr>
              <a:endParaRPr/>
            </a:p>
          </p:txBody>
        </p:sp>
      </p:grpSp>
      <p:sp>
        <p:nvSpPr>
          <p:cNvPr id="23" name="TextBox 23">
            <a:extLst>
              <a:ext uri="{FF2B5EF4-FFF2-40B4-BE49-F238E27FC236}">
                <a16:creationId xmlns:a16="http://schemas.microsoft.com/office/drawing/2014/main" id="{78237CF1-711C-CC4E-3D6D-183EE5A5A228}"/>
              </a:ext>
            </a:extLst>
          </p:cNvPr>
          <p:cNvSpPr txBox="1"/>
          <p:nvPr/>
        </p:nvSpPr>
        <p:spPr>
          <a:xfrm>
            <a:off x="6712840" y="6857299"/>
            <a:ext cx="4031360" cy="3391601"/>
          </a:xfrm>
          <a:prstGeom prst="rect">
            <a:avLst/>
          </a:prstGeom>
          <a:solidFill>
            <a:srgbClr val="FFFFCC"/>
          </a:solidFill>
        </p:spPr>
        <p:txBody>
          <a:bodyPr lIns="50800" tIns="50800" rIns="50800" bIns="50800" rtlCol="0" anchor="ctr"/>
          <a:lstStyle/>
          <a:p>
            <a:pPr algn="ctr">
              <a:lnSpc>
                <a:spcPts val="2240"/>
              </a:lnSpc>
            </a:pPr>
            <a:endParaRPr/>
          </a:p>
        </p:txBody>
      </p:sp>
      <p:sp>
        <p:nvSpPr>
          <p:cNvPr id="24" name="TextBox 23">
            <a:extLst>
              <a:ext uri="{FF2B5EF4-FFF2-40B4-BE49-F238E27FC236}">
                <a16:creationId xmlns:a16="http://schemas.microsoft.com/office/drawing/2014/main" id="{20890405-919E-A0CB-5288-84CC4D4A7DB0}"/>
              </a:ext>
            </a:extLst>
          </p:cNvPr>
          <p:cNvSpPr txBox="1"/>
          <p:nvPr/>
        </p:nvSpPr>
        <p:spPr>
          <a:xfrm>
            <a:off x="13563600" y="4976448"/>
            <a:ext cx="4031360" cy="3391601"/>
          </a:xfrm>
          <a:prstGeom prst="rect">
            <a:avLst/>
          </a:prstGeom>
          <a:solidFill>
            <a:srgbClr val="FFFFCC"/>
          </a:solidFill>
        </p:spPr>
        <p:txBody>
          <a:bodyPr lIns="50800" tIns="50800" rIns="50800" bIns="50800" rtlCol="0" anchor="ctr"/>
          <a:lstStyle/>
          <a:p>
            <a:pPr algn="ctr">
              <a:lnSpc>
                <a:spcPts val="2240"/>
              </a:lnSpc>
            </a:pPr>
            <a:endParaRPr/>
          </a:p>
        </p:txBody>
      </p:sp>
      <p:sp>
        <p:nvSpPr>
          <p:cNvPr id="25" name="TextBox 16">
            <a:extLst>
              <a:ext uri="{FF2B5EF4-FFF2-40B4-BE49-F238E27FC236}">
                <a16:creationId xmlns:a16="http://schemas.microsoft.com/office/drawing/2014/main" id="{3D0E7113-9190-B56E-24F3-F7861FEF19A9}"/>
              </a:ext>
            </a:extLst>
          </p:cNvPr>
          <p:cNvSpPr txBox="1"/>
          <p:nvPr/>
        </p:nvSpPr>
        <p:spPr>
          <a:xfrm>
            <a:off x="481235" y="4993766"/>
            <a:ext cx="3650554" cy="3308213"/>
          </a:xfrm>
          <a:prstGeom prst="rect">
            <a:avLst/>
          </a:prstGeom>
        </p:spPr>
        <p:txBody>
          <a:bodyPr wrap="square" lIns="0" tIns="0" rIns="0" bIns="0" rtlCol="0" anchor="t">
            <a:spAutoFit/>
          </a:bodyPr>
          <a:lstStyle/>
          <a:p>
            <a:pPr marL="442913" lvl="1" indent="-215900" algn="just">
              <a:lnSpc>
                <a:spcPts val="2939"/>
              </a:lnSpc>
              <a:spcBef>
                <a:spcPct val="0"/>
              </a:spcBef>
              <a:buFontTx/>
              <a:buAutoNum type="arabicPeriod"/>
            </a:pPr>
            <a:r>
              <a:rPr lang="ro-MD" dirty="0">
                <a:solidFill>
                  <a:srgbClr val="000000"/>
                </a:solidFill>
                <a:latin typeface="Times New Roman" panose="02020603050405020304" pitchFamily="18" charset="0"/>
                <a:cs typeface="Times New Roman" panose="02020603050405020304" pitchFamily="18" charset="0"/>
                <a:sym typeface="TT Hoves"/>
              </a:rPr>
              <a:t>Solicitanți – fermieri.</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Fermierul a încheiat un contract de asigurare a riscurilor de producție în agricultură</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Contractul de asigurare acoperă cel puțin unul din riscurile eligibile </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Forma de sprijin –reprezintă 70% din costul poliței de asigurare</a:t>
            </a:r>
          </a:p>
        </p:txBody>
      </p:sp>
      <p:sp>
        <p:nvSpPr>
          <p:cNvPr id="26" name="TextBox 16">
            <a:extLst>
              <a:ext uri="{FF2B5EF4-FFF2-40B4-BE49-F238E27FC236}">
                <a16:creationId xmlns:a16="http://schemas.microsoft.com/office/drawing/2014/main" id="{84670D7A-8EA9-159E-1137-E3BFE48369C4}"/>
              </a:ext>
            </a:extLst>
          </p:cNvPr>
          <p:cNvSpPr txBox="1"/>
          <p:nvPr/>
        </p:nvSpPr>
        <p:spPr>
          <a:xfrm>
            <a:off x="6781800" y="6898992"/>
            <a:ext cx="3844636" cy="3308213"/>
          </a:xfrm>
          <a:prstGeom prst="rect">
            <a:avLst/>
          </a:prstGeom>
        </p:spPr>
        <p:txBody>
          <a:bodyPr wrap="square" lIns="0" tIns="0" rIns="0" bIns="0" rtlCol="0" anchor="t">
            <a:spAutoFit/>
          </a:bodyPr>
          <a:lstStyle/>
          <a:p>
            <a:pPr marL="442913" lvl="1" indent="-215900" algn="just">
              <a:lnSpc>
                <a:spcPts val="2939"/>
              </a:lnSpc>
              <a:spcBef>
                <a:spcPct val="0"/>
              </a:spcBef>
              <a:buFontTx/>
              <a:buAutoNum type="arabicPeriod"/>
            </a:pPr>
            <a:r>
              <a:rPr lang="ro-MD" dirty="0">
                <a:solidFill>
                  <a:srgbClr val="000000"/>
                </a:solidFill>
                <a:latin typeface="Times New Roman" panose="02020603050405020304" pitchFamily="18" charset="0"/>
                <a:cs typeface="Times New Roman" panose="02020603050405020304" pitchFamily="18" charset="0"/>
                <a:sym typeface="TT Hoves"/>
              </a:rPr>
              <a:t>Solicitanți – fermieri, </a:t>
            </a:r>
            <a:r>
              <a:rPr lang="ro-MD" dirty="0">
                <a:solidFill>
                  <a:srgbClr val="000000"/>
                </a:solidFill>
                <a:latin typeface="Times New Roman" panose="02020603050405020304" pitchFamily="18" charset="0"/>
                <a:cs typeface="Times New Roman" panose="02020603050405020304" pitchFamily="18" charset="0"/>
              </a:rPr>
              <a:t>unități administrativ-teritoriale, grupuri/organizații de producători, AUAL.</a:t>
            </a:r>
            <a:endParaRPr lang="ro-MD" dirty="0">
              <a:solidFill>
                <a:srgbClr val="000000"/>
              </a:solidFill>
              <a:latin typeface="Times New Roman" panose="02020603050405020304" pitchFamily="18" charset="0"/>
              <a:cs typeface="Times New Roman" panose="02020603050405020304" pitchFamily="18" charset="0"/>
              <a:sym typeface="TT Hoves"/>
            </a:endParaRP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Fermierul a încheiat un contract de asigurare a riscurilor de producție în agricultură</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Forma de sprijin –reprezintă 70% din costul poliței de asigurare</a:t>
            </a:r>
          </a:p>
        </p:txBody>
      </p:sp>
      <p:sp>
        <p:nvSpPr>
          <p:cNvPr id="27" name="TextBox 16">
            <a:extLst>
              <a:ext uri="{FF2B5EF4-FFF2-40B4-BE49-F238E27FC236}">
                <a16:creationId xmlns:a16="http://schemas.microsoft.com/office/drawing/2014/main" id="{DAA9F5C7-350B-FF38-D433-1C336E0A3A0D}"/>
              </a:ext>
            </a:extLst>
          </p:cNvPr>
          <p:cNvSpPr txBox="1"/>
          <p:nvPr/>
        </p:nvSpPr>
        <p:spPr>
          <a:xfrm>
            <a:off x="13754003" y="5223026"/>
            <a:ext cx="3650554" cy="2569742"/>
          </a:xfrm>
          <a:prstGeom prst="rect">
            <a:avLst/>
          </a:prstGeom>
        </p:spPr>
        <p:txBody>
          <a:bodyPr wrap="square" lIns="0" tIns="0" rIns="0" bIns="0" rtlCol="0" anchor="t">
            <a:spAutoFit/>
          </a:bodyPr>
          <a:lstStyle/>
          <a:p>
            <a:pPr marL="442913" lvl="1" indent="-215900" algn="just">
              <a:lnSpc>
                <a:spcPts val="2939"/>
              </a:lnSpc>
              <a:spcBef>
                <a:spcPct val="0"/>
              </a:spcBef>
              <a:buFontTx/>
              <a:buAutoNum type="arabicPeriod"/>
            </a:pPr>
            <a:r>
              <a:rPr lang="ro-MD" dirty="0">
                <a:solidFill>
                  <a:srgbClr val="000000"/>
                </a:solidFill>
                <a:latin typeface="Times New Roman" panose="02020603050405020304" pitchFamily="18" charset="0"/>
                <a:cs typeface="Times New Roman" panose="02020603050405020304" pitchFamily="18" charset="0"/>
                <a:sym typeface="TT Hoves"/>
              </a:rPr>
              <a:t>Solicitanți – fermieri.</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Solicitantul deține competențe în domeniul agriculturii ecologice</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Solicitantul menține practicile de agricultură ecologică</a:t>
            </a:r>
          </a:p>
          <a:p>
            <a:pPr marL="442913" lvl="1" indent="-215900" algn="just">
              <a:lnSpc>
                <a:spcPts val="2939"/>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Solicitantul menține și intensifică fertilitatea solului</a:t>
            </a:r>
          </a:p>
        </p:txBody>
      </p:sp>
    </p:spTree>
    <p:extLst>
      <p:ext uri="{BB962C8B-B14F-4D97-AF65-F5344CB8AC3E}">
        <p14:creationId xmlns:p14="http://schemas.microsoft.com/office/powerpoint/2010/main" val="57794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0400" y="1837075"/>
            <a:ext cx="12382528" cy="753041"/>
          </a:xfrm>
          <a:prstGeom prst="rect">
            <a:avLst/>
          </a:prstGeom>
        </p:spPr>
        <p:txBody>
          <a:bodyPr lIns="0" tIns="0" rIns="0" bIns="0" rtlCol="0" anchor="t">
            <a:spAutoFit/>
          </a:bodyPr>
          <a:lstStyle/>
          <a:p>
            <a:pPr algn="ctr">
              <a:lnSpc>
                <a:spcPts val="6268"/>
              </a:lnSpc>
            </a:pPr>
            <a:r>
              <a:rPr lang="en-US" sz="4400" b="1" dirty="0">
                <a:solidFill>
                  <a:srgbClr val="3F3D3E"/>
                </a:solidFill>
                <a:latin typeface="Times New Roman" panose="02020603050405020304" pitchFamily="18" charset="0"/>
                <a:ea typeface="Alexandria Bold"/>
                <a:cs typeface="Times New Roman" panose="02020603050405020304" pitchFamily="18" charset="0"/>
                <a:sym typeface="Alexandria Bold"/>
              </a:rPr>
              <a:t>CONDIȚII  DE ELIGIBILITATE GENERALE</a:t>
            </a:r>
          </a:p>
        </p:txBody>
      </p:sp>
      <p:sp>
        <p:nvSpPr>
          <p:cNvPr id="3" name="TextBox 3"/>
          <p:cNvSpPr txBox="1"/>
          <p:nvPr/>
        </p:nvSpPr>
        <p:spPr>
          <a:xfrm>
            <a:off x="3429000" y="3390900"/>
            <a:ext cx="11714596" cy="4927696"/>
          </a:xfrm>
          <a:prstGeom prst="rect">
            <a:avLst/>
          </a:prstGeom>
        </p:spPr>
        <p:txBody>
          <a:bodyPr wrap="square" lIns="0" tIns="0" rIns="0" bIns="0" rtlCol="0" anchor="t">
            <a:spAutoFit/>
          </a:bodyPr>
          <a:lstStyle/>
          <a:p>
            <a:pPr algn="l">
              <a:lnSpc>
                <a:spcPts val="3219"/>
              </a:lnSpc>
            </a:pPr>
            <a:r>
              <a:rPr lang="ro-MD" sz="2800" dirty="0">
                <a:latin typeface="Times New Roman" panose="02020603050405020304" pitchFamily="18" charset="0"/>
                <a:ea typeface="Garet"/>
                <a:cs typeface="Times New Roman" panose="02020603050405020304" pitchFamily="18" charset="0"/>
                <a:sym typeface="Garet"/>
              </a:rPr>
              <a:t>1. S</a:t>
            </a:r>
            <a:r>
              <a:rPr lang="en-US" sz="2800" dirty="0" err="1">
                <a:latin typeface="Times New Roman" panose="02020603050405020304" pitchFamily="18" charset="0"/>
                <a:ea typeface="Garet"/>
                <a:cs typeface="Times New Roman" panose="02020603050405020304" pitchFamily="18" charset="0"/>
                <a:sym typeface="Garet"/>
              </a:rPr>
              <a:t>olicitantul</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deține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drept</a:t>
            </a:r>
            <a:r>
              <a:rPr lang="ro-RO" sz="2800" dirty="0" err="1">
                <a:latin typeface="Times New Roman" panose="02020603050405020304" pitchFamily="18" charset="0"/>
                <a:ea typeface="Garet"/>
                <a:cs typeface="Times New Roman" panose="02020603050405020304" pitchFamily="18" charset="0"/>
                <a:sym typeface="Garet"/>
              </a:rPr>
              <a:t>ul</a:t>
            </a:r>
            <a:r>
              <a:rPr lang="en-US" sz="2800" dirty="0">
                <a:latin typeface="Times New Roman" panose="02020603050405020304" pitchFamily="18" charset="0"/>
                <a:ea typeface="Garet"/>
                <a:cs typeface="Times New Roman" panose="02020603050405020304" pitchFamily="18" charset="0"/>
                <a:sym typeface="Garet"/>
              </a:rPr>
              <a:t> </a:t>
            </a:r>
            <a:r>
              <a:rPr lang="ro-MD" sz="2800" dirty="0">
                <a:latin typeface="Times New Roman" panose="02020603050405020304" pitchFamily="18" charset="0"/>
                <a:ea typeface="Garet"/>
                <a:cs typeface="Times New Roman" panose="02020603050405020304" pitchFamily="18" charset="0"/>
                <a:sym typeface="Garet"/>
              </a:rPr>
              <a:t>de proprietate/posesie </a:t>
            </a:r>
          </a:p>
          <a:p>
            <a:pPr algn="l">
              <a:lnSpc>
                <a:spcPts val="3219"/>
              </a:lnSpc>
            </a:pPr>
            <a:r>
              <a:rPr lang="en-US" sz="2800" dirty="0">
                <a:latin typeface="Times New Roman" panose="02020603050405020304" pitchFamily="18" charset="0"/>
                <a:ea typeface="Garet"/>
                <a:cs typeface="Times New Roman" panose="02020603050405020304" pitchFamily="18" charset="0"/>
                <a:sym typeface="Garet"/>
              </a:rPr>
              <a:t>2. </a:t>
            </a:r>
            <a:r>
              <a:rPr lang="ro-MD" sz="2800" dirty="0">
                <a:latin typeface="Times New Roman" panose="02020603050405020304" pitchFamily="18" charset="0"/>
                <a:ea typeface="Garet"/>
                <a:cs typeface="Times New Roman" panose="02020603050405020304" pitchFamily="18" charset="0"/>
                <a:sym typeface="Garet"/>
              </a:rPr>
              <a:t>F</a:t>
            </a:r>
            <a:r>
              <a:rPr lang="en-US" sz="2800" dirty="0" err="1">
                <a:latin typeface="Times New Roman" panose="02020603050405020304" pitchFamily="18" charset="0"/>
                <a:ea typeface="Garet"/>
                <a:cs typeface="Times New Roman" panose="02020603050405020304" pitchFamily="18" charset="0"/>
                <a:sym typeface="Garet"/>
              </a:rPr>
              <a:t>ermierul</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este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înregistrat</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Registrul</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Fermierului</a:t>
            </a:r>
            <a:r>
              <a:rPr lang="en-US" sz="2800" dirty="0">
                <a:latin typeface="Times New Roman" panose="02020603050405020304" pitchFamily="18" charset="0"/>
                <a:ea typeface="Garet"/>
                <a:cs typeface="Times New Roman" panose="02020603050405020304" pitchFamily="18" charset="0"/>
                <a:sym typeface="Garet"/>
              </a:rPr>
              <a:t> </a:t>
            </a:r>
            <a:r>
              <a:rPr lang="ro-RO" sz="2800" dirty="0">
                <a:latin typeface="Times New Roman" panose="02020603050405020304" pitchFamily="18" charset="0"/>
                <a:ea typeface="Garet"/>
                <a:cs typeface="Times New Roman" panose="02020603050405020304" pitchFamily="18" charset="0"/>
                <a:sym typeface="Garet"/>
              </a:rPr>
              <a:t>-</a:t>
            </a:r>
            <a:r>
              <a:rPr lang="en-US" sz="2800" dirty="0">
                <a:latin typeface="Times New Roman" panose="02020603050405020304" pitchFamily="18" charset="0"/>
                <a:ea typeface="Garet"/>
                <a:cs typeface="Times New Roman" panose="02020603050405020304" pitchFamily="18" charset="0"/>
                <a:sym typeface="Garet"/>
              </a:rPr>
              <a:t> se </a:t>
            </a:r>
            <a:r>
              <a:rPr lang="en-US" sz="2800" dirty="0" err="1">
                <a:latin typeface="Times New Roman" panose="02020603050405020304" pitchFamily="18" charset="0"/>
                <a:ea typeface="Garet"/>
                <a:cs typeface="Times New Roman" panose="02020603050405020304" pitchFamily="18" charset="0"/>
                <a:sym typeface="Garet"/>
              </a:rPr>
              <a:t>aplică</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odată</a:t>
            </a:r>
            <a:r>
              <a:rPr lang="en-US" sz="2800" dirty="0">
                <a:latin typeface="Times New Roman" panose="02020603050405020304" pitchFamily="18" charset="0"/>
                <a:ea typeface="Garet"/>
                <a:cs typeface="Times New Roman" panose="02020603050405020304" pitchFamily="18" charset="0"/>
                <a:sym typeface="Garet"/>
              </a:rPr>
              <a:t> cu </a:t>
            </a:r>
            <a:r>
              <a:rPr lang="en-US" sz="2800" dirty="0" err="1">
                <a:latin typeface="Times New Roman" panose="02020603050405020304" pitchFamily="18" charset="0"/>
                <a:ea typeface="Garet"/>
                <a:cs typeface="Times New Roman" panose="02020603050405020304" pitchFamily="18" charset="0"/>
                <a:sym typeface="Garet"/>
              </a:rPr>
              <a:t>punerea</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funcțiune</a:t>
            </a:r>
            <a:r>
              <a:rPr lang="en-US" sz="2800" dirty="0">
                <a:latin typeface="Times New Roman" panose="02020603050405020304" pitchFamily="18" charset="0"/>
                <a:ea typeface="Garet"/>
                <a:cs typeface="Times New Roman" panose="02020603050405020304" pitchFamily="18" charset="0"/>
                <a:sym typeface="Garet"/>
              </a:rPr>
              <a:t> a </a:t>
            </a:r>
            <a:r>
              <a:rPr lang="en-US" sz="2800" dirty="0" err="1">
                <a:latin typeface="Times New Roman" panose="02020603050405020304" pitchFamily="18" charset="0"/>
                <a:ea typeface="Garet"/>
                <a:cs typeface="Times New Roman" panose="02020603050405020304" pitchFamily="18" charset="0"/>
                <a:sym typeface="Garet"/>
              </a:rPr>
              <a:t>acestuia</a:t>
            </a:r>
            <a:r>
              <a:rPr lang="en-US" sz="2800" dirty="0">
                <a:latin typeface="Times New Roman" panose="02020603050405020304" pitchFamily="18" charset="0"/>
                <a:ea typeface="Garet"/>
                <a:cs typeface="Times New Roman" panose="02020603050405020304" pitchFamily="18" charset="0"/>
                <a:sym typeface="Garet"/>
              </a:rPr>
              <a:t>;</a:t>
            </a:r>
          </a:p>
          <a:p>
            <a:pPr algn="l">
              <a:lnSpc>
                <a:spcPts val="3219"/>
              </a:lnSpc>
            </a:pPr>
            <a:r>
              <a:rPr lang="en-US" sz="2800" dirty="0">
                <a:latin typeface="Times New Roman" panose="02020603050405020304" pitchFamily="18" charset="0"/>
                <a:ea typeface="Garet"/>
                <a:cs typeface="Times New Roman" panose="02020603050405020304" pitchFamily="18" charset="0"/>
                <a:sym typeface="Garet"/>
              </a:rPr>
              <a:t>3. </a:t>
            </a:r>
            <a:r>
              <a:rPr lang="ro-MD" sz="2800" dirty="0">
                <a:latin typeface="Times New Roman" panose="02020603050405020304" pitchFamily="18" charset="0"/>
                <a:ea typeface="Garet"/>
                <a:cs typeface="Times New Roman" panose="02020603050405020304" pitchFamily="18" charset="0"/>
                <a:sym typeface="Garet"/>
              </a:rPr>
              <a:t>S</a:t>
            </a:r>
            <a:r>
              <a:rPr lang="en-US" sz="2800" dirty="0" err="1">
                <a:latin typeface="Times New Roman" panose="02020603050405020304" pitchFamily="18" charset="0"/>
                <a:ea typeface="Garet"/>
                <a:cs typeface="Times New Roman" panose="02020603050405020304" pitchFamily="18" charset="0"/>
                <a:sym typeface="Garet"/>
              </a:rPr>
              <a:t>olicitantul</a:t>
            </a:r>
            <a:r>
              <a:rPr lang="en-US" sz="2800" dirty="0">
                <a:latin typeface="Times New Roman" panose="02020603050405020304" pitchFamily="18" charset="0"/>
                <a:ea typeface="Garet"/>
                <a:cs typeface="Times New Roman" panose="02020603050405020304" pitchFamily="18" charset="0"/>
                <a:sym typeface="Garet"/>
              </a:rPr>
              <a:t> nu se </a:t>
            </a:r>
            <a:r>
              <a:rPr lang="en-US" sz="2800" dirty="0" err="1">
                <a:latin typeface="Times New Roman" panose="02020603050405020304" pitchFamily="18" charset="0"/>
                <a:ea typeface="Garet"/>
                <a:cs typeface="Times New Roman" panose="02020603050405020304" pitchFamily="18" charset="0"/>
                <a:sym typeface="Garet"/>
              </a:rPr>
              <a:t>află</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proces</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judiciar</a:t>
            </a:r>
            <a:r>
              <a:rPr lang="en-US" sz="2800" dirty="0">
                <a:latin typeface="Times New Roman" panose="02020603050405020304" pitchFamily="18" charset="0"/>
                <a:ea typeface="Garet"/>
                <a:cs typeface="Times New Roman" panose="02020603050405020304" pitchFamily="18" charset="0"/>
                <a:sym typeface="Garet"/>
              </a:rPr>
              <a:t> de </a:t>
            </a:r>
            <a:r>
              <a:rPr lang="en-US" sz="2800" dirty="0" err="1">
                <a:latin typeface="Times New Roman" panose="02020603050405020304" pitchFamily="18" charset="0"/>
                <a:ea typeface="Garet"/>
                <a:cs typeface="Times New Roman" panose="02020603050405020304" pitchFamily="18" charset="0"/>
                <a:sym typeface="Garet"/>
              </a:rPr>
              <a:t>insolvabilitate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sau</a:t>
            </a:r>
            <a:r>
              <a:rPr lang="en-US" sz="2800" dirty="0">
                <a:latin typeface="Times New Roman" panose="02020603050405020304" pitchFamily="18" charset="0"/>
                <a:ea typeface="Garet"/>
                <a:cs typeface="Times New Roman" panose="02020603050405020304" pitchFamily="18" charset="0"/>
                <a:sym typeface="Garet"/>
              </a:rPr>
              <a:t> de </a:t>
            </a:r>
            <a:r>
              <a:rPr lang="en-US" sz="2800" dirty="0" err="1">
                <a:latin typeface="Times New Roman" panose="02020603050405020304" pitchFamily="18" charset="0"/>
                <a:ea typeface="Garet"/>
                <a:cs typeface="Times New Roman" panose="02020603050405020304" pitchFamily="18" charset="0"/>
                <a:sym typeface="Garet"/>
              </a:rPr>
              <a:t>lichidare</a:t>
            </a:r>
            <a:r>
              <a:rPr lang="en-US" sz="2800" dirty="0">
                <a:latin typeface="Times New Roman" panose="02020603050405020304" pitchFamily="18" charset="0"/>
                <a:ea typeface="Garet"/>
                <a:cs typeface="Times New Roman" panose="02020603050405020304" pitchFamily="18" charset="0"/>
                <a:sym typeface="Garet"/>
              </a:rPr>
              <a:t>, </a:t>
            </a:r>
          </a:p>
          <a:p>
            <a:pPr algn="l">
              <a:lnSpc>
                <a:spcPts val="3219"/>
              </a:lnSpc>
            </a:pPr>
            <a:r>
              <a:rPr lang="en-US" sz="2800" dirty="0">
                <a:latin typeface="Times New Roman" panose="02020603050405020304" pitchFamily="18" charset="0"/>
                <a:ea typeface="Garet"/>
                <a:cs typeface="Times New Roman" panose="02020603050405020304" pitchFamily="18" charset="0"/>
                <a:sym typeface="Garet"/>
              </a:rPr>
              <a:t>5. </a:t>
            </a:r>
            <a:r>
              <a:rPr lang="ro-MD" sz="2800" dirty="0">
                <a:latin typeface="Times New Roman" panose="02020603050405020304" pitchFamily="18" charset="0"/>
                <a:ea typeface="Garet"/>
                <a:cs typeface="Times New Roman" panose="02020603050405020304" pitchFamily="18" charset="0"/>
                <a:sym typeface="Garet"/>
              </a:rPr>
              <a:t>S</a:t>
            </a:r>
            <a:r>
              <a:rPr lang="en-US" sz="2800" dirty="0" err="1">
                <a:latin typeface="Times New Roman" panose="02020603050405020304" pitchFamily="18" charset="0"/>
                <a:ea typeface="Garet"/>
                <a:cs typeface="Times New Roman" panose="02020603050405020304" pitchFamily="18" charset="0"/>
                <a:sym typeface="Garet"/>
              </a:rPr>
              <a:t>olicitantul</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își</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exprimă</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acordul</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privind</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prelucrarea</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și</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utilizarea</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datelor</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personale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și</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datelor</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înscrise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cererea</a:t>
            </a:r>
            <a:r>
              <a:rPr lang="en-US" sz="2800" dirty="0">
                <a:latin typeface="Times New Roman" panose="02020603050405020304" pitchFamily="18" charset="0"/>
                <a:ea typeface="Garet"/>
                <a:cs typeface="Times New Roman" panose="02020603050405020304" pitchFamily="18" charset="0"/>
                <a:sym typeface="Garet"/>
              </a:rPr>
              <a:t> de </a:t>
            </a:r>
            <a:r>
              <a:rPr lang="en-US" sz="2800" dirty="0" err="1">
                <a:latin typeface="Times New Roman" panose="02020603050405020304" pitchFamily="18" charset="0"/>
                <a:ea typeface="Garet"/>
                <a:cs typeface="Times New Roman" panose="02020603050405020304" pitchFamily="18" charset="0"/>
                <a:sym typeface="Garet"/>
              </a:rPr>
              <a:t>sprijin</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despre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suprafețele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și</a:t>
            </a:r>
            <a:r>
              <a:rPr lang="en-US" sz="2800" dirty="0">
                <a:latin typeface="Times New Roman" panose="02020603050405020304" pitchFamily="18" charset="0"/>
                <a:ea typeface="Garet"/>
                <a:cs typeface="Times New Roman" panose="02020603050405020304" pitchFamily="18" charset="0"/>
                <a:sym typeface="Garet"/>
              </a:rPr>
              <a:t>/</a:t>
            </a:r>
            <a:r>
              <a:rPr lang="en-US" sz="2800" dirty="0" err="1">
                <a:latin typeface="Times New Roman" panose="02020603050405020304" pitchFamily="18" charset="0"/>
                <a:ea typeface="Garet"/>
                <a:cs typeface="Times New Roman" panose="02020603050405020304" pitchFamily="18" charset="0"/>
                <a:sym typeface="Garet"/>
              </a:rPr>
              <a:t>sau</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animalele</a:t>
            </a:r>
            <a:r>
              <a:rPr lang="en-US" sz="2800" dirty="0">
                <a:latin typeface="Times New Roman" panose="02020603050405020304" pitchFamily="18" charset="0"/>
                <a:ea typeface="Garet"/>
                <a:cs typeface="Times New Roman" panose="02020603050405020304" pitchFamily="18" charset="0"/>
                <a:sym typeface="Garet"/>
              </a:rPr>
              <a:t> din </a:t>
            </a:r>
            <a:r>
              <a:rPr lang="en-US" sz="2800" dirty="0" err="1">
                <a:latin typeface="Times New Roman" panose="02020603050405020304" pitchFamily="18" charset="0"/>
                <a:ea typeface="Garet"/>
                <a:cs typeface="Times New Roman" panose="02020603050405020304" pitchFamily="18" charset="0"/>
                <a:sym typeface="Garet"/>
              </a:rPr>
              <a:t>exploatație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pentru</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efectuarea</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controalelor</a:t>
            </a:r>
            <a:r>
              <a:rPr lang="en-US" sz="2800" dirty="0">
                <a:latin typeface="Times New Roman" panose="02020603050405020304" pitchFamily="18" charset="0"/>
                <a:ea typeface="Garet"/>
                <a:cs typeface="Times New Roman" panose="02020603050405020304" pitchFamily="18" charset="0"/>
                <a:sym typeface="Garet"/>
              </a:rPr>
              <a:t> administrative </a:t>
            </a:r>
            <a:r>
              <a:rPr lang="en-US" sz="2800" dirty="0" err="1">
                <a:latin typeface="Times New Roman" panose="02020603050405020304" pitchFamily="18" charset="0"/>
                <a:ea typeface="Garet"/>
                <a:cs typeface="Times New Roman" panose="02020603050405020304" pitchFamily="18" charset="0"/>
                <a:sym typeface="Garet"/>
              </a:rPr>
              <a:t>încrucișate</a:t>
            </a:r>
            <a:r>
              <a:rPr lang="en-US" sz="2800" dirty="0">
                <a:latin typeface="Times New Roman" panose="02020603050405020304" pitchFamily="18" charset="0"/>
                <a:ea typeface="Garet"/>
                <a:cs typeface="Times New Roman" panose="02020603050405020304" pitchFamily="18" charset="0"/>
                <a:sym typeface="Garet"/>
              </a:rPr>
              <a:t> cu </a:t>
            </a:r>
            <a:r>
              <a:rPr lang="en-US" sz="2800" dirty="0" err="1">
                <a:latin typeface="Times New Roman" panose="02020603050405020304" pitchFamily="18" charset="0"/>
                <a:ea typeface="Garet"/>
                <a:cs typeface="Times New Roman" panose="02020603050405020304" pitchFamily="18" charset="0"/>
                <a:sym typeface="Garet"/>
              </a:rPr>
              <a:t>bazele</a:t>
            </a:r>
            <a:r>
              <a:rPr lang="en-US" sz="2800" dirty="0">
                <a:latin typeface="Times New Roman" panose="02020603050405020304" pitchFamily="18" charset="0"/>
                <a:ea typeface="Garet"/>
                <a:cs typeface="Times New Roman" panose="02020603050405020304" pitchFamily="18" charset="0"/>
                <a:sym typeface="Garet"/>
              </a:rPr>
              <a:t> de date ale </a:t>
            </a:r>
            <a:r>
              <a:rPr lang="en-US" sz="2800" dirty="0" err="1">
                <a:latin typeface="Times New Roman" panose="02020603050405020304" pitchFamily="18" charset="0"/>
                <a:ea typeface="Garet"/>
                <a:cs typeface="Times New Roman" panose="02020603050405020304" pitchFamily="18" charset="0"/>
                <a:sym typeface="Garet"/>
              </a:rPr>
              <a:t>altor</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autorități</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publice</a:t>
            </a:r>
            <a:r>
              <a:rPr lang="en-US" sz="2800" dirty="0">
                <a:latin typeface="Times New Roman" panose="02020603050405020304" pitchFamily="18" charset="0"/>
                <a:ea typeface="Garet"/>
                <a:cs typeface="Times New Roman" panose="02020603050405020304" pitchFamily="18" charset="0"/>
                <a:sym typeface="Garet"/>
              </a:rPr>
              <a:t> cu </a:t>
            </a:r>
            <a:r>
              <a:rPr lang="en-US" sz="2800" dirty="0" err="1">
                <a:latin typeface="Times New Roman" panose="02020603050405020304" pitchFamily="18" charset="0"/>
                <a:ea typeface="Garet"/>
                <a:cs typeface="Times New Roman" panose="02020603050405020304" pitchFamily="18" charset="0"/>
                <a:sym typeface="Garet"/>
              </a:rPr>
              <a:t>competențe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în</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gestionarea</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acestor</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tipuri</a:t>
            </a:r>
            <a:r>
              <a:rPr lang="en-US" sz="2800" dirty="0">
                <a:latin typeface="Times New Roman" panose="02020603050405020304" pitchFamily="18" charset="0"/>
                <a:ea typeface="Garet"/>
                <a:cs typeface="Times New Roman" panose="02020603050405020304" pitchFamily="18" charset="0"/>
                <a:sym typeface="Garet"/>
              </a:rPr>
              <a:t> de date;</a:t>
            </a:r>
          </a:p>
          <a:p>
            <a:pPr algn="l">
              <a:lnSpc>
                <a:spcPts val="3219"/>
              </a:lnSpc>
            </a:pPr>
            <a:r>
              <a:rPr lang="en-US" sz="2800" dirty="0">
                <a:latin typeface="Times New Roman" panose="02020603050405020304" pitchFamily="18" charset="0"/>
                <a:ea typeface="Garet"/>
                <a:cs typeface="Times New Roman" panose="02020603050405020304" pitchFamily="18" charset="0"/>
                <a:sym typeface="Garet"/>
              </a:rPr>
              <a:t>6. </a:t>
            </a:r>
            <a:r>
              <a:rPr lang="ro-MD" sz="2800" dirty="0">
                <a:latin typeface="Times New Roman" panose="02020603050405020304" pitchFamily="18" charset="0"/>
                <a:ea typeface="Garet"/>
                <a:cs typeface="Times New Roman" panose="02020603050405020304" pitchFamily="18" charset="0"/>
                <a:sym typeface="Garet"/>
              </a:rPr>
              <a:t>S</a:t>
            </a:r>
            <a:r>
              <a:rPr lang="en-US" sz="2800" dirty="0" err="1">
                <a:latin typeface="Times New Roman" panose="02020603050405020304" pitchFamily="18" charset="0"/>
                <a:ea typeface="Garet"/>
                <a:cs typeface="Times New Roman" panose="02020603050405020304" pitchFamily="18" charset="0"/>
                <a:sym typeface="Garet"/>
              </a:rPr>
              <a:t>olicitantul</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declară</a:t>
            </a:r>
            <a:r>
              <a:rPr lang="en-US" sz="2800" dirty="0">
                <a:latin typeface="Times New Roman" panose="02020603050405020304" pitchFamily="18" charset="0"/>
                <a:ea typeface="Garet"/>
                <a:cs typeface="Times New Roman" panose="02020603050405020304" pitchFamily="18" charset="0"/>
                <a:sym typeface="Garet"/>
              </a:rPr>
              <a:t> pe </a:t>
            </a:r>
            <a:r>
              <a:rPr lang="en-US" sz="2800" dirty="0" err="1">
                <a:latin typeface="Times New Roman" panose="02020603050405020304" pitchFamily="18" charset="0"/>
                <a:ea typeface="Garet"/>
                <a:cs typeface="Times New Roman" panose="02020603050405020304" pitchFamily="18" charset="0"/>
                <a:sym typeface="Garet"/>
              </a:rPr>
              <a:t>proprie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răspundere</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privind</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veridicitatea</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informaţiei</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şi</a:t>
            </a:r>
            <a:r>
              <a:rPr lang="en-US" sz="2800" dirty="0">
                <a:latin typeface="Times New Roman" panose="02020603050405020304" pitchFamily="18" charset="0"/>
                <a:ea typeface="Garet"/>
                <a:cs typeface="Times New Roman" panose="02020603050405020304" pitchFamily="18" charset="0"/>
                <a:sym typeface="Garet"/>
              </a:rPr>
              <a:t> a </a:t>
            </a:r>
            <a:r>
              <a:rPr lang="en-US" sz="2800" dirty="0" err="1">
                <a:latin typeface="Times New Roman" panose="02020603050405020304" pitchFamily="18" charset="0"/>
                <a:ea typeface="Garet"/>
                <a:cs typeface="Times New Roman" panose="02020603050405020304" pitchFamily="18" charset="0"/>
                <a:sym typeface="Garet"/>
              </a:rPr>
              <a:t>documentelor</a:t>
            </a:r>
            <a:r>
              <a:rPr lang="en-US" sz="2800" dirty="0">
                <a:latin typeface="Times New Roman" panose="02020603050405020304" pitchFamily="18" charset="0"/>
                <a:ea typeface="Garet"/>
                <a:cs typeface="Times New Roman" panose="02020603050405020304" pitchFamily="18" charset="0"/>
                <a:sym typeface="Garet"/>
              </a:rPr>
              <a:t> </a:t>
            </a:r>
            <a:r>
              <a:rPr lang="en-US" sz="2800" dirty="0" err="1">
                <a:latin typeface="Times New Roman" panose="02020603050405020304" pitchFamily="18" charset="0"/>
                <a:ea typeface="Garet"/>
                <a:cs typeface="Times New Roman" panose="02020603050405020304" pitchFamily="18" charset="0"/>
                <a:sym typeface="Garet"/>
              </a:rPr>
              <a:t>prezentate</a:t>
            </a:r>
            <a:r>
              <a:rPr lang="en-US" sz="2800" dirty="0">
                <a:latin typeface="Times New Roman" panose="02020603050405020304" pitchFamily="18" charset="0"/>
                <a:ea typeface="Garet"/>
                <a:cs typeface="Times New Roman" panose="02020603050405020304" pitchFamily="18" charset="0"/>
                <a:sym typeface="Garet"/>
              </a:rPr>
              <a:t>;</a:t>
            </a:r>
          </a:p>
          <a:p>
            <a:pPr>
              <a:lnSpc>
                <a:spcPts val="3219"/>
              </a:lnSpc>
              <a:spcBef>
                <a:spcPct val="0"/>
              </a:spcBef>
            </a:pPr>
            <a:r>
              <a:rPr lang="en-US" sz="2800" dirty="0">
                <a:latin typeface="Times New Roman" panose="02020603050405020304" pitchFamily="18" charset="0"/>
                <a:ea typeface="Garet"/>
                <a:cs typeface="Times New Roman" panose="02020603050405020304" pitchFamily="18" charset="0"/>
                <a:sym typeface="Garet"/>
              </a:rPr>
              <a:t>7.</a:t>
            </a:r>
            <a:r>
              <a:rPr lang="ro-RO" sz="2800" dirty="0">
                <a:latin typeface="Times New Roman" panose="02020603050405020304" pitchFamily="18" charset="0"/>
                <a:ea typeface="Garet"/>
                <a:cs typeface="Times New Roman" panose="02020603050405020304" pitchFamily="18" charset="0"/>
                <a:sym typeface="Garet"/>
              </a:rPr>
              <a:t> </a:t>
            </a:r>
            <a:r>
              <a:rPr lang="en-US" sz="2800" dirty="0" err="1">
                <a:solidFill>
                  <a:srgbClr val="000000"/>
                </a:solidFill>
                <a:latin typeface="Times New Roman" panose="02020603050405020304" pitchFamily="18" charset="0"/>
                <a:ea typeface="TT Hoves"/>
                <a:cs typeface="Times New Roman" panose="02020603050405020304" pitchFamily="18" charset="0"/>
                <a:sym typeface="TT Hoves"/>
              </a:rPr>
              <a:t>Solicitantul</a:t>
            </a:r>
            <a:r>
              <a:rPr lang="en-US" sz="28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800"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sz="2800" dirty="0">
                <a:solidFill>
                  <a:srgbClr val="000000"/>
                </a:solidFill>
                <a:latin typeface="Times New Roman" panose="02020603050405020304" pitchFamily="18" charset="0"/>
                <a:ea typeface="TT Hoves"/>
                <a:cs typeface="Times New Roman" panose="02020603050405020304" pitchFamily="18" charset="0"/>
                <a:sym typeface="TT Hoves"/>
              </a:rPr>
              <a:t> un </a:t>
            </a:r>
            <a:r>
              <a:rPr lang="en-US" sz="2800" dirty="0" err="1">
                <a:solidFill>
                  <a:srgbClr val="000000"/>
                </a:solidFill>
                <a:latin typeface="Times New Roman" panose="02020603050405020304" pitchFamily="18" charset="0"/>
                <a:ea typeface="TT Hoves"/>
                <a:cs typeface="Times New Roman" panose="02020603050405020304" pitchFamily="18" charset="0"/>
                <a:sym typeface="TT Hoves"/>
              </a:rPr>
              <a:t>proiect</a:t>
            </a:r>
            <a:r>
              <a:rPr lang="en-US" sz="28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800" dirty="0" err="1">
                <a:solidFill>
                  <a:srgbClr val="000000"/>
                </a:solidFill>
                <a:latin typeface="Times New Roman" panose="02020603050405020304" pitchFamily="18" charset="0"/>
                <a:ea typeface="TT Hoves"/>
                <a:cs typeface="Times New Roman" panose="02020603050405020304" pitchFamily="18" charset="0"/>
                <a:sym typeface="TT Hoves"/>
              </a:rPr>
              <a:t>investițional</a:t>
            </a:r>
            <a:r>
              <a:rPr lang="en-US" sz="28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800" dirty="0" err="1">
                <a:solidFill>
                  <a:srgbClr val="000000"/>
                </a:solidFill>
                <a:latin typeface="Times New Roman" panose="02020603050405020304" pitchFamily="18" charset="0"/>
                <a:ea typeface="TT Hoves"/>
                <a:cs typeface="Times New Roman" panose="02020603050405020304" pitchFamily="18" charset="0"/>
                <a:sym typeface="TT Hoves"/>
              </a:rPr>
              <a:t>viabil</a:t>
            </a:r>
            <a:r>
              <a:rPr lang="ro-MD" sz="2800"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en-US" sz="2299" dirty="0">
              <a:solidFill>
                <a:srgbClr val="545454"/>
              </a:solidFill>
              <a:latin typeface="Garet"/>
              <a:ea typeface="Garet"/>
              <a:cs typeface="Garet"/>
              <a:sym typeface="Garet"/>
            </a:endParaRPr>
          </a:p>
        </p:txBody>
      </p:sp>
      <p:sp>
        <p:nvSpPr>
          <p:cNvPr id="4" name="Freeform 4"/>
          <p:cNvSpPr/>
          <p:nvPr/>
        </p:nvSpPr>
        <p:spPr>
          <a:xfrm>
            <a:off x="14372217" y="144660"/>
            <a:ext cx="3425626" cy="1081927"/>
          </a:xfrm>
          <a:custGeom>
            <a:avLst/>
            <a:gdLst/>
            <a:ahLst/>
            <a:cxnLst/>
            <a:rect l="l" t="t" r="r" b="b"/>
            <a:pathLst>
              <a:path w="3425626" h="1081927">
                <a:moveTo>
                  <a:pt x="0" y="0"/>
                </a:moveTo>
                <a:lnTo>
                  <a:pt x="3425626" y="0"/>
                </a:lnTo>
                <a:lnTo>
                  <a:pt x="3425626" y="1081926"/>
                </a:lnTo>
                <a:lnTo>
                  <a:pt x="0" y="1081926"/>
                </a:lnTo>
                <a:lnTo>
                  <a:pt x="0" y="0"/>
                </a:lnTo>
                <a:close/>
              </a:path>
            </a:pathLst>
          </a:custGeom>
          <a:blipFill>
            <a:blip r:embed="rId2"/>
            <a:stretch>
              <a:fillRect/>
            </a:stretch>
          </a:blipFill>
        </p:spPr>
      </p:sp>
      <p:sp>
        <p:nvSpPr>
          <p:cNvPr id="5" name="Freeform 5"/>
          <p:cNvSpPr/>
          <p:nvPr/>
        </p:nvSpPr>
        <p:spPr>
          <a:xfrm>
            <a:off x="399520" y="144660"/>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3"/>
            <a:stretch>
              <a:fillRect/>
            </a:stretch>
          </a:blipFill>
        </p:spPr>
      </p:sp>
      <p:sp>
        <p:nvSpPr>
          <p:cNvPr id="6" name="AutoShape 6"/>
          <p:cNvSpPr/>
          <p:nvPr/>
        </p:nvSpPr>
        <p:spPr>
          <a:xfrm>
            <a:off x="4639340" y="2933700"/>
            <a:ext cx="9732876" cy="0"/>
          </a:xfrm>
          <a:prstGeom prst="line">
            <a:avLst/>
          </a:prstGeom>
          <a:ln w="19050" cap="flat">
            <a:solidFill>
              <a:srgbClr val="000000"/>
            </a:solidFill>
            <a:prstDash val="solid"/>
            <a:headEnd type="none" w="sm" len="sm"/>
            <a:tailEnd type="none" w="sm" len="sm"/>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4097000" y="281855"/>
            <a:ext cx="3425626" cy="1081927"/>
          </a:xfrm>
          <a:custGeom>
            <a:avLst/>
            <a:gdLst/>
            <a:ahLst/>
            <a:cxnLst/>
            <a:rect l="l" t="t" r="r" b="b"/>
            <a:pathLst>
              <a:path w="3425626" h="1081927">
                <a:moveTo>
                  <a:pt x="0" y="0"/>
                </a:moveTo>
                <a:lnTo>
                  <a:pt x="3425626" y="0"/>
                </a:lnTo>
                <a:lnTo>
                  <a:pt x="3425626" y="1081927"/>
                </a:lnTo>
                <a:lnTo>
                  <a:pt x="0" y="1081927"/>
                </a:lnTo>
                <a:lnTo>
                  <a:pt x="0" y="0"/>
                </a:lnTo>
                <a:close/>
              </a:path>
            </a:pathLst>
          </a:custGeom>
          <a:blipFill>
            <a:blip r:embed="rId2"/>
            <a:stretch>
              <a:fillRect/>
            </a:stretch>
          </a:blipFill>
        </p:spPr>
      </p:sp>
      <p:grpSp>
        <p:nvGrpSpPr>
          <p:cNvPr id="7" name="Group 7"/>
          <p:cNvGrpSpPr/>
          <p:nvPr/>
        </p:nvGrpSpPr>
        <p:grpSpPr>
          <a:xfrm>
            <a:off x="2087019" y="2019300"/>
            <a:ext cx="4542381" cy="5226903"/>
            <a:chOff x="0" y="0"/>
            <a:chExt cx="2915920" cy="3355340"/>
          </a:xfrm>
        </p:grpSpPr>
        <p:sp>
          <p:nvSpPr>
            <p:cNvPr id="8" name="Freeform 8"/>
            <p:cNvSpPr/>
            <p:nvPr/>
          </p:nvSpPr>
          <p:spPr>
            <a:xfrm>
              <a:off x="0" y="0"/>
              <a:ext cx="2915920" cy="3356610"/>
            </a:xfrm>
            <a:custGeom>
              <a:avLst/>
              <a:gdLst/>
              <a:ahLst/>
              <a:cxnLst/>
              <a:rect l="l" t="t" r="r" b="b"/>
              <a:pathLst>
                <a:path w="2915920" h="3356610">
                  <a:moveTo>
                    <a:pt x="960120" y="2739390"/>
                  </a:moveTo>
                  <a:lnTo>
                    <a:pt x="1921510" y="2739390"/>
                  </a:lnTo>
                  <a:lnTo>
                    <a:pt x="2108200" y="3356610"/>
                  </a:lnTo>
                  <a:lnTo>
                    <a:pt x="2915920" y="3356610"/>
                  </a:lnTo>
                  <a:lnTo>
                    <a:pt x="1869440" y="0"/>
                  </a:lnTo>
                  <a:lnTo>
                    <a:pt x="1049020" y="0"/>
                  </a:lnTo>
                  <a:lnTo>
                    <a:pt x="0" y="3355340"/>
                  </a:lnTo>
                  <a:lnTo>
                    <a:pt x="778510" y="3355340"/>
                  </a:lnTo>
                  <a:lnTo>
                    <a:pt x="960120" y="2739390"/>
                  </a:lnTo>
                  <a:close/>
                  <a:moveTo>
                    <a:pt x="1442720" y="1111250"/>
                  </a:moveTo>
                  <a:lnTo>
                    <a:pt x="1701800" y="2000250"/>
                  </a:lnTo>
                  <a:lnTo>
                    <a:pt x="1179830" y="2000250"/>
                  </a:lnTo>
                  <a:lnTo>
                    <a:pt x="1442720" y="1111250"/>
                  </a:lnTo>
                  <a:close/>
                </a:path>
              </a:pathLst>
            </a:custGeom>
            <a:blipFill>
              <a:blip r:embed="rId3"/>
              <a:stretch>
                <a:fillRect l="-36492" r="-36492"/>
              </a:stretch>
            </a:blipFill>
          </p:spPr>
        </p:sp>
      </p:grpSp>
      <p:grpSp>
        <p:nvGrpSpPr>
          <p:cNvPr id="9" name="Group 9"/>
          <p:cNvGrpSpPr/>
          <p:nvPr/>
        </p:nvGrpSpPr>
        <p:grpSpPr>
          <a:xfrm>
            <a:off x="6941700" y="2030730"/>
            <a:ext cx="1229184" cy="5246370"/>
            <a:chOff x="0" y="0"/>
            <a:chExt cx="786130" cy="3355340"/>
          </a:xfrm>
        </p:grpSpPr>
        <p:sp>
          <p:nvSpPr>
            <p:cNvPr id="10" name="Freeform 10"/>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4"/>
              <a:stretch>
                <a:fillRect l="-234890" r="-234890"/>
              </a:stretch>
            </a:blipFill>
          </p:spPr>
        </p:sp>
      </p:grpSp>
      <p:grpSp>
        <p:nvGrpSpPr>
          <p:cNvPr id="11" name="Group 11"/>
          <p:cNvGrpSpPr/>
          <p:nvPr/>
        </p:nvGrpSpPr>
        <p:grpSpPr>
          <a:xfrm>
            <a:off x="8737524" y="1998968"/>
            <a:ext cx="3530676" cy="5246370"/>
            <a:chOff x="0" y="0"/>
            <a:chExt cx="2258060" cy="3355340"/>
          </a:xfrm>
        </p:grpSpPr>
        <p:sp>
          <p:nvSpPr>
            <p:cNvPr id="12" name="Freeform 12"/>
            <p:cNvSpPr/>
            <p:nvPr/>
          </p:nvSpPr>
          <p:spPr>
            <a:xfrm>
              <a:off x="0" y="0"/>
              <a:ext cx="2258060" cy="3355340"/>
            </a:xfrm>
            <a:custGeom>
              <a:avLst/>
              <a:gdLst/>
              <a:ahLst/>
              <a:cxnLst/>
              <a:rect l="l" t="t" r="r" b="b"/>
              <a:pathLst>
                <a:path w="2258060" h="3355340">
                  <a:moveTo>
                    <a:pt x="1649730" y="77470"/>
                  </a:moveTo>
                  <a:cubicBezTo>
                    <a:pt x="1518920" y="26670"/>
                    <a:pt x="1366520" y="0"/>
                    <a:pt x="1196340" y="0"/>
                  </a:cubicBezTo>
                  <a:lnTo>
                    <a:pt x="0" y="0"/>
                  </a:lnTo>
                  <a:lnTo>
                    <a:pt x="0" y="3355340"/>
                  </a:lnTo>
                  <a:lnTo>
                    <a:pt x="783590" y="3355340"/>
                  </a:lnTo>
                  <a:lnTo>
                    <a:pt x="783590" y="2137410"/>
                  </a:lnTo>
                  <a:lnTo>
                    <a:pt x="1196340" y="2137410"/>
                  </a:lnTo>
                  <a:cubicBezTo>
                    <a:pt x="1352550" y="2137410"/>
                    <a:pt x="1497330" y="2110740"/>
                    <a:pt x="1626870" y="2058670"/>
                  </a:cubicBezTo>
                  <a:cubicBezTo>
                    <a:pt x="1757680" y="2006600"/>
                    <a:pt x="1870710" y="1931670"/>
                    <a:pt x="1964690" y="1836420"/>
                  </a:cubicBezTo>
                  <a:cubicBezTo>
                    <a:pt x="2058670" y="1741170"/>
                    <a:pt x="2132330" y="1624330"/>
                    <a:pt x="2183130" y="1489710"/>
                  </a:cubicBezTo>
                  <a:cubicBezTo>
                    <a:pt x="2232660" y="1357630"/>
                    <a:pt x="2258060" y="1209040"/>
                    <a:pt x="2258060" y="1049020"/>
                  </a:cubicBezTo>
                  <a:cubicBezTo>
                    <a:pt x="2258060" y="901700"/>
                    <a:pt x="2235200" y="763270"/>
                    <a:pt x="2190750" y="636270"/>
                  </a:cubicBezTo>
                  <a:cubicBezTo>
                    <a:pt x="2145030" y="506730"/>
                    <a:pt x="2076450" y="392430"/>
                    <a:pt x="1986280" y="298450"/>
                  </a:cubicBezTo>
                  <a:cubicBezTo>
                    <a:pt x="1896110" y="205740"/>
                    <a:pt x="1781810" y="130810"/>
                    <a:pt x="1649730" y="77470"/>
                  </a:cubicBezTo>
                  <a:close/>
                  <a:moveTo>
                    <a:pt x="783590" y="739140"/>
                  </a:moveTo>
                  <a:lnTo>
                    <a:pt x="1136650" y="739140"/>
                  </a:lnTo>
                  <a:cubicBezTo>
                    <a:pt x="1243330" y="739140"/>
                    <a:pt x="1322070" y="765810"/>
                    <a:pt x="1375410" y="820420"/>
                  </a:cubicBezTo>
                  <a:cubicBezTo>
                    <a:pt x="1430020" y="875030"/>
                    <a:pt x="1455420" y="951230"/>
                    <a:pt x="1455420" y="1051560"/>
                  </a:cubicBezTo>
                  <a:cubicBezTo>
                    <a:pt x="1455420" y="1168400"/>
                    <a:pt x="1427480" y="1258570"/>
                    <a:pt x="1372870" y="1319530"/>
                  </a:cubicBezTo>
                  <a:cubicBezTo>
                    <a:pt x="1320800" y="1377950"/>
                    <a:pt x="1243330" y="1405890"/>
                    <a:pt x="1135380" y="1405890"/>
                  </a:cubicBezTo>
                  <a:lnTo>
                    <a:pt x="783590" y="1405890"/>
                  </a:lnTo>
                  <a:lnTo>
                    <a:pt x="783590" y="739140"/>
                  </a:lnTo>
                  <a:close/>
                </a:path>
              </a:pathLst>
            </a:custGeom>
            <a:blipFill>
              <a:blip r:embed="rId5"/>
              <a:stretch>
                <a:fillRect l="-5655" r="-5655"/>
              </a:stretch>
            </a:blipFill>
          </p:spPr>
        </p:sp>
      </p:grpSp>
      <p:grpSp>
        <p:nvGrpSpPr>
          <p:cNvPr id="13" name="Group 13"/>
          <p:cNvGrpSpPr/>
          <p:nvPr/>
        </p:nvGrpSpPr>
        <p:grpSpPr>
          <a:xfrm>
            <a:off x="11506200" y="2019300"/>
            <a:ext cx="4559298" cy="5246370"/>
            <a:chOff x="0" y="0"/>
            <a:chExt cx="2915920" cy="3355340"/>
          </a:xfrm>
        </p:grpSpPr>
        <p:sp>
          <p:nvSpPr>
            <p:cNvPr id="14" name="Freeform 14"/>
            <p:cNvSpPr/>
            <p:nvPr/>
          </p:nvSpPr>
          <p:spPr>
            <a:xfrm>
              <a:off x="0" y="0"/>
              <a:ext cx="2915920" cy="3356610"/>
            </a:xfrm>
            <a:custGeom>
              <a:avLst/>
              <a:gdLst/>
              <a:ahLst/>
              <a:cxnLst/>
              <a:rect l="l" t="t" r="r" b="b"/>
              <a:pathLst>
                <a:path w="2915920" h="3356610">
                  <a:moveTo>
                    <a:pt x="960120" y="2739390"/>
                  </a:moveTo>
                  <a:lnTo>
                    <a:pt x="1921510" y="2739390"/>
                  </a:lnTo>
                  <a:lnTo>
                    <a:pt x="2108200" y="3356610"/>
                  </a:lnTo>
                  <a:lnTo>
                    <a:pt x="2915920" y="3356610"/>
                  </a:lnTo>
                  <a:lnTo>
                    <a:pt x="1869440" y="0"/>
                  </a:lnTo>
                  <a:lnTo>
                    <a:pt x="1049020" y="0"/>
                  </a:lnTo>
                  <a:lnTo>
                    <a:pt x="0" y="3355340"/>
                  </a:lnTo>
                  <a:lnTo>
                    <a:pt x="778510" y="3355340"/>
                  </a:lnTo>
                  <a:lnTo>
                    <a:pt x="960120" y="2739390"/>
                  </a:lnTo>
                  <a:close/>
                  <a:moveTo>
                    <a:pt x="1442720" y="1111250"/>
                  </a:moveTo>
                  <a:lnTo>
                    <a:pt x="1701800" y="2000250"/>
                  </a:lnTo>
                  <a:lnTo>
                    <a:pt x="1179830" y="2000250"/>
                  </a:lnTo>
                  <a:lnTo>
                    <a:pt x="1442720" y="1111250"/>
                  </a:lnTo>
                  <a:close/>
                </a:path>
              </a:pathLst>
            </a:custGeom>
            <a:blipFill>
              <a:blip r:embed="rId6"/>
              <a:stretch>
                <a:fillRect t="-7984" b="-7984"/>
              </a:stretch>
            </a:blipFill>
          </p:spPr>
        </p:sp>
      </p:grpSp>
      <p:sp>
        <p:nvSpPr>
          <p:cNvPr id="2" name="Freeform 5">
            <a:extLst>
              <a:ext uri="{FF2B5EF4-FFF2-40B4-BE49-F238E27FC236}">
                <a16:creationId xmlns:a16="http://schemas.microsoft.com/office/drawing/2014/main" id="{BC7C00D0-A34A-C635-EC4D-42780D20552C}"/>
              </a:ext>
            </a:extLst>
          </p:cNvPr>
          <p:cNvSpPr/>
          <p:nvPr/>
        </p:nvSpPr>
        <p:spPr>
          <a:xfrm>
            <a:off x="399520" y="144660"/>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7"/>
            <a:stretch>
              <a:fillRect/>
            </a:stretch>
          </a:blipFill>
        </p:spPr>
      </p:sp>
      <p:sp>
        <p:nvSpPr>
          <p:cNvPr id="16" name="TextBox 11">
            <a:extLst>
              <a:ext uri="{FF2B5EF4-FFF2-40B4-BE49-F238E27FC236}">
                <a16:creationId xmlns:a16="http://schemas.microsoft.com/office/drawing/2014/main" id="{267E74E8-C5C3-F6BE-E192-DC4507576A12}"/>
              </a:ext>
            </a:extLst>
          </p:cNvPr>
          <p:cNvSpPr txBox="1"/>
          <p:nvPr/>
        </p:nvSpPr>
        <p:spPr>
          <a:xfrm>
            <a:off x="7172571" y="7924800"/>
            <a:ext cx="4121866" cy="563296"/>
          </a:xfrm>
          <a:prstGeom prst="rect">
            <a:avLst/>
          </a:prstGeom>
        </p:spPr>
        <p:txBody>
          <a:bodyPr lIns="0" tIns="0" rIns="0" bIns="0" rtlCol="0" anchor="t">
            <a:spAutoFit/>
          </a:bodyPr>
          <a:lstStyle/>
          <a:p>
            <a:pPr algn="l">
              <a:lnSpc>
                <a:spcPts val="4802"/>
              </a:lnSpc>
            </a:pPr>
            <a:r>
              <a:rPr lang="en-US" sz="2800" dirty="0">
                <a:latin typeface="Times New Roman MT"/>
                <a:ea typeface="Times New Roman MT"/>
                <a:cs typeface="Times New Roman MT"/>
                <a:sym typeface="Times New Roman MT"/>
              </a:rPr>
              <a:t>www.aipa.gov.md</a:t>
            </a:r>
          </a:p>
        </p:txBody>
      </p:sp>
      <p:sp>
        <p:nvSpPr>
          <p:cNvPr id="19" name="TextBox 11">
            <a:extLst>
              <a:ext uri="{FF2B5EF4-FFF2-40B4-BE49-F238E27FC236}">
                <a16:creationId xmlns:a16="http://schemas.microsoft.com/office/drawing/2014/main" id="{D88819F6-0A00-3817-9A33-8695304E3541}"/>
              </a:ext>
            </a:extLst>
          </p:cNvPr>
          <p:cNvSpPr txBox="1"/>
          <p:nvPr/>
        </p:nvSpPr>
        <p:spPr>
          <a:xfrm>
            <a:off x="7220417" y="8572500"/>
            <a:ext cx="4121866" cy="563296"/>
          </a:xfrm>
          <a:prstGeom prst="rect">
            <a:avLst/>
          </a:prstGeom>
        </p:spPr>
        <p:txBody>
          <a:bodyPr lIns="0" tIns="0" rIns="0" bIns="0" rtlCol="0" anchor="t">
            <a:spAutoFit/>
          </a:bodyPr>
          <a:lstStyle/>
          <a:p>
            <a:pPr algn="l">
              <a:lnSpc>
                <a:spcPts val="4802"/>
              </a:lnSpc>
            </a:pPr>
            <a:r>
              <a:rPr lang="ro-MD" sz="2800" dirty="0">
                <a:latin typeface="Times New Roman MT"/>
                <a:ea typeface="Times New Roman MT"/>
                <a:cs typeface="Times New Roman MT"/>
                <a:sym typeface="Times New Roman MT"/>
              </a:rPr>
              <a:t>022 220 386</a:t>
            </a:r>
            <a:endParaRPr lang="en-US" sz="2800" dirty="0">
              <a:latin typeface="Times New Roman MT"/>
              <a:ea typeface="Times New Roman MT"/>
              <a:cs typeface="Times New Roman MT"/>
              <a:sym typeface="Times New Roman MT"/>
            </a:endParaRPr>
          </a:p>
        </p:txBody>
      </p:sp>
      <p:sp>
        <p:nvSpPr>
          <p:cNvPr id="22" name="Freeform 14">
            <a:extLst>
              <a:ext uri="{FF2B5EF4-FFF2-40B4-BE49-F238E27FC236}">
                <a16:creationId xmlns:a16="http://schemas.microsoft.com/office/drawing/2014/main" id="{A76DBA5B-C98D-CED8-7DF6-FA7EC4623153}"/>
              </a:ext>
            </a:extLst>
          </p:cNvPr>
          <p:cNvSpPr/>
          <p:nvPr/>
        </p:nvSpPr>
        <p:spPr>
          <a:xfrm>
            <a:off x="6501228" y="7962900"/>
            <a:ext cx="509172" cy="513436"/>
          </a:xfrm>
          <a:custGeom>
            <a:avLst/>
            <a:gdLst/>
            <a:ahLst/>
            <a:cxnLst/>
            <a:rect l="l" t="t" r="r" b="b"/>
            <a:pathLst>
              <a:path w="1005375" h="994407">
                <a:moveTo>
                  <a:pt x="0" y="0"/>
                </a:moveTo>
                <a:lnTo>
                  <a:pt x="1005375" y="0"/>
                </a:lnTo>
                <a:lnTo>
                  <a:pt x="1005375" y="994407"/>
                </a:lnTo>
                <a:lnTo>
                  <a:pt x="0" y="994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11">
            <a:extLst>
              <a:ext uri="{FF2B5EF4-FFF2-40B4-BE49-F238E27FC236}">
                <a16:creationId xmlns:a16="http://schemas.microsoft.com/office/drawing/2014/main" id="{52D0A44C-CA72-4904-C997-E648F084FFF7}"/>
              </a:ext>
            </a:extLst>
          </p:cNvPr>
          <p:cNvSpPr/>
          <p:nvPr/>
        </p:nvSpPr>
        <p:spPr>
          <a:xfrm>
            <a:off x="6459025" y="8618804"/>
            <a:ext cx="593577" cy="563296"/>
          </a:xfrm>
          <a:custGeom>
            <a:avLst/>
            <a:gdLst/>
            <a:ahLst/>
            <a:cxnLst/>
            <a:rect l="l" t="t" r="r" b="b"/>
            <a:pathLst>
              <a:path w="725093" h="725093">
                <a:moveTo>
                  <a:pt x="0" y="0"/>
                </a:moveTo>
                <a:lnTo>
                  <a:pt x="725093" y="0"/>
                </a:lnTo>
                <a:lnTo>
                  <a:pt x="725093" y="725093"/>
                </a:lnTo>
                <a:lnTo>
                  <a:pt x="0" y="7250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5" name="Freeform 10">
            <a:extLst>
              <a:ext uri="{FF2B5EF4-FFF2-40B4-BE49-F238E27FC236}">
                <a16:creationId xmlns:a16="http://schemas.microsoft.com/office/drawing/2014/main" id="{C7819994-FF2E-CB41-EC7D-FA6D10D0FFA5}"/>
              </a:ext>
            </a:extLst>
          </p:cNvPr>
          <p:cNvSpPr/>
          <p:nvPr/>
        </p:nvSpPr>
        <p:spPr>
          <a:xfrm>
            <a:off x="6459024" y="9334500"/>
            <a:ext cx="593578" cy="563296"/>
          </a:xfrm>
          <a:custGeom>
            <a:avLst/>
            <a:gdLst/>
            <a:ahLst/>
            <a:cxnLst/>
            <a:rect l="l" t="t" r="r" b="b"/>
            <a:pathLst>
              <a:path w="1051363" h="1047540">
                <a:moveTo>
                  <a:pt x="0" y="0"/>
                </a:moveTo>
                <a:lnTo>
                  <a:pt x="1051363" y="0"/>
                </a:lnTo>
                <a:lnTo>
                  <a:pt x="1051363" y="1047540"/>
                </a:lnTo>
                <a:lnTo>
                  <a:pt x="0" y="10475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TextBox 11">
            <a:extLst>
              <a:ext uri="{FF2B5EF4-FFF2-40B4-BE49-F238E27FC236}">
                <a16:creationId xmlns:a16="http://schemas.microsoft.com/office/drawing/2014/main" id="{F5509B4E-A02C-BB6B-B663-60465BB55110}"/>
              </a:ext>
            </a:extLst>
          </p:cNvPr>
          <p:cNvSpPr txBox="1"/>
          <p:nvPr/>
        </p:nvSpPr>
        <p:spPr>
          <a:xfrm>
            <a:off x="7220416" y="9258300"/>
            <a:ext cx="7714783" cy="563296"/>
          </a:xfrm>
          <a:prstGeom prst="rect">
            <a:avLst/>
          </a:prstGeom>
        </p:spPr>
        <p:txBody>
          <a:bodyPr wrap="square" lIns="0" tIns="0" rIns="0" bIns="0" rtlCol="0" anchor="t">
            <a:spAutoFit/>
          </a:bodyPr>
          <a:lstStyle/>
          <a:p>
            <a:pPr algn="l">
              <a:lnSpc>
                <a:spcPts val="4802"/>
              </a:lnSpc>
            </a:pPr>
            <a:r>
              <a:rPr lang="ro-MD" sz="2800" dirty="0">
                <a:latin typeface="Times New Roman MT"/>
                <a:ea typeface="Times New Roman MT"/>
                <a:cs typeface="Times New Roman MT"/>
                <a:sym typeface="Times New Roman MT"/>
              </a:rPr>
              <a:t>Agenția de Intervenție și Plăți pentru Agricultură</a:t>
            </a:r>
            <a:endParaRPr lang="en-US" sz="2800" dirty="0">
              <a:latin typeface="Times New Roman MT"/>
              <a:ea typeface="Times New Roman MT"/>
              <a:cs typeface="Times New Roman MT"/>
              <a:sym typeface="Times New Roman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20198" y="4025664"/>
            <a:ext cx="13224802" cy="1747979"/>
          </a:xfrm>
          <a:prstGeom prst="rect">
            <a:avLst/>
          </a:prstGeom>
        </p:spPr>
        <p:txBody>
          <a:bodyPr wrap="square" lIns="0" tIns="0" rIns="0" bIns="0" rtlCol="0" anchor="t">
            <a:spAutoFit/>
          </a:bodyPr>
          <a:lstStyle/>
          <a:p>
            <a:pPr algn="just">
              <a:lnSpc>
                <a:spcPts val="4576"/>
              </a:lnSpc>
            </a:pPr>
            <a:r>
              <a:rPr lang="ro-RO" sz="3268" noProof="0" dirty="0">
                <a:latin typeface="Garet"/>
                <a:ea typeface="Garet"/>
                <a:cs typeface="Garet"/>
                <a:sym typeface="Garet"/>
              </a:rPr>
              <a:t>Legea cu privire la subvenționarea în agricultură și mediului rural nr. 71/2023 - în vigoare până în anul 2025</a:t>
            </a:r>
          </a:p>
          <a:p>
            <a:pPr algn="l">
              <a:lnSpc>
                <a:spcPts val="4576"/>
              </a:lnSpc>
              <a:spcBef>
                <a:spcPct val="0"/>
              </a:spcBef>
            </a:pPr>
            <a:endParaRPr lang="en-US" sz="3268" dirty="0">
              <a:solidFill>
                <a:srgbClr val="545454"/>
              </a:solidFill>
              <a:latin typeface="Garet"/>
              <a:ea typeface="Garet"/>
              <a:cs typeface="Garet"/>
              <a:sym typeface="Garet"/>
            </a:endParaRPr>
          </a:p>
        </p:txBody>
      </p:sp>
      <p:sp>
        <p:nvSpPr>
          <p:cNvPr id="3" name="TextBox 3"/>
          <p:cNvSpPr txBox="1"/>
          <p:nvPr/>
        </p:nvSpPr>
        <p:spPr>
          <a:xfrm>
            <a:off x="4541415" y="1358725"/>
            <a:ext cx="9205169" cy="2276414"/>
          </a:xfrm>
          <a:prstGeom prst="rect">
            <a:avLst/>
          </a:prstGeom>
        </p:spPr>
        <p:txBody>
          <a:bodyPr lIns="0" tIns="0" rIns="0" bIns="0" rtlCol="0" anchor="t">
            <a:spAutoFit/>
          </a:bodyPr>
          <a:lstStyle/>
          <a:p>
            <a:pPr algn="ctr">
              <a:lnSpc>
                <a:spcPts val="8913"/>
              </a:lnSpc>
            </a:pPr>
            <a:r>
              <a:rPr lang="en-US" sz="8177" b="1">
                <a:solidFill>
                  <a:srgbClr val="3F3D3E"/>
                </a:solidFill>
                <a:latin typeface="Alexandria Bold"/>
                <a:ea typeface="Alexandria Bold"/>
                <a:cs typeface="Alexandria Bold"/>
                <a:sym typeface="Alexandria Bold"/>
              </a:rPr>
              <a:t>CADRUL NORMATIV</a:t>
            </a:r>
          </a:p>
        </p:txBody>
      </p:sp>
      <p:sp>
        <p:nvSpPr>
          <p:cNvPr id="4" name="TextBox 4"/>
          <p:cNvSpPr txBox="1"/>
          <p:nvPr/>
        </p:nvSpPr>
        <p:spPr>
          <a:xfrm>
            <a:off x="2716029" y="3968514"/>
            <a:ext cx="1204169" cy="1087510"/>
          </a:xfrm>
          <a:prstGeom prst="rect">
            <a:avLst/>
          </a:prstGeom>
        </p:spPr>
        <p:txBody>
          <a:bodyPr lIns="0" tIns="0" rIns="0" bIns="0" rtlCol="0" anchor="t">
            <a:spAutoFit/>
          </a:bodyPr>
          <a:lstStyle/>
          <a:p>
            <a:pPr algn="ctr">
              <a:lnSpc>
                <a:spcPts val="8889"/>
              </a:lnSpc>
            </a:pPr>
            <a:r>
              <a:rPr lang="en-US" sz="6349">
                <a:solidFill>
                  <a:srgbClr val="3F3D3E"/>
                </a:solidFill>
                <a:latin typeface="Alexandria"/>
                <a:ea typeface="Alexandria"/>
                <a:cs typeface="Alexandria"/>
                <a:sym typeface="Alexandria"/>
              </a:rPr>
              <a:t>1.</a:t>
            </a:r>
          </a:p>
        </p:txBody>
      </p:sp>
      <p:sp>
        <p:nvSpPr>
          <p:cNvPr id="5" name="TextBox 5"/>
          <p:cNvSpPr txBox="1"/>
          <p:nvPr/>
        </p:nvSpPr>
        <p:spPr>
          <a:xfrm>
            <a:off x="3920198" y="5704760"/>
            <a:ext cx="13339102" cy="1747979"/>
          </a:xfrm>
          <a:prstGeom prst="rect">
            <a:avLst/>
          </a:prstGeom>
        </p:spPr>
        <p:txBody>
          <a:bodyPr lIns="0" tIns="0" rIns="0" bIns="0" rtlCol="0" anchor="t">
            <a:spAutoFit/>
          </a:bodyPr>
          <a:lstStyle/>
          <a:p>
            <a:pPr algn="l">
              <a:lnSpc>
                <a:spcPts val="4576"/>
              </a:lnSpc>
            </a:pPr>
            <a:r>
              <a:rPr lang="ro-RO" sz="3268" noProof="0" dirty="0">
                <a:latin typeface="Garet"/>
                <a:ea typeface="Garet"/>
                <a:cs typeface="Garet"/>
                <a:sym typeface="Garet"/>
              </a:rPr>
              <a:t>Legea privind finanțarea, gestionarea și monitorizarea politicii agricole nr. 126/2025 - în vigoare începând cu anul 2026</a:t>
            </a:r>
          </a:p>
          <a:p>
            <a:pPr algn="just">
              <a:lnSpc>
                <a:spcPts val="4576"/>
              </a:lnSpc>
              <a:spcBef>
                <a:spcPct val="0"/>
              </a:spcBef>
            </a:pPr>
            <a:endParaRPr lang="en-US" sz="3268" dirty="0">
              <a:solidFill>
                <a:srgbClr val="545454"/>
              </a:solidFill>
              <a:latin typeface="Garet"/>
              <a:ea typeface="Garet"/>
              <a:cs typeface="Garet"/>
              <a:sym typeface="Garet"/>
            </a:endParaRPr>
          </a:p>
        </p:txBody>
      </p:sp>
      <p:sp>
        <p:nvSpPr>
          <p:cNvPr id="6" name="TextBox 6"/>
          <p:cNvSpPr txBox="1"/>
          <p:nvPr/>
        </p:nvSpPr>
        <p:spPr>
          <a:xfrm>
            <a:off x="2696979" y="5621772"/>
            <a:ext cx="1204169" cy="1087510"/>
          </a:xfrm>
          <a:prstGeom prst="rect">
            <a:avLst/>
          </a:prstGeom>
        </p:spPr>
        <p:txBody>
          <a:bodyPr lIns="0" tIns="0" rIns="0" bIns="0" rtlCol="0" anchor="t">
            <a:spAutoFit/>
          </a:bodyPr>
          <a:lstStyle/>
          <a:p>
            <a:pPr algn="ctr">
              <a:lnSpc>
                <a:spcPts val="8889"/>
              </a:lnSpc>
            </a:pPr>
            <a:r>
              <a:rPr lang="en-US" sz="6349">
                <a:solidFill>
                  <a:srgbClr val="3F3D3E"/>
                </a:solidFill>
                <a:latin typeface="Alexandria"/>
                <a:ea typeface="Alexandria"/>
                <a:cs typeface="Alexandria"/>
                <a:sym typeface="Alexandria"/>
              </a:rPr>
              <a:t>2.</a:t>
            </a:r>
          </a:p>
        </p:txBody>
      </p:sp>
      <p:sp>
        <p:nvSpPr>
          <p:cNvPr id="7" name="AutoShape 7"/>
          <p:cNvSpPr/>
          <p:nvPr/>
        </p:nvSpPr>
        <p:spPr>
          <a:xfrm>
            <a:off x="4541415" y="9464180"/>
            <a:ext cx="11672841" cy="0"/>
          </a:xfrm>
          <a:prstGeom prst="line">
            <a:avLst/>
          </a:prstGeom>
          <a:ln w="9525" cap="flat">
            <a:solidFill>
              <a:srgbClr val="545454"/>
            </a:solidFill>
            <a:prstDash val="solid"/>
            <a:headEnd type="none" w="sm" len="sm"/>
            <a:tailEnd type="none" w="sm" len="sm"/>
          </a:ln>
        </p:spPr>
      </p:sp>
      <p:sp>
        <p:nvSpPr>
          <p:cNvPr id="8" name="Freeform 8"/>
          <p:cNvSpPr/>
          <p:nvPr/>
        </p:nvSpPr>
        <p:spPr>
          <a:xfrm>
            <a:off x="13554431" y="114300"/>
            <a:ext cx="4503423" cy="1371591"/>
          </a:xfrm>
          <a:custGeom>
            <a:avLst/>
            <a:gdLst/>
            <a:ahLst/>
            <a:cxnLst/>
            <a:rect l="l" t="t" r="r" b="b"/>
            <a:pathLst>
              <a:path w="3425626" h="1081927">
                <a:moveTo>
                  <a:pt x="0" y="0"/>
                </a:moveTo>
                <a:lnTo>
                  <a:pt x="3425626" y="0"/>
                </a:lnTo>
                <a:lnTo>
                  <a:pt x="3425626" y="1081927"/>
                </a:lnTo>
                <a:lnTo>
                  <a:pt x="0" y="1081927"/>
                </a:lnTo>
                <a:lnTo>
                  <a:pt x="0" y="0"/>
                </a:lnTo>
                <a:close/>
              </a:path>
            </a:pathLst>
          </a:custGeom>
          <a:blipFill>
            <a:blip r:embed="rId2"/>
            <a:stretch>
              <a:fillRect/>
            </a:stretch>
          </a:blipFill>
        </p:spPr>
      </p:sp>
      <p:sp>
        <p:nvSpPr>
          <p:cNvPr id="9" name="Freeform 9"/>
          <p:cNvSpPr/>
          <p:nvPr/>
        </p:nvSpPr>
        <p:spPr>
          <a:xfrm>
            <a:off x="297176" y="114299"/>
            <a:ext cx="5265424" cy="1828800"/>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3"/>
            <a:stretch>
              <a:fillRect/>
            </a:stretch>
          </a:blipFill>
        </p:spPr>
      </p:sp>
      <p:sp>
        <p:nvSpPr>
          <p:cNvPr id="10" name="AutoShape 10"/>
          <p:cNvSpPr/>
          <p:nvPr/>
        </p:nvSpPr>
        <p:spPr>
          <a:xfrm>
            <a:off x="4541415" y="3911364"/>
            <a:ext cx="9732876" cy="0"/>
          </a:xfrm>
          <a:prstGeom prst="line">
            <a:avLst/>
          </a:prstGeom>
          <a:ln w="19050" cap="flat">
            <a:solidFill>
              <a:srgbClr val="000000"/>
            </a:solidFill>
            <a:prstDash val="solid"/>
            <a:headEnd type="none" w="sm" len="sm"/>
            <a:tailEnd type="none" w="sm" len="sm"/>
          </a:ln>
        </p:spPr>
      </p:sp>
      <p:sp>
        <p:nvSpPr>
          <p:cNvPr id="11" name="TextBox 11"/>
          <p:cNvSpPr txBox="1"/>
          <p:nvPr/>
        </p:nvSpPr>
        <p:spPr>
          <a:xfrm>
            <a:off x="3920198" y="7531579"/>
            <a:ext cx="13339102" cy="1747979"/>
          </a:xfrm>
          <a:prstGeom prst="rect">
            <a:avLst/>
          </a:prstGeom>
        </p:spPr>
        <p:txBody>
          <a:bodyPr lIns="0" tIns="0" rIns="0" bIns="0" rtlCol="0" anchor="t">
            <a:spAutoFit/>
          </a:bodyPr>
          <a:lstStyle/>
          <a:p>
            <a:pPr algn="just">
              <a:lnSpc>
                <a:spcPts val="4576"/>
              </a:lnSpc>
            </a:pPr>
            <a:r>
              <a:rPr lang="ro-RO" sz="3268" noProof="0" dirty="0">
                <a:latin typeface="Garet"/>
                <a:ea typeface="Garet"/>
                <a:cs typeface="Garet"/>
                <a:sym typeface="Garet"/>
              </a:rPr>
              <a:t>Programul strategic al politicii agricole (PSPA) pentru perioada 2026-2030 (proiectul HG)</a:t>
            </a:r>
          </a:p>
          <a:p>
            <a:pPr algn="l">
              <a:lnSpc>
                <a:spcPts val="4576"/>
              </a:lnSpc>
              <a:spcBef>
                <a:spcPct val="0"/>
              </a:spcBef>
            </a:pPr>
            <a:endParaRPr lang="en-US" sz="3268" dirty="0">
              <a:solidFill>
                <a:srgbClr val="545454"/>
              </a:solidFill>
              <a:latin typeface="Garet"/>
              <a:ea typeface="Garet"/>
              <a:cs typeface="Garet"/>
              <a:sym typeface="Garet"/>
            </a:endParaRPr>
          </a:p>
        </p:txBody>
      </p:sp>
      <p:sp>
        <p:nvSpPr>
          <p:cNvPr id="12" name="TextBox 12"/>
          <p:cNvSpPr txBox="1"/>
          <p:nvPr/>
        </p:nvSpPr>
        <p:spPr>
          <a:xfrm>
            <a:off x="2716029" y="7340768"/>
            <a:ext cx="1204169" cy="1087510"/>
          </a:xfrm>
          <a:prstGeom prst="rect">
            <a:avLst/>
          </a:prstGeom>
        </p:spPr>
        <p:txBody>
          <a:bodyPr lIns="0" tIns="0" rIns="0" bIns="0" rtlCol="0" anchor="t">
            <a:spAutoFit/>
          </a:bodyPr>
          <a:lstStyle/>
          <a:p>
            <a:pPr algn="ctr">
              <a:lnSpc>
                <a:spcPts val="8889"/>
              </a:lnSpc>
            </a:pPr>
            <a:r>
              <a:rPr lang="en-US" sz="6349">
                <a:solidFill>
                  <a:srgbClr val="3F3D3E"/>
                </a:solidFill>
                <a:latin typeface="Alexandria"/>
                <a:ea typeface="Alexandria"/>
                <a:cs typeface="Alexandria"/>
                <a:sym typeface="Alexandria"/>
              </a:rPr>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4424" y="2174832"/>
            <a:ext cx="8198481" cy="9217716"/>
          </a:xfrm>
          <a:prstGeom prst="rect">
            <a:avLst/>
          </a:prstGeom>
        </p:spPr>
        <p:txBody>
          <a:bodyPr lIns="0" tIns="0" rIns="0" bIns="0" rtlCol="0" anchor="t">
            <a:spAutoFit/>
          </a:bodyPr>
          <a:lstStyle/>
          <a:p>
            <a:pPr algn="ctr">
              <a:lnSpc>
                <a:spcPts val="7528"/>
              </a:lnSpc>
            </a:pPr>
            <a:r>
              <a:rPr lang="en-US" sz="5377" b="1" dirty="0">
                <a:solidFill>
                  <a:srgbClr val="3F3D3E"/>
                </a:solidFill>
                <a:latin typeface="Times New Roman" panose="02020603050405020304" pitchFamily="18" charset="0"/>
                <a:ea typeface="Alexandria Bold"/>
                <a:cs typeface="Times New Roman" panose="02020603050405020304" pitchFamily="18" charset="0"/>
                <a:sym typeface="Alexandria Bold"/>
              </a:rPr>
              <a:t>EVOLUȚIA </a:t>
            </a:r>
          </a:p>
          <a:p>
            <a:pPr algn="ctr">
              <a:lnSpc>
                <a:spcPts val="7528"/>
              </a:lnSpc>
            </a:pPr>
            <a:r>
              <a:rPr lang="en-US" sz="5377" b="1" dirty="0">
                <a:solidFill>
                  <a:srgbClr val="3F3D3E"/>
                </a:solidFill>
                <a:latin typeface="Times New Roman" panose="02020603050405020304" pitchFamily="18" charset="0"/>
                <a:ea typeface="Alexandria Bold"/>
                <a:cs typeface="Times New Roman" panose="02020603050405020304" pitchFamily="18" charset="0"/>
                <a:sym typeface="Alexandria Bold"/>
              </a:rPr>
              <a:t>FONDULUI </a:t>
            </a:r>
          </a:p>
          <a:p>
            <a:pPr algn="ctr">
              <a:lnSpc>
                <a:spcPts val="7528"/>
              </a:lnSpc>
            </a:pPr>
            <a:r>
              <a:rPr lang="en-US" sz="5377" b="1" dirty="0">
                <a:solidFill>
                  <a:srgbClr val="3F3D3E"/>
                </a:solidFill>
                <a:latin typeface="Times New Roman" panose="02020603050405020304" pitchFamily="18" charset="0"/>
                <a:ea typeface="Alexandria Bold"/>
                <a:cs typeface="Times New Roman" panose="02020603050405020304" pitchFamily="18" charset="0"/>
                <a:sym typeface="Alexandria Bold"/>
              </a:rPr>
              <a:t>NAȚIONAL DE DEZVOLTARE A</a:t>
            </a:r>
          </a:p>
          <a:p>
            <a:pPr algn="ctr">
              <a:lnSpc>
                <a:spcPts val="7528"/>
              </a:lnSpc>
            </a:pPr>
            <a:r>
              <a:rPr lang="en-US" sz="5377" b="1" dirty="0">
                <a:solidFill>
                  <a:srgbClr val="3F3D3E"/>
                </a:solidFill>
                <a:latin typeface="Times New Roman" panose="02020603050405020304" pitchFamily="18" charset="0"/>
                <a:ea typeface="Alexandria Bold"/>
                <a:cs typeface="Times New Roman" panose="02020603050405020304" pitchFamily="18" charset="0"/>
                <a:sym typeface="Alexandria Bold"/>
              </a:rPr>
              <a:t>AGRICULTURII ȘI MEDIULUI RURAL </a:t>
            </a:r>
          </a:p>
          <a:p>
            <a:pPr algn="ctr">
              <a:lnSpc>
                <a:spcPts val="7528"/>
              </a:lnSpc>
            </a:pPr>
            <a:r>
              <a:rPr lang="en-US" sz="4400" b="1" dirty="0">
                <a:solidFill>
                  <a:srgbClr val="3F3D3E"/>
                </a:solidFill>
                <a:latin typeface="Times New Roman" panose="02020603050405020304" pitchFamily="18" charset="0"/>
                <a:cs typeface="Times New Roman" panose="02020603050405020304" pitchFamily="18" charset="0"/>
                <a:sym typeface="Alexandria Bold"/>
              </a:rPr>
              <a:t>(MIL. LEI)</a:t>
            </a:r>
          </a:p>
          <a:p>
            <a:pPr algn="ctr">
              <a:lnSpc>
                <a:spcPts val="7528"/>
              </a:lnSpc>
            </a:pPr>
            <a:endParaRPr lang="en-US" sz="5377" b="1" dirty="0">
              <a:solidFill>
                <a:srgbClr val="3F3D3E"/>
              </a:solidFill>
              <a:latin typeface="Alexandria Bold"/>
              <a:ea typeface="Alexandria Bold"/>
              <a:cs typeface="Alexandria Bold"/>
              <a:sym typeface="Alexandria Bold"/>
            </a:endParaRPr>
          </a:p>
          <a:p>
            <a:pPr algn="ctr">
              <a:lnSpc>
                <a:spcPts val="1960"/>
              </a:lnSpc>
            </a:pPr>
            <a:endParaRPr lang="en-US" sz="5377" b="1" dirty="0">
              <a:solidFill>
                <a:srgbClr val="3F3D3E"/>
              </a:solidFill>
              <a:latin typeface="Alexandria Bold"/>
              <a:ea typeface="Alexandria Bold"/>
              <a:cs typeface="Alexandria Bold"/>
              <a:sym typeface="Alexandria Bold"/>
            </a:endParaRPr>
          </a:p>
          <a:p>
            <a:pPr algn="ctr">
              <a:lnSpc>
                <a:spcPts val="11448"/>
              </a:lnSpc>
            </a:pPr>
            <a:endParaRPr lang="en-US" sz="5377" b="1" dirty="0">
              <a:solidFill>
                <a:srgbClr val="3F3D3E"/>
              </a:solidFill>
              <a:latin typeface="Alexandria Bold"/>
              <a:ea typeface="Alexandria Bold"/>
              <a:cs typeface="Alexandria Bold"/>
              <a:sym typeface="Alexandria Bold"/>
            </a:endParaRPr>
          </a:p>
        </p:txBody>
      </p:sp>
      <p:sp>
        <p:nvSpPr>
          <p:cNvPr id="3" name="AutoShape 3"/>
          <p:cNvSpPr/>
          <p:nvPr/>
        </p:nvSpPr>
        <p:spPr>
          <a:xfrm>
            <a:off x="4541415" y="9464180"/>
            <a:ext cx="11672841" cy="0"/>
          </a:xfrm>
          <a:prstGeom prst="line">
            <a:avLst/>
          </a:prstGeom>
          <a:ln w="9525" cap="flat">
            <a:solidFill>
              <a:srgbClr val="545454"/>
            </a:solidFill>
            <a:prstDash val="solid"/>
            <a:headEnd type="none" w="sm" len="sm"/>
            <a:tailEnd type="none" w="sm" len="sm"/>
          </a:ln>
        </p:spPr>
      </p:sp>
      <p:sp>
        <p:nvSpPr>
          <p:cNvPr id="4" name="Freeform 4"/>
          <p:cNvSpPr/>
          <p:nvPr/>
        </p:nvSpPr>
        <p:spPr>
          <a:xfrm>
            <a:off x="14651027" y="117619"/>
            <a:ext cx="3425626" cy="1081927"/>
          </a:xfrm>
          <a:custGeom>
            <a:avLst/>
            <a:gdLst/>
            <a:ahLst/>
            <a:cxnLst/>
            <a:rect l="l" t="t" r="r" b="b"/>
            <a:pathLst>
              <a:path w="3425626" h="1081927">
                <a:moveTo>
                  <a:pt x="0" y="0"/>
                </a:moveTo>
                <a:lnTo>
                  <a:pt x="3425626" y="0"/>
                </a:lnTo>
                <a:lnTo>
                  <a:pt x="3425626" y="1081926"/>
                </a:lnTo>
                <a:lnTo>
                  <a:pt x="0" y="1081926"/>
                </a:lnTo>
                <a:lnTo>
                  <a:pt x="0" y="0"/>
                </a:lnTo>
                <a:close/>
              </a:path>
            </a:pathLst>
          </a:custGeom>
          <a:blipFill>
            <a:blip r:embed="rId2"/>
            <a:stretch>
              <a:fillRect/>
            </a:stretch>
          </a:blipFill>
        </p:spPr>
      </p:sp>
      <p:pic>
        <p:nvPicPr>
          <p:cNvPr id="5" name="Picture 5"/>
          <p:cNvPicPr>
            <a:picLocks noChangeAspect="1"/>
          </p:cNvPicPr>
          <p:nvPr/>
        </p:nvPicPr>
        <p:blipFill>
          <a:blip r:embed="rId3"/>
          <a:stretch>
            <a:fillRect/>
          </a:stretch>
        </p:blipFill>
        <p:spPr>
          <a:xfrm>
            <a:off x="8900233" y="1225440"/>
            <a:ext cx="9252433" cy="8423628"/>
          </a:xfrm>
          <a:prstGeom prst="rect">
            <a:avLst/>
          </a:prstGeom>
        </p:spPr>
      </p:pic>
      <p:sp>
        <p:nvSpPr>
          <p:cNvPr id="6" name="Freeform 6"/>
          <p:cNvSpPr/>
          <p:nvPr/>
        </p:nvSpPr>
        <p:spPr>
          <a:xfrm>
            <a:off x="365660" y="117619"/>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2371351"/>
            <a:ext cx="14883905" cy="7029040"/>
          </a:xfrm>
          <a:prstGeom prst="rect">
            <a:avLst/>
          </a:prstGeom>
        </p:spPr>
        <p:txBody>
          <a:bodyPr wrap="square" lIns="0" tIns="0" rIns="0" bIns="0" rtlCol="0" anchor="t">
            <a:spAutoFit/>
          </a:bodyPr>
          <a:lstStyle/>
          <a:p>
            <a:pPr algn="ctr">
              <a:lnSpc>
                <a:spcPts val="4953"/>
              </a:lnSpc>
            </a:pPr>
            <a:r>
              <a:rPr lang="en-US" sz="3538" b="1" dirty="0" err="1">
                <a:solidFill>
                  <a:srgbClr val="000000"/>
                </a:solidFill>
                <a:latin typeface="Garet Bold"/>
                <a:ea typeface="Garet Bold"/>
                <a:cs typeface="Garet Bold"/>
                <a:sym typeface="Garet Bold"/>
              </a:rPr>
              <a:t>Mijloace</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financiare</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acordate</a:t>
            </a:r>
            <a:r>
              <a:rPr lang="en-US" sz="3538" b="1" dirty="0">
                <a:solidFill>
                  <a:srgbClr val="000000"/>
                </a:solidFill>
                <a:latin typeface="Garet Bold"/>
                <a:ea typeface="Garet Bold"/>
                <a:cs typeface="Garet Bold"/>
                <a:sym typeface="Garet Bold"/>
              </a:rPr>
              <a:t> </a:t>
            </a:r>
          </a:p>
          <a:p>
            <a:pPr algn="ctr">
              <a:lnSpc>
                <a:spcPts val="4953"/>
              </a:lnSpc>
            </a:pPr>
            <a:r>
              <a:rPr lang="en-US" sz="3538" b="1" dirty="0" err="1">
                <a:solidFill>
                  <a:srgbClr val="000000"/>
                </a:solidFill>
                <a:latin typeface="Garet Bold"/>
                <a:ea typeface="Garet Bold"/>
                <a:cs typeface="Garet Bold"/>
                <a:sym typeface="Garet Bold"/>
              </a:rPr>
              <a:t>Agenției</a:t>
            </a:r>
            <a:r>
              <a:rPr lang="en-US" sz="3538" b="1" dirty="0">
                <a:solidFill>
                  <a:srgbClr val="000000"/>
                </a:solidFill>
                <a:latin typeface="Garet Bold"/>
                <a:ea typeface="Garet Bold"/>
                <a:cs typeface="Garet Bold"/>
                <a:sym typeface="Garet Bold"/>
              </a:rPr>
              <a:t> de </a:t>
            </a:r>
            <a:r>
              <a:rPr lang="en-US" sz="3538" b="1" dirty="0" err="1">
                <a:solidFill>
                  <a:srgbClr val="000000"/>
                </a:solidFill>
                <a:latin typeface="Garet Bold"/>
                <a:ea typeface="Garet Bold"/>
                <a:cs typeface="Garet Bold"/>
                <a:sym typeface="Garet Bold"/>
              </a:rPr>
              <a:t>Intervenție</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și</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Plăți</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pentru</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Agricultură</a:t>
            </a:r>
            <a:r>
              <a:rPr lang="en-US" sz="3538" b="1" dirty="0">
                <a:solidFill>
                  <a:srgbClr val="000000"/>
                </a:solidFill>
                <a:latin typeface="Garet Bold"/>
                <a:ea typeface="Garet Bold"/>
                <a:cs typeface="Garet Bold"/>
                <a:sym typeface="Garet Bold"/>
              </a:rPr>
              <a:t> </a:t>
            </a:r>
          </a:p>
          <a:p>
            <a:pPr algn="ctr">
              <a:lnSpc>
                <a:spcPts val="4953"/>
              </a:lnSpc>
            </a:pPr>
            <a:r>
              <a:rPr lang="en-US" sz="3538" b="1" dirty="0" err="1">
                <a:solidFill>
                  <a:srgbClr val="000000"/>
                </a:solidFill>
                <a:latin typeface="Garet Bold"/>
                <a:ea typeface="Garet Bold"/>
                <a:cs typeface="Garet Bold"/>
                <a:sym typeface="Garet Bold"/>
              </a:rPr>
              <a:t>în</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baza</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Agendei</a:t>
            </a:r>
            <a:r>
              <a:rPr lang="en-US" sz="3538" b="1" dirty="0">
                <a:solidFill>
                  <a:srgbClr val="000000"/>
                </a:solidFill>
                <a:latin typeface="Garet Bold"/>
                <a:ea typeface="Garet Bold"/>
                <a:cs typeface="Garet Bold"/>
                <a:sym typeface="Garet Bold"/>
              </a:rPr>
              <a:t> de </a:t>
            </a:r>
            <a:r>
              <a:rPr lang="en-US" sz="3538" b="1" dirty="0" err="1">
                <a:solidFill>
                  <a:srgbClr val="000000"/>
                </a:solidFill>
                <a:latin typeface="Garet Bold"/>
                <a:ea typeface="Garet Bold"/>
                <a:cs typeface="Garet Bold"/>
                <a:sym typeface="Garet Bold"/>
              </a:rPr>
              <a:t>reforme</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pentru</a:t>
            </a:r>
            <a:r>
              <a:rPr lang="en-US" sz="3538" b="1" dirty="0">
                <a:solidFill>
                  <a:srgbClr val="000000"/>
                </a:solidFill>
                <a:latin typeface="Garet Bold"/>
                <a:ea typeface="Garet Bold"/>
                <a:cs typeface="Garet Bold"/>
                <a:sym typeface="Garet Bold"/>
              </a:rPr>
              <a:t> </a:t>
            </a:r>
            <a:r>
              <a:rPr lang="en-US" sz="3538" b="1" dirty="0" err="1">
                <a:solidFill>
                  <a:srgbClr val="000000"/>
                </a:solidFill>
                <a:latin typeface="Garet Bold"/>
                <a:ea typeface="Garet Bold"/>
                <a:cs typeface="Garet Bold"/>
                <a:sym typeface="Garet Bold"/>
              </a:rPr>
              <a:t>anul</a:t>
            </a:r>
            <a:r>
              <a:rPr lang="en-US" sz="3538" b="1" dirty="0">
                <a:solidFill>
                  <a:srgbClr val="000000"/>
                </a:solidFill>
                <a:latin typeface="Garet Bold"/>
                <a:ea typeface="Garet Bold"/>
                <a:cs typeface="Garet Bold"/>
                <a:sym typeface="Garet Bold"/>
              </a:rPr>
              <a:t> 2026:</a:t>
            </a:r>
          </a:p>
          <a:p>
            <a:pPr algn="l">
              <a:lnSpc>
                <a:spcPts val="4953"/>
              </a:lnSpc>
            </a:pPr>
            <a:endParaRPr lang="en-US" sz="3538" b="1" dirty="0">
              <a:solidFill>
                <a:srgbClr val="000000"/>
              </a:solidFill>
              <a:latin typeface="Garet Bold"/>
              <a:ea typeface="Garet Bold"/>
              <a:cs typeface="Garet Bold"/>
              <a:sym typeface="Garet Bold"/>
            </a:endParaRPr>
          </a:p>
          <a:p>
            <a:pPr algn="just">
              <a:lnSpc>
                <a:spcPts val="4953"/>
              </a:lnSpc>
            </a:pPr>
            <a:r>
              <a:rPr lang="ro-RO" sz="3538" i="1" dirty="0">
                <a:solidFill>
                  <a:srgbClr val="545454"/>
                </a:solidFill>
                <a:latin typeface="Garet Italics"/>
                <a:ea typeface="Garet Italics"/>
                <a:cs typeface="Garet Italics"/>
                <a:sym typeface="Garet Italics"/>
              </a:rPr>
              <a:t>	</a:t>
            </a:r>
            <a:r>
              <a:rPr lang="en-US" sz="3538" i="1" dirty="0">
                <a:effectLst>
                  <a:outerShdw blurRad="38100" dist="38100" dir="2700000" algn="tl">
                    <a:srgbClr val="000000">
                      <a:alpha val="43137"/>
                    </a:srgbClr>
                  </a:outerShdw>
                </a:effectLst>
                <a:highlight>
                  <a:srgbClr val="FFFF00"/>
                </a:highlight>
                <a:latin typeface="Garet Italics"/>
                <a:ea typeface="Garet Italics"/>
                <a:cs typeface="Garet Italics"/>
                <a:sym typeface="Garet Italics"/>
              </a:rPr>
              <a:t>28,84</a:t>
            </a:r>
            <a:r>
              <a:rPr lang="en-US" sz="3538" i="1" dirty="0">
                <a:latin typeface="Garet Italics"/>
                <a:ea typeface="Garet Italics"/>
                <a:cs typeface="Garet Italics"/>
                <a:sym typeface="Garet Italics"/>
              </a:rPr>
              <a:t> mil.</a:t>
            </a:r>
            <a:r>
              <a:rPr lang="ro-RO" sz="3538" i="1" dirty="0">
                <a:latin typeface="Garet Italics"/>
                <a:ea typeface="Garet Italics"/>
                <a:cs typeface="Garet Italics"/>
                <a:sym typeface="Garet Italics"/>
              </a:rPr>
              <a:t> </a:t>
            </a:r>
            <a:r>
              <a:rPr lang="en-US" sz="3538" i="1" dirty="0">
                <a:latin typeface="Garet Italics"/>
                <a:ea typeface="Garet Italics"/>
                <a:cs typeface="Garet Italics"/>
                <a:sym typeface="Garet Italics"/>
              </a:rPr>
              <a:t>lei </a:t>
            </a:r>
            <a:r>
              <a:rPr lang="ro-RO" sz="3538" i="1" dirty="0">
                <a:latin typeface="Garet Italics"/>
                <a:ea typeface="Garet Italics"/>
                <a:cs typeface="Garet Italics"/>
                <a:sym typeface="Garet Italics"/>
              </a:rPr>
              <a:t>- </a:t>
            </a:r>
            <a:r>
              <a:rPr lang="en-US" sz="3538" i="1" dirty="0" err="1">
                <a:latin typeface="Garet Italics"/>
                <a:ea typeface="Garet Italics"/>
                <a:cs typeface="Garet Italics"/>
                <a:sym typeface="Garet Italics"/>
              </a:rPr>
              <a:t>respectarea</a:t>
            </a:r>
            <a:r>
              <a:rPr lang="en-US" sz="3538" i="1" dirty="0">
                <a:latin typeface="Garet Italics"/>
                <a:ea typeface="Garet Italics"/>
                <a:cs typeface="Garet Italics"/>
                <a:sym typeface="Garet Italics"/>
              </a:rPr>
              <a:t> </a:t>
            </a:r>
            <a:r>
              <a:rPr lang="en-US" sz="3538" i="1" dirty="0" err="1">
                <a:latin typeface="Garet Italics"/>
                <a:ea typeface="Garet Italics"/>
                <a:cs typeface="Garet Italics"/>
                <a:sym typeface="Garet Italics"/>
              </a:rPr>
              <a:t>condi</a:t>
            </a:r>
            <a:r>
              <a:rPr lang="ro-RO" sz="3538" i="1" dirty="0">
                <a:latin typeface="Garet Italics"/>
                <a:ea typeface="Garet Italics"/>
                <a:cs typeface="Garet Italics"/>
                <a:sym typeface="Garet Italics"/>
              </a:rPr>
              <a:t>ți</a:t>
            </a:r>
            <a:r>
              <a:rPr lang="en-US" sz="3538" i="1" dirty="0" err="1">
                <a:latin typeface="Garet Italics"/>
                <a:ea typeface="Garet Italics"/>
                <a:cs typeface="Garet Italics"/>
                <a:sym typeface="Garet Italics"/>
              </a:rPr>
              <a:t>onalit</a:t>
            </a:r>
            <a:r>
              <a:rPr lang="ro-RO" sz="3538" i="1" dirty="0" err="1">
                <a:latin typeface="Garet Italics"/>
                <a:ea typeface="Garet Italics"/>
                <a:cs typeface="Garet Italics"/>
                <a:sym typeface="Garet Italics"/>
              </a:rPr>
              <a:t>ăț</a:t>
            </a:r>
            <a:r>
              <a:rPr lang="en-US" sz="3538" i="1" dirty="0" err="1">
                <a:latin typeface="Garet Italics"/>
                <a:ea typeface="Garet Italics"/>
                <a:cs typeface="Garet Italics"/>
                <a:sym typeface="Garet Italics"/>
              </a:rPr>
              <a:t>ilor</a:t>
            </a:r>
            <a:r>
              <a:rPr lang="en-US" sz="3538" i="1" dirty="0">
                <a:latin typeface="Garet Italics"/>
                <a:ea typeface="Garet Italics"/>
                <a:cs typeface="Garet Italics"/>
                <a:sym typeface="Garet Italics"/>
              </a:rPr>
              <a:t> </a:t>
            </a:r>
            <a:r>
              <a:rPr lang="ro-RO" sz="3538" i="1" dirty="0">
                <a:latin typeface="Garet Italics"/>
                <a:ea typeface="Garet Italics"/>
                <a:cs typeface="Garet Italics"/>
                <a:sym typeface="Garet Italics"/>
              </a:rPr>
              <a:t>privind sănătatea și bunăstarea plantelor și animalelor,</a:t>
            </a:r>
            <a:endParaRPr lang="en-US" sz="3538" i="1" dirty="0">
              <a:latin typeface="Garet Italics"/>
              <a:ea typeface="Garet Italics"/>
              <a:cs typeface="Garet Italics"/>
              <a:sym typeface="Garet Italics"/>
            </a:endParaRPr>
          </a:p>
          <a:p>
            <a:pPr algn="just">
              <a:lnSpc>
                <a:spcPts val="4953"/>
              </a:lnSpc>
            </a:pPr>
            <a:r>
              <a:rPr lang="ro-RO" sz="3538" i="1" dirty="0">
                <a:latin typeface="Garet Italics"/>
                <a:ea typeface="Garet Italics"/>
                <a:cs typeface="Garet Italics"/>
                <a:sym typeface="Garet Italics"/>
              </a:rPr>
              <a:t>	</a:t>
            </a:r>
            <a:r>
              <a:rPr lang="en-US" sz="3538" i="1" dirty="0">
                <a:effectLst>
                  <a:outerShdw blurRad="38100" dist="38100" dir="2700000" algn="tl">
                    <a:srgbClr val="000000">
                      <a:alpha val="43137"/>
                    </a:srgbClr>
                  </a:outerShdw>
                </a:effectLst>
                <a:highlight>
                  <a:srgbClr val="FFFF00"/>
                </a:highlight>
                <a:latin typeface="Garet Italics"/>
                <a:ea typeface="Garet Italics"/>
                <a:cs typeface="Garet Italics"/>
                <a:sym typeface="Garet Italics"/>
              </a:rPr>
              <a:t>100</a:t>
            </a:r>
            <a:r>
              <a:rPr lang="en-US" sz="3538" i="1" dirty="0">
                <a:latin typeface="Garet Italics"/>
                <a:ea typeface="Garet Italics"/>
                <a:cs typeface="Garet Italics"/>
                <a:sym typeface="Garet Italics"/>
              </a:rPr>
              <a:t> mil.</a:t>
            </a:r>
            <a:r>
              <a:rPr lang="ro-RO" sz="3538" i="1" dirty="0">
                <a:latin typeface="Garet Italics"/>
                <a:ea typeface="Garet Italics"/>
                <a:cs typeface="Garet Italics"/>
                <a:sym typeface="Garet Italics"/>
              </a:rPr>
              <a:t> </a:t>
            </a:r>
            <a:r>
              <a:rPr lang="en-US" sz="3538" i="1" dirty="0">
                <a:latin typeface="Garet Italics"/>
                <a:ea typeface="Garet Italics"/>
                <a:cs typeface="Garet Italics"/>
                <a:sym typeface="Garet Italics"/>
              </a:rPr>
              <a:t>lei </a:t>
            </a:r>
            <a:r>
              <a:rPr lang="ro-RO" sz="3538" i="1" dirty="0">
                <a:latin typeface="Garet"/>
                <a:ea typeface="Garet Italics"/>
                <a:cs typeface="Garet Italics"/>
                <a:sym typeface="Garet"/>
              </a:rPr>
              <a:t>- </a:t>
            </a:r>
            <a:r>
              <a:rPr lang="en-US" sz="3538" dirty="0" err="1">
                <a:latin typeface="Garet"/>
                <a:ea typeface="Garet"/>
                <a:cs typeface="Garet"/>
                <a:sym typeface="Garet"/>
              </a:rPr>
              <a:t>Programul</a:t>
            </a:r>
            <a:r>
              <a:rPr lang="en-US" sz="3538" dirty="0">
                <a:latin typeface="Garet"/>
                <a:ea typeface="Garet"/>
                <a:cs typeface="Garet"/>
                <a:sym typeface="Garet"/>
              </a:rPr>
              <a:t>  LEADER</a:t>
            </a:r>
            <a:r>
              <a:rPr lang="ro-RO" sz="3538" dirty="0">
                <a:latin typeface="Garet"/>
                <a:ea typeface="Garet"/>
                <a:cs typeface="Garet"/>
                <a:sym typeface="Garet"/>
              </a:rPr>
              <a:t>,</a:t>
            </a:r>
            <a:endParaRPr lang="en-US" sz="3538" dirty="0">
              <a:latin typeface="Garet"/>
              <a:ea typeface="Garet"/>
              <a:cs typeface="Garet"/>
              <a:sym typeface="Garet"/>
            </a:endParaRPr>
          </a:p>
          <a:p>
            <a:pPr algn="just">
              <a:lnSpc>
                <a:spcPts val="4953"/>
              </a:lnSpc>
              <a:spcBef>
                <a:spcPct val="0"/>
              </a:spcBef>
            </a:pPr>
            <a:r>
              <a:rPr lang="ro-RO" sz="3538" i="1" dirty="0">
                <a:latin typeface="Garet Italics"/>
                <a:ea typeface="Garet Italics"/>
                <a:cs typeface="Garet Italics"/>
                <a:sym typeface="Garet Italics"/>
              </a:rPr>
              <a:t>	</a:t>
            </a:r>
            <a:r>
              <a:rPr lang="en-US" sz="3538" i="1" dirty="0">
                <a:effectLst>
                  <a:outerShdw blurRad="38100" dist="38100" dir="2700000" algn="tl">
                    <a:srgbClr val="000000">
                      <a:alpha val="43137"/>
                    </a:srgbClr>
                  </a:outerShdw>
                </a:effectLst>
                <a:highlight>
                  <a:srgbClr val="FFFF00"/>
                </a:highlight>
                <a:latin typeface="Garet Italics"/>
                <a:ea typeface="Garet Italics"/>
                <a:cs typeface="Garet Italics"/>
                <a:sym typeface="Garet Italics"/>
              </a:rPr>
              <a:t>500</a:t>
            </a:r>
            <a:r>
              <a:rPr lang="en-US" sz="3538" i="1" dirty="0">
                <a:latin typeface="Garet Italics"/>
                <a:ea typeface="Garet Italics"/>
                <a:cs typeface="Garet Italics"/>
                <a:sym typeface="Garet Italics"/>
              </a:rPr>
              <a:t> mil.</a:t>
            </a:r>
            <a:r>
              <a:rPr lang="ro-RO" sz="3538" i="1" dirty="0">
                <a:latin typeface="Garet Italics"/>
                <a:ea typeface="Garet Italics"/>
                <a:cs typeface="Garet Italics"/>
                <a:sym typeface="Garet Italics"/>
              </a:rPr>
              <a:t> </a:t>
            </a:r>
            <a:r>
              <a:rPr lang="en-US" sz="3538" i="1" dirty="0">
                <a:latin typeface="Garet Italics"/>
                <a:ea typeface="Garet Italics"/>
                <a:cs typeface="Garet Italics"/>
                <a:sym typeface="Garet Italics"/>
              </a:rPr>
              <a:t>lei </a:t>
            </a:r>
            <a:r>
              <a:rPr lang="ro-RO" sz="3538" i="1" dirty="0">
                <a:latin typeface="Garet Italics"/>
                <a:ea typeface="Garet Italics"/>
                <a:cs typeface="Garet Italics"/>
                <a:sym typeface="Garet Italics"/>
              </a:rPr>
              <a:t>- </a:t>
            </a:r>
            <a:r>
              <a:rPr lang="en-US" sz="3538" dirty="0" err="1">
                <a:latin typeface="Garet"/>
                <a:ea typeface="Garet"/>
                <a:cs typeface="Garet"/>
                <a:sym typeface="Garet"/>
              </a:rPr>
              <a:t>surse</a:t>
            </a:r>
            <a:r>
              <a:rPr lang="en-US" sz="3538" dirty="0">
                <a:latin typeface="Garet"/>
                <a:ea typeface="Garet"/>
                <a:cs typeface="Garet"/>
                <a:sym typeface="Garet"/>
              </a:rPr>
              <a:t> </a:t>
            </a:r>
            <a:r>
              <a:rPr lang="en-US" sz="3538" dirty="0" err="1">
                <a:latin typeface="Garet"/>
                <a:ea typeface="Garet"/>
                <a:cs typeface="Garet"/>
                <a:sym typeface="Garet"/>
              </a:rPr>
              <a:t>financiare</a:t>
            </a:r>
            <a:r>
              <a:rPr lang="en-US" sz="3538" dirty="0">
                <a:latin typeface="Garet"/>
                <a:ea typeface="Garet"/>
                <a:cs typeface="Garet"/>
                <a:sym typeface="Garet"/>
              </a:rPr>
              <a:t> </a:t>
            </a:r>
            <a:r>
              <a:rPr lang="en-US" sz="3538" dirty="0" err="1">
                <a:latin typeface="Garet"/>
                <a:ea typeface="Garet"/>
                <a:cs typeface="Garet"/>
                <a:sym typeface="Garet"/>
              </a:rPr>
              <a:t>alocate</a:t>
            </a:r>
            <a:r>
              <a:rPr lang="en-US" sz="3538" dirty="0">
                <a:latin typeface="Garet"/>
                <a:ea typeface="Garet"/>
                <a:cs typeface="Garet"/>
                <a:sym typeface="Garet"/>
              </a:rPr>
              <a:t> </a:t>
            </a:r>
            <a:r>
              <a:rPr lang="en-US" sz="3538" dirty="0" err="1">
                <a:latin typeface="Garet"/>
                <a:ea typeface="Garet"/>
                <a:cs typeface="Garet"/>
                <a:sym typeface="Garet"/>
              </a:rPr>
              <a:t>pentru</a:t>
            </a:r>
            <a:r>
              <a:rPr lang="en-US" sz="3538" dirty="0">
                <a:latin typeface="Garet"/>
                <a:ea typeface="Garet"/>
                <a:cs typeface="Garet"/>
                <a:sym typeface="Garet"/>
              </a:rPr>
              <a:t> </a:t>
            </a:r>
            <a:r>
              <a:rPr lang="ro-RO" sz="3538" dirty="0">
                <a:latin typeface="Garet"/>
                <a:ea typeface="Garet"/>
                <a:cs typeface="Garet"/>
                <a:sym typeface="Garet"/>
              </a:rPr>
              <a:t>următoarele </a:t>
            </a:r>
            <a:r>
              <a:rPr lang="en-US" sz="3538" dirty="0" err="1">
                <a:latin typeface="Garet"/>
                <a:ea typeface="Garet"/>
                <a:cs typeface="Garet"/>
                <a:sym typeface="Garet"/>
              </a:rPr>
              <a:t>categorii</a:t>
            </a:r>
            <a:r>
              <a:rPr lang="en-US" sz="3538" dirty="0">
                <a:latin typeface="Garet"/>
                <a:ea typeface="Garet"/>
                <a:cs typeface="Garet"/>
                <a:sym typeface="Garet"/>
              </a:rPr>
              <a:t>: </a:t>
            </a:r>
            <a:r>
              <a:rPr lang="en-US" sz="3538" dirty="0" err="1">
                <a:latin typeface="Garet"/>
                <a:ea typeface="Garet"/>
                <a:cs typeface="Garet"/>
                <a:sym typeface="Garet"/>
              </a:rPr>
              <a:t>tineri</a:t>
            </a:r>
            <a:r>
              <a:rPr lang="en-US" sz="3538" dirty="0">
                <a:latin typeface="Garet"/>
                <a:ea typeface="Garet"/>
                <a:cs typeface="Garet"/>
                <a:sym typeface="Garet"/>
              </a:rPr>
              <a:t> </a:t>
            </a:r>
            <a:r>
              <a:rPr lang="en-US" sz="3538" dirty="0" err="1">
                <a:latin typeface="Garet"/>
                <a:ea typeface="Garet"/>
                <a:cs typeface="Garet"/>
                <a:sym typeface="Garet"/>
              </a:rPr>
              <a:t>fermieri</a:t>
            </a:r>
            <a:r>
              <a:rPr lang="en-US" sz="3538" dirty="0">
                <a:latin typeface="Garet"/>
                <a:ea typeface="Garet"/>
                <a:cs typeface="Garet"/>
                <a:sym typeface="Garet"/>
              </a:rPr>
              <a:t>, start-up-</a:t>
            </a:r>
            <a:r>
              <a:rPr lang="en-US" sz="3538" dirty="0" err="1">
                <a:latin typeface="Garet"/>
                <a:ea typeface="Garet"/>
                <a:cs typeface="Garet"/>
                <a:sym typeface="Garet"/>
              </a:rPr>
              <a:t>uri</a:t>
            </a:r>
            <a:r>
              <a:rPr lang="ro-RO" sz="3538" dirty="0">
                <a:latin typeface="Garet"/>
                <a:ea typeface="Garet"/>
                <a:cs typeface="Garet"/>
                <a:sym typeface="Garet"/>
              </a:rPr>
              <a:t> (noii fermieri)</a:t>
            </a:r>
            <a:r>
              <a:rPr lang="en-US" sz="3538" dirty="0">
                <a:latin typeface="Garet"/>
                <a:ea typeface="Garet"/>
                <a:cs typeface="Garet"/>
                <a:sym typeface="Garet"/>
              </a:rPr>
              <a:t> </a:t>
            </a:r>
            <a:r>
              <a:rPr lang="en-US" sz="3538" dirty="0" err="1">
                <a:latin typeface="Garet"/>
                <a:ea typeface="Garet"/>
                <a:cs typeface="Garet"/>
                <a:sym typeface="Garet"/>
              </a:rPr>
              <a:t>și</a:t>
            </a:r>
            <a:r>
              <a:rPr lang="en-US" sz="3538" dirty="0">
                <a:latin typeface="Garet"/>
                <a:ea typeface="Garet"/>
                <a:cs typeface="Garet"/>
                <a:sym typeface="Garet"/>
              </a:rPr>
              <a:t> </a:t>
            </a:r>
            <a:r>
              <a:rPr lang="en-US" sz="3538" dirty="0" err="1">
                <a:latin typeface="Garet"/>
                <a:ea typeface="Garet"/>
                <a:cs typeface="Garet"/>
                <a:sym typeface="Garet"/>
              </a:rPr>
              <a:t>fermieri</a:t>
            </a:r>
            <a:r>
              <a:rPr lang="en-US" sz="3538" dirty="0">
                <a:latin typeface="Garet"/>
                <a:ea typeface="Garet"/>
                <a:cs typeface="Garet"/>
                <a:sym typeface="Garet"/>
              </a:rPr>
              <a:t> </a:t>
            </a:r>
            <a:r>
              <a:rPr lang="en-US" sz="3538" dirty="0" err="1">
                <a:latin typeface="Garet"/>
                <a:ea typeface="Garet"/>
                <a:cs typeface="Garet"/>
                <a:sym typeface="Garet"/>
              </a:rPr>
              <a:t>mici</a:t>
            </a:r>
            <a:r>
              <a:rPr lang="ro-RO" sz="3538" dirty="0">
                <a:latin typeface="Garet"/>
                <a:ea typeface="Garet"/>
                <a:cs typeface="Garet"/>
                <a:sym typeface="Garet"/>
              </a:rPr>
              <a:t> (care declară suprafețe până la 10 ha).</a:t>
            </a:r>
            <a:endParaRPr lang="en-US" sz="3538" dirty="0">
              <a:latin typeface="Garet"/>
              <a:ea typeface="Garet"/>
              <a:cs typeface="Garet"/>
              <a:sym typeface="Garet"/>
            </a:endParaRPr>
          </a:p>
          <a:p>
            <a:pPr algn="l">
              <a:lnSpc>
                <a:spcPts val="4953"/>
              </a:lnSpc>
              <a:spcBef>
                <a:spcPct val="0"/>
              </a:spcBef>
            </a:pPr>
            <a:endParaRPr lang="en-US" sz="3538" dirty="0">
              <a:solidFill>
                <a:srgbClr val="545454"/>
              </a:solidFill>
              <a:latin typeface="Garet"/>
              <a:ea typeface="Garet"/>
              <a:cs typeface="Garet"/>
              <a:sym typeface="Garet"/>
            </a:endParaRPr>
          </a:p>
        </p:txBody>
      </p:sp>
      <p:sp>
        <p:nvSpPr>
          <p:cNvPr id="3" name="AutoShape 3"/>
          <p:cNvSpPr/>
          <p:nvPr/>
        </p:nvSpPr>
        <p:spPr>
          <a:xfrm>
            <a:off x="4541415" y="9464180"/>
            <a:ext cx="11672841" cy="0"/>
          </a:xfrm>
          <a:prstGeom prst="line">
            <a:avLst/>
          </a:prstGeom>
          <a:ln w="9525" cap="flat">
            <a:solidFill>
              <a:srgbClr val="545454"/>
            </a:solidFill>
            <a:prstDash val="solid"/>
            <a:headEnd type="none" w="sm" len="sm"/>
            <a:tailEnd type="none" w="sm" len="sm"/>
          </a:ln>
        </p:spPr>
      </p:sp>
      <p:sp>
        <p:nvSpPr>
          <p:cNvPr id="4" name="Freeform 4"/>
          <p:cNvSpPr/>
          <p:nvPr/>
        </p:nvSpPr>
        <p:spPr>
          <a:xfrm>
            <a:off x="14383625" y="285443"/>
            <a:ext cx="3425626" cy="1081927"/>
          </a:xfrm>
          <a:custGeom>
            <a:avLst/>
            <a:gdLst/>
            <a:ahLst/>
            <a:cxnLst/>
            <a:rect l="l" t="t" r="r" b="b"/>
            <a:pathLst>
              <a:path w="3425626" h="1081927">
                <a:moveTo>
                  <a:pt x="0" y="0"/>
                </a:moveTo>
                <a:lnTo>
                  <a:pt x="3425626" y="0"/>
                </a:lnTo>
                <a:lnTo>
                  <a:pt x="3425626" y="1081927"/>
                </a:lnTo>
                <a:lnTo>
                  <a:pt x="0" y="1081927"/>
                </a:lnTo>
                <a:lnTo>
                  <a:pt x="0" y="0"/>
                </a:lnTo>
                <a:close/>
              </a:path>
            </a:pathLst>
          </a:custGeom>
          <a:blipFill>
            <a:blip r:embed="rId2"/>
            <a:stretch>
              <a:fillRect/>
            </a:stretch>
          </a:blipFill>
        </p:spPr>
      </p:sp>
      <p:sp>
        <p:nvSpPr>
          <p:cNvPr id="5" name="Freeform 5"/>
          <p:cNvSpPr/>
          <p:nvPr/>
        </p:nvSpPr>
        <p:spPr>
          <a:xfrm>
            <a:off x="633061" y="190295"/>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3"/>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14514" y="1559757"/>
            <a:ext cx="12382528" cy="1543616"/>
          </a:xfrm>
          <a:prstGeom prst="rect">
            <a:avLst/>
          </a:prstGeom>
        </p:spPr>
        <p:txBody>
          <a:bodyPr lIns="0" tIns="0" rIns="0" bIns="0" rtlCol="0" anchor="t">
            <a:spAutoFit/>
          </a:bodyPr>
          <a:lstStyle/>
          <a:p>
            <a:pPr algn="ctr">
              <a:lnSpc>
                <a:spcPts val="6268"/>
              </a:lnSpc>
            </a:pPr>
            <a:r>
              <a:rPr lang="en-US" sz="4000" b="1" dirty="0">
                <a:solidFill>
                  <a:srgbClr val="3F3D3E"/>
                </a:solidFill>
                <a:latin typeface="Times New Roman" panose="02020603050405020304" pitchFamily="18" charset="0"/>
                <a:ea typeface="Alexandria Bold"/>
                <a:cs typeface="Times New Roman" panose="02020603050405020304" pitchFamily="18" charset="0"/>
                <a:sym typeface="Alexandria Bold"/>
              </a:rPr>
              <a:t>TIPURILE DE INTERVENȚII ELIGIBILE PENTRU FINANȚARE DIN FNDAMR (PD)</a:t>
            </a:r>
          </a:p>
        </p:txBody>
      </p:sp>
      <p:sp>
        <p:nvSpPr>
          <p:cNvPr id="3" name="TextBox 3"/>
          <p:cNvSpPr txBox="1"/>
          <p:nvPr/>
        </p:nvSpPr>
        <p:spPr>
          <a:xfrm>
            <a:off x="1371600" y="3622532"/>
            <a:ext cx="15887701" cy="6255559"/>
          </a:xfrm>
          <a:prstGeom prst="rect">
            <a:avLst/>
          </a:prstGeom>
        </p:spPr>
        <p:txBody>
          <a:bodyPr wrap="square" lIns="0" tIns="0" rIns="0" bIns="0" rtlCol="0" anchor="t">
            <a:spAutoFit/>
          </a:bodyPr>
          <a:lstStyle/>
          <a:p>
            <a:pPr algn="just">
              <a:lnSpc>
                <a:spcPct val="150000"/>
              </a:lnSpc>
            </a:pPr>
            <a:r>
              <a:rPr lang="en-US" sz="2400" b="1" dirty="0">
                <a:latin typeface="Times New Roman" panose="02020603050405020304" pitchFamily="18" charset="0"/>
                <a:ea typeface="Garet Bold"/>
                <a:cs typeface="Times New Roman" panose="02020603050405020304" pitchFamily="18" charset="0"/>
                <a:sym typeface="Garet Bold"/>
              </a:rPr>
              <a:t>1.</a:t>
            </a:r>
            <a:r>
              <a:rPr lang="ro-RO"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Intervențiile</a:t>
            </a:r>
            <a:r>
              <a:rPr lang="en-US" sz="2400" b="1" dirty="0">
                <a:latin typeface="Times New Roman" panose="02020603050405020304" pitchFamily="18" charset="0"/>
                <a:ea typeface="Garet Bold"/>
                <a:cs typeface="Times New Roman" panose="02020603050405020304" pitchFamily="18" charset="0"/>
                <a:sym typeface="Garet Bold"/>
              </a:rPr>
              <a:t> sub </a:t>
            </a:r>
            <a:r>
              <a:rPr lang="en-US" sz="2400" b="1" dirty="0" err="1">
                <a:latin typeface="Times New Roman" panose="02020603050405020304" pitchFamily="18" charset="0"/>
                <a:ea typeface="Garet Bold"/>
                <a:cs typeface="Times New Roman" panose="02020603050405020304" pitchFamily="18" charset="0"/>
                <a:sym typeface="Garet Bold"/>
              </a:rPr>
              <a:t>formă</a:t>
            </a:r>
            <a:r>
              <a:rPr lang="en-US" sz="2400" b="1" dirty="0">
                <a:latin typeface="Times New Roman" panose="02020603050405020304" pitchFamily="18" charset="0"/>
                <a:ea typeface="Garet Bold"/>
                <a:cs typeface="Times New Roman" panose="02020603050405020304" pitchFamily="18" charset="0"/>
                <a:sym typeface="Garet Bold"/>
              </a:rPr>
              <a:t> de </a:t>
            </a:r>
            <a:r>
              <a:rPr lang="en-US" sz="2400" b="1" dirty="0" err="1">
                <a:latin typeface="Times New Roman" panose="02020603050405020304" pitchFamily="18" charset="0"/>
                <a:ea typeface="Garet Bold"/>
                <a:cs typeface="Times New Roman" panose="02020603050405020304" pitchFamily="18" charset="0"/>
                <a:sym typeface="Garet Bold"/>
              </a:rPr>
              <a:t>plăți</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directe</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cuplate</a:t>
            </a:r>
            <a:r>
              <a:rPr lang="en-US" sz="2400" b="1" dirty="0">
                <a:latin typeface="Times New Roman" panose="02020603050405020304" pitchFamily="18" charset="0"/>
                <a:ea typeface="Garet Bold"/>
                <a:cs typeface="Times New Roman" panose="02020603050405020304" pitchFamily="18" charset="0"/>
                <a:sym typeface="Garet Bold"/>
              </a:rPr>
              <a:t> (PD) sunt </a:t>
            </a:r>
            <a:r>
              <a:rPr lang="en-US" sz="2400" b="1" dirty="0" err="1">
                <a:latin typeface="Times New Roman" panose="02020603050405020304" pitchFamily="18" charset="0"/>
                <a:ea typeface="Garet Bold"/>
                <a:cs typeface="Times New Roman" panose="02020603050405020304" pitchFamily="18" charset="0"/>
                <a:sym typeface="Garet Bold"/>
              </a:rPr>
              <a:t>următoarele</a:t>
            </a:r>
            <a:r>
              <a:rPr lang="en-US" sz="2400" b="1" dirty="0">
                <a:latin typeface="Times New Roman" panose="02020603050405020304" pitchFamily="18" charset="0"/>
                <a:ea typeface="Garet Bold"/>
                <a:cs typeface="Times New Roman" panose="02020603050405020304" pitchFamily="18" charset="0"/>
                <a:sym typeface="Garet Bold"/>
              </a:rPr>
              <a:t>:</a:t>
            </a:r>
          </a:p>
          <a:p>
            <a:pPr algn="just">
              <a:lnSpc>
                <a:spcPct val="150000"/>
              </a:lnSpc>
            </a:pPr>
            <a:r>
              <a:rPr lang="en-US" sz="2400" dirty="0">
                <a:latin typeface="Times New Roman" panose="02020603050405020304" pitchFamily="18" charset="0"/>
                <a:ea typeface="Garet"/>
                <a:cs typeface="Times New Roman" panose="02020603050405020304" pitchFamily="18" charset="0"/>
                <a:sym typeface="Garet"/>
              </a:rPr>
              <a:t>PD-01 </a:t>
            </a:r>
            <a:r>
              <a:rPr lang="en-US" sz="2400" dirty="0" err="1">
                <a:latin typeface="Times New Roman" panose="02020603050405020304" pitchFamily="18" charset="0"/>
                <a:ea typeface="Garet"/>
                <a:cs typeface="Times New Roman" panose="02020603050405020304" pitchFamily="18" charset="0"/>
                <a:sym typeface="Garet"/>
              </a:rPr>
              <a:t>Sprijin</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cuplat</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pentru</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venit</a:t>
            </a:r>
            <a:r>
              <a:rPr lang="en-US" sz="2400" dirty="0">
                <a:latin typeface="Times New Roman" panose="02020603050405020304" pitchFamily="18" charset="0"/>
                <a:ea typeface="Garet"/>
                <a:cs typeface="Times New Roman" panose="02020603050405020304" pitchFamily="18" charset="0"/>
                <a:sym typeface="Garet"/>
              </a:rPr>
              <a:t> - </a:t>
            </a:r>
            <a:r>
              <a:rPr lang="en-US" sz="2400" dirty="0" err="1">
                <a:latin typeface="Times New Roman" panose="02020603050405020304" pitchFamily="18" charset="0"/>
                <a:ea typeface="Garet"/>
                <a:cs typeface="Times New Roman" panose="02020603050405020304" pitchFamily="18" charset="0"/>
                <a:sym typeface="Garet"/>
              </a:rPr>
              <a:t>producerea</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semințelor</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pentru</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culturi</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cerealiere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leguminoase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oleaginoase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tehnice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furajere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și</a:t>
            </a:r>
            <a:r>
              <a:rPr lang="en-US" sz="2400" dirty="0">
                <a:latin typeface="Times New Roman" panose="02020603050405020304" pitchFamily="18" charset="0"/>
                <a:ea typeface="Garet"/>
                <a:cs typeface="Times New Roman" panose="02020603050405020304" pitchFamily="18" charset="0"/>
                <a:sym typeface="Garet"/>
              </a:rPr>
              <a:t> legume;</a:t>
            </a:r>
          </a:p>
          <a:p>
            <a:pPr algn="just">
              <a:lnSpc>
                <a:spcPct val="150000"/>
              </a:lnSpc>
            </a:pPr>
            <a:r>
              <a:rPr lang="en-US" sz="2400" b="1" dirty="0">
                <a:latin typeface="Times New Roman" panose="02020603050405020304" pitchFamily="18" charset="0"/>
                <a:ea typeface="Garet Bold"/>
                <a:cs typeface="Times New Roman" panose="02020603050405020304" pitchFamily="18" charset="0"/>
                <a:sym typeface="Garet Bold"/>
              </a:rPr>
              <a:t>PD-02 </a:t>
            </a:r>
            <a:r>
              <a:rPr lang="en-US" sz="2400" b="1" dirty="0" err="1">
                <a:latin typeface="Times New Roman" panose="02020603050405020304" pitchFamily="18" charset="0"/>
                <a:ea typeface="Garet Bold"/>
                <a:cs typeface="Times New Roman" panose="02020603050405020304" pitchFamily="18" charset="0"/>
                <a:sym typeface="Garet Bold"/>
              </a:rPr>
              <a:t>Sprijin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cuplat</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venit</a:t>
            </a:r>
            <a:r>
              <a:rPr lang="en-US" sz="2400" b="1" dirty="0">
                <a:latin typeface="Times New Roman" panose="02020603050405020304" pitchFamily="18" charset="0"/>
                <a:ea typeface="Garet Bold"/>
                <a:cs typeface="Times New Roman" panose="02020603050405020304" pitchFamily="18" charset="0"/>
                <a:sym typeface="Garet Bold"/>
              </a:rPr>
              <a:t> - </a:t>
            </a:r>
            <a:r>
              <a:rPr lang="en-US" sz="2400" b="1" dirty="0" err="1">
                <a:latin typeface="Times New Roman" panose="02020603050405020304" pitchFamily="18" charset="0"/>
                <a:ea typeface="Garet Bold"/>
                <a:cs typeface="Times New Roman" panose="02020603050405020304" pitchFamily="18" charset="0"/>
                <a:sym typeface="Garet Bold"/>
              </a:rPr>
              <a:t>sfeclă</a:t>
            </a:r>
            <a:r>
              <a:rPr lang="en-US" sz="2400" b="1" dirty="0">
                <a:latin typeface="Times New Roman" panose="02020603050405020304" pitchFamily="18" charset="0"/>
                <a:ea typeface="Garet Bold"/>
                <a:cs typeface="Times New Roman" panose="02020603050405020304" pitchFamily="18" charset="0"/>
                <a:sym typeface="Garet Bold"/>
              </a:rPr>
              <a:t> de </a:t>
            </a:r>
            <a:r>
              <a:rPr lang="en-US" sz="2400" b="1" dirty="0" err="1">
                <a:latin typeface="Times New Roman" panose="02020603050405020304" pitchFamily="18" charset="0"/>
                <a:ea typeface="Garet Bold"/>
                <a:cs typeface="Times New Roman" panose="02020603050405020304" pitchFamily="18" charset="0"/>
                <a:sym typeface="Garet Bold"/>
              </a:rPr>
              <a:t>zahăr</a:t>
            </a:r>
            <a:r>
              <a:rPr lang="en-US" sz="2400" b="1" dirty="0">
                <a:latin typeface="Times New Roman" panose="02020603050405020304" pitchFamily="18" charset="0"/>
                <a:ea typeface="Garet Bold"/>
                <a:cs typeface="Times New Roman" panose="02020603050405020304" pitchFamily="18" charset="0"/>
                <a:sym typeface="Garet Bold"/>
              </a:rPr>
              <a:t>;</a:t>
            </a:r>
          </a:p>
          <a:p>
            <a:pPr algn="just">
              <a:lnSpc>
                <a:spcPct val="150000"/>
              </a:lnSpc>
            </a:pPr>
            <a:r>
              <a:rPr lang="en-US" sz="2400" b="1" dirty="0">
                <a:latin typeface="Times New Roman" panose="02020603050405020304" pitchFamily="18" charset="0"/>
                <a:ea typeface="Garet Bold"/>
                <a:cs typeface="Times New Roman" panose="02020603050405020304" pitchFamily="18" charset="0"/>
                <a:sym typeface="Garet Bold"/>
              </a:rPr>
              <a:t>PD-03 </a:t>
            </a:r>
            <a:r>
              <a:rPr lang="en-US" sz="2400" b="1" dirty="0" err="1">
                <a:latin typeface="Times New Roman" panose="02020603050405020304" pitchFamily="18" charset="0"/>
                <a:ea typeface="Garet Bold"/>
                <a:cs typeface="Times New Roman" panose="02020603050405020304" pitchFamily="18" charset="0"/>
                <a:sym typeface="Garet Bold"/>
              </a:rPr>
              <a:t>Sprijin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cuplat</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venit</a:t>
            </a:r>
            <a:r>
              <a:rPr lang="en-US" sz="2400" b="1" dirty="0">
                <a:latin typeface="Times New Roman" panose="02020603050405020304" pitchFamily="18" charset="0"/>
                <a:ea typeface="Garet Bold"/>
                <a:cs typeface="Times New Roman" panose="02020603050405020304" pitchFamily="18" charset="0"/>
                <a:sym typeface="Garet Bold"/>
              </a:rPr>
              <a:t> - legume </a:t>
            </a:r>
            <a:r>
              <a:rPr lang="en-US" sz="2400" b="1" dirty="0" err="1">
                <a:latin typeface="Times New Roman" panose="02020603050405020304" pitchFamily="18" charset="0"/>
                <a:ea typeface="Garet Bold"/>
                <a:cs typeface="Times New Roman" panose="02020603050405020304" pitchFamily="18" charset="0"/>
                <a:sym typeface="Garet Bold"/>
              </a:rPr>
              <a:t>și</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cartof</a:t>
            </a:r>
            <a:r>
              <a:rPr lang="en-US" sz="2400" b="1" dirty="0">
                <a:latin typeface="Times New Roman" panose="02020603050405020304" pitchFamily="18" charset="0"/>
                <a:ea typeface="Garet Bold"/>
                <a:cs typeface="Times New Roman" panose="02020603050405020304" pitchFamily="18" charset="0"/>
                <a:sym typeface="Garet Bold"/>
              </a:rPr>
              <a:t> cultivate </a:t>
            </a:r>
            <a:r>
              <a:rPr lang="en-US" sz="2400" b="1" dirty="0" err="1">
                <a:latin typeface="Times New Roman" panose="02020603050405020304" pitchFamily="18" charset="0"/>
                <a:ea typeface="Garet Bold"/>
                <a:cs typeface="Times New Roman" panose="02020603050405020304" pitchFamily="18" charset="0"/>
                <a:sym typeface="Garet Bold"/>
              </a:rPr>
              <a:t>în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teren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deschis</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și</a:t>
            </a:r>
            <a:r>
              <a:rPr lang="en-US" sz="2400" b="1" dirty="0">
                <a:latin typeface="Times New Roman" panose="02020603050405020304" pitchFamily="18" charset="0"/>
                <a:ea typeface="Garet Bold"/>
                <a:cs typeface="Times New Roman" panose="02020603050405020304" pitchFamily="18" charset="0"/>
                <a:sym typeface="Garet Bold"/>
              </a:rPr>
              <a:t> legume </a:t>
            </a:r>
            <a:r>
              <a:rPr lang="en-US" sz="2400" b="1" dirty="0" err="1">
                <a:latin typeface="Times New Roman" panose="02020603050405020304" pitchFamily="18" charset="0"/>
                <a:ea typeface="Garet Bold"/>
                <a:cs typeface="Times New Roman" panose="02020603050405020304" pitchFamily="18" charset="0"/>
                <a:sym typeface="Garet Bold"/>
              </a:rPr>
              <a:t>în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teren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protejat</a:t>
            </a:r>
            <a:endParaRPr lang="en-US" sz="2400" b="1" dirty="0">
              <a:latin typeface="Times New Roman" panose="02020603050405020304" pitchFamily="18" charset="0"/>
              <a:ea typeface="Garet Bold"/>
              <a:cs typeface="Times New Roman" panose="02020603050405020304" pitchFamily="18" charset="0"/>
              <a:sym typeface="Garet Bold"/>
            </a:endParaRPr>
          </a:p>
          <a:p>
            <a:pPr algn="just">
              <a:lnSpc>
                <a:spcPct val="150000"/>
              </a:lnSpc>
            </a:pPr>
            <a:r>
              <a:rPr lang="en-US" sz="2400" b="1" dirty="0">
                <a:latin typeface="Times New Roman" panose="02020603050405020304" pitchFamily="18" charset="0"/>
                <a:ea typeface="Garet Bold"/>
                <a:cs typeface="Times New Roman" panose="02020603050405020304" pitchFamily="18" charset="0"/>
                <a:sym typeface="Garet Bold"/>
              </a:rPr>
              <a:t>PD-04 </a:t>
            </a:r>
            <a:r>
              <a:rPr lang="en-US" sz="2400" b="1" dirty="0" err="1">
                <a:latin typeface="Times New Roman" panose="02020603050405020304" pitchFamily="18" charset="0"/>
                <a:ea typeface="Garet Bold"/>
                <a:cs typeface="Times New Roman" panose="02020603050405020304" pitchFamily="18" charset="0"/>
                <a:sym typeface="Garet Bold"/>
              </a:rPr>
              <a:t>Sprijin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cuplat</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venit</a:t>
            </a:r>
            <a:r>
              <a:rPr lang="en-US" sz="2400" b="1" dirty="0">
                <a:latin typeface="Times New Roman" panose="02020603050405020304" pitchFamily="18" charset="0"/>
                <a:ea typeface="Garet Bold"/>
                <a:cs typeface="Times New Roman" panose="02020603050405020304" pitchFamily="18" charset="0"/>
                <a:sym typeface="Garet Bold"/>
              </a:rPr>
              <a:t> - kg de </a:t>
            </a:r>
            <a:r>
              <a:rPr lang="en-US" sz="2400" b="1" dirty="0" err="1">
                <a:latin typeface="Times New Roman" panose="02020603050405020304" pitchFamily="18" charset="0"/>
                <a:ea typeface="Garet Bold"/>
                <a:cs typeface="Times New Roman" panose="02020603050405020304" pitchFamily="18" charset="0"/>
                <a:sym typeface="Garet Bold"/>
              </a:rPr>
              <a:t>lapte</a:t>
            </a:r>
            <a:r>
              <a:rPr lang="en-US" sz="2400" b="1" dirty="0">
                <a:latin typeface="Times New Roman" panose="02020603050405020304" pitchFamily="18" charset="0"/>
                <a:ea typeface="Garet Bold"/>
                <a:cs typeface="Times New Roman" panose="02020603050405020304" pitchFamily="18" charset="0"/>
                <a:sym typeface="Garet Bold"/>
              </a:rPr>
              <a:t> de bovine, ovine </a:t>
            </a:r>
            <a:r>
              <a:rPr lang="en-US" sz="2400" b="1" dirty="0" err="1">
                <a:latin typeface="Times New Roman" panose="02020603050405020304" pitchFamily="18" charset="0"/>
                <a:ea typeface="Garet Bold"/>
                <a:cs typeface="Times New Roman" panose="02020603050405020304" pitchFamily="18" charset="0"/>
                <a:sym typeface="Garet Bold"/>
              </a:rPr>
              <a:t>și</a:t>
            </a:r>
            <a:r>
              <a:rPr lang="en-US" sz="2400" b="1" dirty="0">
                <a:latin typeface="Times New Roman" panose="02020603050405020304" pitchFamily="18" charset="0"/>
                <a:ea typeface="Garet Bold"/>
                <a:cs typeface="Times New Roman" panose="02020603050405020304" pitchFamily="18" charset="0"/>
                <a:sym typeface="Garet Bold"/>
              </a:rPr>
              <a:t> caprine;</a:t>
            </a:r>
          </a:p>
          <a:p>
            <a:pPr algn="just">
              <a:lnSpc>
                <a:spcPct val="150000"/>
              </a:lnSpc>
            </a:pPr>
            <a:r>
              <a:rPr lang="en-US" sz="2400" b="1" dirty="0">
                <a:latin typeface="Times New Roman" panose="02020603050405020304" pitchFamily="18" charset="0"/>
                <a:ea typeface="Garet Bold"/>
                <a:cs typeface="Times New Roman" panose="02020603050405020304" pitchFamily="18" charset="0"/>
                <a:sym typeface="Garet Bold"/>
              </a:rPr>
              <a:t>PD-05 </a:t>
            </a:r>
            <a:r>
              <a:rPr lang="en-US" sz="2400" b="1" dirty="0" err="1">
                <a:latin typeface="Times New Roman" panose="02020603050405020304" pitchFamily="18" charset="0"/>
                <a:ea typeface="Garet Bold"/>
                <a:cs typeface="Times New Roman" panose="02020603050405020304" pitchFamily="18" charset="0"/>
                <a:sym typeface="Garet Bold"/>
              </a:rPr>
              <a:t>Sprijin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cuplat</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venit</a:t>
            </a:r>
            <a:r>
              <a:rPr lang="en-US" sz="2400" b="1" dirty="0">
                <a:latin typeface="Times New Roman" panose="02020603050405020304" pitchFamily="18" charset="0"/>
                <a:ea typeface="Garet Bold"/>
                <a:cs typeface="Times New Roman" panose="02020603050405020304" pitchFamily="18" charset="0"/>
                <a:sym typeface="Garet Bold"/>
              </a:rPr>
              <a:t> - carne </a:t>
            </a:r>
            <a:r>
              <a:rPr lang="en-US" sz="2400" b="1" dirty="0" err="1">
                <a:latin typeface="Times New Roman" panose="02020603050405020304" pitchFamily="18" charset="0"/>
                <a:ea typeface="Garet Bold"/>
                <a:cs typeface="Times New Roman" panose="02020603050405020304" pitchFamily="18" charset="0"/>
                <a:sym typeface="Garet Bold"/>
              </a:rPr>
              <a:t>vită</a:t>
            </a:r>
            <a:r>
              <a:rPr lang="en-US" sz="2400" b="1" dirty="0">
                <a:latin typeface="Times New Roman" panose="02020603050405020304" pitchFamily="18" charset="0"/>
                <a:ea typeface="Garet Bold"/>
                <a:cs typeface="Times New Roman" panose="02020603050405020304" pitchFamily="18" charset="0"/>
                <a:sym typeface="Garet Bold"/>
              </a:rPr>
              <a:t>, ovine, </a:t>
            </a:r>
            <a:r>
              <a:rPr lang="en-US" sz="2400" b="1" dirty="0" err="1">
                <a:latin typeface="Times New Roman" panose="02020603050405020304" pitchFamily="18" charset="0"/>
                <a:ea typeface="Garet Bold"/>
                <a:cs typeface="Times New Roman" panose="02020603050405020304" pitchFamily="18" charset="0"/>
                <a:sym typeface="Garet Bold"/>
              </a:rPr>
              <a:t>porc</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pasăre</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și</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iepure</a:t>
            </a:r>
            <a:r>
              <a:rPr lang="en-US" sz="2400" b="1" dirty="0">
                <a:latin typeface="Times New Roman" panose="02020603050405020304" pitchFamily="18" charset="0"/>
                <a:ea typeface="Garet Bold"/>
                <a:cs typeface="Times New Roman" panose="02020603050405020304" pitchFamily="18" charset="0"/>
                <a:sym typeface="Garet Bold"/>
              </a:rPr>
              <a:t>;</a:t>
            </a:r>
          </a:p>
          <a:p>
            <a:pPr algn="just">
              <a:lnSpc>
                <a:spcPct val="150000"/>
              </a:lnSpc>
            </a:pPr>
            <a:r>
              <a:rPr lang="en-US" sz="2400" b="1" dirty="0">
                <a:latin typeface="Times New Roman" panose="02020603050405020304" pitchFamily="18" charset="0"/>
                <a:ea typeface="Garet Bold"/>
                <a:cs typeface="Times New Roman" panose="02020603050405020304" pitchFamily="18" charset="0"/>
                <a:sym typeface="Garet Bold"/>
              </a:rPr>
              <a:t>PD-06 </a:t>
            </a:r>
            <a:r>
              <a:rPr lang="en-US" sz="2400" b="1" dirty="0" err="1">
                <a:latin typeface="Times New Roman" panose="02020603050405020304" pitchFamily="18" charset="0"/>
                <a:ea typeface="Garet Bold"/>
                <a:cs typeface="Times New Roman" panose="02020603050405020304" pitchFamily="18" charset="0"/>
                <a:sym typeface="Garet Bold"/>
              </a:rPr>
              <a:t>Sprijin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cuplat</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venit</a:t>
            </a:r>
            <a:r>
              <a:rPr lang="en-US" sz="2400" b="1" dirty="0">
                <a:latin typeface="Times New Roman" panose="02020603050405020304" pitchFamily="18" charset="0"/>
                <a:ea typeface="Garet Bold"/>
                <a:cs typeface="Times New Roman" panose="02020603050405020304" pitchFamily="18" charset="0"/>
                <a:sym typeface="Garet Bold"/>
              </a:rPr>
              <a:t> per cap de animal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tineret</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bovin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ovin</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și</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caprin</a:t>
            </a:r>
            <a:r>
              <a:rPr lang="en-US" sz="2400" b="1" dirty="0">
                <a:latin typeface="Times New Roman" panose="02020603050405020304" pitchFamily="18" charset="0"/>
                <a:ea typeface="Garet Bold"/>
                <a:cs typeface="Times New Roman" panose="02020603050405020304" pitchFamily="18" charset="0"/>
                <a:sym typeface="Garet Bold"/>
              </a:rPr>
              <a:t>, precum </a:t>
            </a:r>
            <a:r>
              <a:rPr lang="en-US" sz="2400" b="1" dirty="0" err="1">
                <a:latin typeface="Times New Roman" panose="02020603050405020304" pitchFamily="18" charset="0"/>
                <a:ea typeface="Garet Bold"/>
                <a:cs typeface="Times New Roman" panose="02020603050405020304" pitchFamily="18" charset="0"/>
                <a:sym typeface="Garet Bold"/>
              </a:rPr>
              <a:t>și</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pentru</a:t>
            </a:r>
            <a:r>
              <a:rPr lang="en-US" sz="2400" b="1" dirty="0">
                <a:latin typeface="Times New Roman" panose="02020603050405020304" pitchFamily="18" charset="0"/>
                <a:ea typeface="Garet Bold"/>
                <a:cs typeface="Times New Roman" panose="02020603050405020304" pitchFamily="18" charset="0"/>
                <a:sym typeface="Garet Bold"/>
              </a:rPr>
              <a:t> </a:t>
            </a:r>
            <a:r>
              <a:rPr lang="en-US" sz="2400" b="1" dirty="0" err="1">
                <a:latin typeface="Times New Roman" panose="02020603050405020304" pitchFamily="18" charset="0"/>
                <a:ea typeface="Garet Bold"/>
                <a:cs typeface="Times New Roman" panose="02020603050405020304" pitchFamily="18" charset="0"/>
                <a:sym typeface="Garet Bold"/>
              </a:rPr>
              <a:t>cabaline</a:t>
            </a:r>
            <a:r>
              <a:rPr lang="en-US" sz="2400" b="1" dirty="0">
                <a:latin typeface="Times New Roman" panose="02020603050405020304" pitchFamily="18" charset="0"/>
                <a:ea typeface="Garet Bold"/>
                <a:cs typeface="Times New Roman" panose="02020603050405020304" pitchFamily="18" charset="0"/>
                <a:sym typeface="Garet Bold"/>
              </a:rPr>
              <a:t>;</a:t>
            </a:r>
          </a:p>
          <a:p>
            <a:pPr algn="just">
              <a:lnSpc>
                <a:spcPct val="150000"/>
              </a:lnSpc>
            </a:pPr>
            <a:r>
              <a:rPr lang="en-US" sz="2400" dirty="0">
                <a:latin typeface="Times New Roman" panose="02020603050405020304" pitchFamily="18" charset="0"/>
                <a:ea typeface="Garet"/>
                <a:cs typeface="Times New Roman" panose="02020603050405020304" pitchFamily="18" charset="0"/>
                <a:sym typeface="Garet"/>
              </a:rPr>
              <a:t>PD-07 </a:t>
            </a:r>
            <a:r>
              <a:rPr lang="en-US" sz="2400" dirty="0" err="1">
                <a:latin typeface="Times New Roman" panose="02020603050405020304" pitchFamily="18" charset="0"/>
                <a:ea typeface="Garet"/>
                <a:cs typeface="Times New Roman" panose="02020603050405020304" pitchFamily="18" charset="0"/>
                <a:sym typeface="Garet"/>
              </a:rPr>
              <a:t>Sprijin</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cuplat</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pentru</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venit</a:t>
            </a:r>
            <a:r>
              <a:rPr lang="en-US" sz="2400" dirty="0">
                <a:latin typeface="Times New Roman" panose="02020603050405020304" pitchFamily="18" charset="0"/>
                <a:ea typeface="Garet"/>
                <a:cs typeface="Times New Roman" panose="02020603050405020304" pitchFamily="18" charset="0"/>
                <a:sym typeface="Garet"/>
              </a:rPr>
              <a:t> - </a:t>
            </a:r>
            <a:r>
              <a:rPr lang="en-US" sz="2400" dirty="0" err="1">
                <a:latin typeface="Times New Roman" panose="02020603050405020304" pitchFamily="18" charset="0"/>
                <a:ea typeface="Garet"/>
                <a:cs typeface="Times New Roman" panose="02020603050405020304" pitchFamily="18" charset="0"/>
                <a:sym typeface="Garet"/>
              </a:rPr>
              <a:t>plante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furajere</a:t>
            </a:r>
            <a:r>
              <a:rPr lang="en-US" sz="2400" dirty="0">
                <a:latin typeface="Times New Roman" panose="02020603050405020304" pitchFamily="18" charset="0"/>
                <a:ea typeface="Garet"/>
                <a:cs typeface="Times New Roman" panose="02020603050405020304" pitchFamily="18" charset="0"/>
                <a:sym typeface="Garet"/>
              </a:rPr>
              <a:t>;</a:t>
            </a:r>
          </a:p>
          <a:p>
            <a:pPr algn="just">
              <a:lnSpc>
                <a:spcPct val="150000"/>
              </a:lnSpc>
              <a:spcBef>
                <a:spcPct val="0"/>
              </a:spcBef>
            </a:pPr>
            <a:r>
              <a:rPr lang="en-US" sz="2400" dirty="0">
                <a:latin typeface="Times New Roman" panose="02020603050405020304" pitchFamily="18" charset="0"/>
                <a:ea typeface="Garet"/>
                <a:cs typeface="Times New Roman" panose="02020603050405020304" pitchFamily="18" charset="0"/>
                <a:sym typeface="Garet"/>
              </a:rPr>
              <a:t>PD-08 </a:t>
            </a:r>
            <a:r>
              <a:rPr lang="en-US" sz="2400" dirty="0" err="1">
                <a:latin typeface="Times New Roman" panose="02020603050405020304" pitchFamily="18" charset="0"/>
                <a:ea typeface="Garet"/>
                <a:cs typeface="Times New Roman" panose="02020603050405020304" pitchFamily="18" charset="0"/>
                <a:sym typeface="Garet"/>
              </a:rPr>
              <a:t>Sprijin</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cuplat</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pentru</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venit</a:t>
            </a:r>
            <a:r>
              <a:rPr lang="en-US" sz="2400" dirty="0">
                <a:latin typeface="Times New Roman" panose="02020603050405020304" pitchFamily="18" charset="0"/>
                <a:ea typeface="Garet"/>
                <a:cs typeface="Times New Roman" panose="02020603050405020304" pitchFamily="18" charset="0"/>
                <a:sym typeface="Garet"/>
              </a:rPr>
              <a:t> - </a:t>
            </a:r>
            <a:r>
              <a:rPr lang="en-US" sz="2400" dirty="0" err="1">
                <a:latin typeface="Times New Roman" panose="02020603050405020304" pitchFamily="18" charset="0"/>
                <a:ea typeface="Garet"/>
                <a:cs typeface="Times New Roman" panose="02020603050405020304" pitchFamily="18" charset="0"/>
                <a:sym typeface="Garet"/>
              </a:rPr>
              <a:t>leguminoase</a:t>
            </a:r>
            <a:r>
              <a:rPr lang="en-US" sz="2400" dirty="0">
                <a:latin typeface="Times New Roman" panose="02020603050405020304" pitchFamily="18" charset="0"/>
                <a:ea typeface="Garet"/>
                <a:cs typeface="Times New Roman" panose="02020603050405020304" pitchFamily="18" charset="0"/>
                <a:sym typeface="Garet"/>
              </a:rPr>
              <a:t> </a:t>
            </a:r>
            <a:r>
              <a:rPr lang="en-US" sz="2400" dirty="0" err="1">
                <a:latin typeface="Times New Roman" panose="02020603050405020304" pitchFamily="18" charset="0"/>
                <a:ea typeface="Garet"/>
                <a:cs typeface="Times New Roman" panose="02020603050405020304" pitchFamily="18" charset="0"/>
                <a:sym typeface="Garet"/>
              </a:rPr>
              <a:t>boabe</a:t>
            </a:r>
            <a:r>
              <a:rPr lang="en-US" sz="2400" dirty="0">
                <a:latin typeface="Times New Roman" panose="02020603050405020304" pitchFamily="18" charset="0"/>
                <a:ea typeface="Garet"/>
                <a:cs typeface="Times New Roman" panose="02020603050405020304" pitchFamily="18" charset="0"/>
                <a:sym typeface="Garet"/>
              </a:rPr>
              <a:t>.</a:t>
            </a:r>
          </a:p>
          <a:p>
            <a:pPr algn="ctr">
              <a:lnSpc>
                <a:spcPts val="4576"/>
              </a:lnSpc>
              <a:spcBef>
                <a:spcPct val="0"/>
              </a:spcBef>
            </a:pPr>
            <a:endParaRPr lang="en-US" sz="2299" dirty="0">
              <a:solidFill>
                <a:srgbClr val="545454"/>
              </a:solidFill>
              <a:latin typeface="Garet"/>
              <a:ea typeface="Garet"/>
              <a:cs typeface="Garet"/>
              <a:sym typeface="Garet"/>
            </a:endParaRPr>
          </a:p>
        </p:txBody>
      </p:sp>
      <p:sp>
        <p:nvSpPr>
          <p:cNvPr id="4" name="Freeform 4"/>
          <p:cNvSpPr/>
          <p:nvPr/>
        </p:nvSpPr>
        <p:spPr>
          <a:xfrm>
            <a:off x="14533765" y="195495"/>
            <a:ext cx="3425626" cy="1081927"/>
          </a:xfrm>
          <a:custGeom>
            <a:avLst/>
            <a:gdLst/>
            <a:ahLst/>
            <a:cxnLst/>
            <a:rect l="l" t="t" r="r" b="b"/>
            <a:pathLst>
              <a:path w="3425626" h="1081927">
                <a:moveTo>
                  <a:pt x="0" y="0"/>
                </a:moveTo>
                <a:lnTo>
                  <a:pt x="3425625" y="0"/>
                </a:lnTo>
                <a:lnTo>
                  <a:pt x="3425625" y="1081927"/>
                </a:lnTo>
                <a:lnTo>
                  <a:pt x="0" y="1081927"/>
                </a:lnTo>
                <a:lnTo>
                  <a:pt x="0" y="0"/>
                </a:lnTo>
                <a:close/>
              </a:path>
            </a:pathLst>
          </a:custGeom>
          <a:blipFill>
            <a:blip r:embed="rId2"/>
            <a:stretch>
              <a:fillRect/>
            </a:stretch>
          </a:blipFill>
        </p:spPr>
      </p:sp>
      <p:sp>
        <p:nvSpPr>
          <p:cNvPr id="5" name="Freeform 5"/>
          <p:cNvSpPr/>
          <p:nvPr/>
        </p:nvSpPr>
        <p:spPr>
          <a:xfrm>
            <a:off x="263073" y="195495"/>
            <a:ext cx="3778878" cy="1272222"/>
          </a:xfrm>
          <a:custGeom>
            <a:avLst/>
            <a:gdLst/>
            <a:ahLst/>
            <a:cxnLst/>
            <a:rect l="l" t="t" r="r" b="b"/>
            <a:pathLst>
              <a:path w="3778878" h="1272222">
                <a:moveTo>
                  <a:pt x="0" y="0"/>
                </a:moveTo>
                <a:lnTo>
                  <a:pt x="3778878" y="0"/>
                </a:lnTo>
                <a:lnTo>
                  <a:pt x="3778878" y="1272223"/>
                </a:lnTo>
                <a:lnTo>
                  <a:pt x="0" y="1272223"/>
                </a:lnTo>
                <a:lnTo>
                  <a:pt x="0" y="0"/>
                </a:lnTo>
                <a:close/>
              </a:path>
            </a:pathLst>
          </a:custGeom>
          <a:blipFill>
            <a:blip r:embed="rId3"/>
            <a:stretch>
              <a:fillRect/>
            </a:stretch>
          </a:blipFill>
        </p:spPr>
      </p:sp>
      <p:sp>
        <p:nvSpPr>
          <p:cNvPr id="6" name="AutoShape 6"/>
          <p:cNvSpPr/>
          <p:nvPr/>
        </p:nvSpPr>
        <p:spPr>
          <a:xfrm>
            <a:off x="4800888" y="3622532"/>
            <a:ext cx="9732876" cy="0"/>
          </a:xfrm>
          <a:prstGeom prst="line">
            <a:avLst/>
          </a:prstGeom>
          <a:ln w="19050" cap="flat">
            <a:solidFill>
              <a:srgbClr val="000000"/>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a:extLst>
              <a:ext uri="{FF2B5EF4-FFF2-40B4-BE49-F238E27FC236}">
                <a16:creationId xmlns:a16="http://schemas.microsoft.com/office/drawing/2014/main" id="{94776FBB-4AFC-B24C-D964-36858EAD07D8}"/>
              </a:ext>
            </a:extLst>
          </p:cNvPr>
          <p:cNvSpPr/>
          <p:nvPr/>
        </p:nvSpPr>
        <p:spPr>
          <a:xfrm>
            <a:off x="10615517" y="2635391"/>
            <a:ext cx="4913063" cy="2013301"/>
          </a:xfrm>
          <a:custGeom>
            <a:avLst/>
            <a:gdLst/>
            <a:ahLst/>
            <a:cxnLst/>
            <a:rect l="l" t="t" r="r" b="b"/>
            <a:pathLst>
              <a:path w="4578879" h="2013301">
                <a:moveTo>
                  <a:pt x="0" y="0"/>
                </a:moveTo>
                <a:lnTo>
                  <a:pt x="4578879" y="0"/>
                </a:lnTo>
                <a:lnTo>
                  <a:pt x="4578879" y="2013301"/>
                </a:lnTo>
                <a:lnTo>
                  <a:pt x="0" y="201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a:off x="2247412" y="2692439"/>
            <a:ext cx="4913063" cy="1977274"/>
          </a:xfrm>
          <a:custGeom>
            <a:avLst/>
            <a:gdLst/>
            <a:ahLst/>
            <a:cxnLst/>
            <a:rect l="l" t="t" r="r" b="b"/>
            <a:pathLst>
              <a:path w="4578879" h="2013301">
                <a:moveTo>
                  <a:pt x="0" y="0"/>
                </a:moveTo>
                <a:lnTo>
                  <a:pt x="4578879" y="0"/>
                </a:lnTo>
                <a:lnTo>
                  <a:pt x="4578879" y="2013301"/>
                </a:lnTo>
                <a:lnTo>
                  <a:pt x="0" y="201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590800" y="3298663"/>
            <a:ext cx="3696798" cy="692497"/>
          </a:xfrm>
          <a:prstGeom prst="rect">
            <a:avLst/>
          </a:prstGeom>
        </p:spPr>
        <p:txBody>
          <a:bodyPr wrap="square" lIns="0" tIns="0" rIns="0" bIns="0" rtlCol="0" anchor="t">
            <a:spAutoFit/>
          </a:bodyPr>
          <a:lstStyle/>
          <a:p>
            <a:pPr algn="ctr">
              <a:lnSpc>
                <a:spcPts val="2659"/>
              </a:lnSpc>
            </a:pP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PD-02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cuplat</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venit</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sfeclă</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de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zahăr</a:t>
            </a:r>
            <a:endPar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endParaRPr>
          </a:p>
        </p:txBody>
      </p:sp>
      <p:grpSp>
        <p:nvGrpSpPr>
          <p:cNvPr id="4" name="Group 4"/>
          <p:cNvGrpSpPr/>
          <p:nvPr/>
        </p:nvGrpSpPr>
        <p:grpSpPr>
          <a:xfrm>
            <a:off x="838201" y="4716375"/>
            <a:ext cx="7810500" cy="5376521"/>
            <a:chOff x="0" y="0"/>
            <a:chExt cx="1243132" cy="1416038"/>
          </a:xfrm>
        </p:grpSpPr>
        <p:sp>
          <p:nvSpPr>
            <p:cNvPr id="5" name="Freeform 5"/>
            <p:cNvSpPr/>
            <p:nvPr/>
          </p:nvSpPr>
          <p:spPr>
            <a:xfrm>
              <a:off x="0" y="0"/>
              <a:ext cx="1243132" cy="1416038"/>
            </a:xfrm>
            <a:custGeom>
              <a:avLst/>
              <a:gdLst/>
              <a:ahLst/>
              <a:cxnLst/>
              <a:rect l="l" t="t" r="r" b="b"/>
              <a:pathLst>
                <a:path w="1243132" h="1416038">
                  <a:moveTo>
                    <a:pt x="37725" y="0"/>
                  </a:moveTo>
                  <a:lnTo>
                    <a:pt x="1205407" y="0"/>
                  </a:lnTo>
                  <a:cubicBezTo>
                    <a:pt x="1226242" y="0"/>
                    <a:pt x="1243132" y="16890"/>
                    <a:pt x="1243132" y="37725"/>
                  </a:cubicBezTo>
                  <a:lnTo>
                    <a:pt x="1243132" y="1378313"/>
                  </a:lnTo>
                  <a:cubicBezTo>
                    <a:pt x="1243132" y="1388318"/>
                    <a:pt x="1239158" y="1397914"/>
                    <a:pt x="1232083" y="1404989"/>
                  </a:cubicBezTo>
                  <a:cubicBezTo>
                    <a:pt x="1225008" y="1412064"/>
                    <a:pt x="1215412" y="1416038"/>
                    <a:pt x="1205407" y="1416038"/>
                  </a:cubicBezTo>
                  <a:lnTo>
                    <a:pt x="37725" y="1416038"/>
                  </a:lnTo>
                  <a:cubicBezTo>
                    <a:pt x="27720" y="1416038"/>
                    <a:pt x="18124" y="1412064"/>
                    <a:pt x="11049" y="1404989"/>
                  </a:cubicBezTo>
                  <a:cubicBezTo>
                    <a:pt x="3975" y="1397914"/>
                    <a:pt x="0" y="1388318"/>
                    <a:pt x="0" y="1378313"/>
                  </a:cubicBezTo>
                  <a:lnTo>
                    <a:pt x="0" y="37725"/>
                  </a:lnTo>
                  <a:cubicBezTo>
                    <a:pt x="0" y="27720"/>
                    <a:pt x="3975" y="18124"/>
                    <a:pt x="11049" y="11049"/>
                  </a:cubicBezTo>
                  <a:cubicBezTo>
                    <a:pt x="18124" y="3975"/>
                    <a:pt x="27720" y="0"/>
                    <a:pt x="37725" y="0"/>
                  </a:cubicBezTo>
                  <a:close/>
                </a:path>
              </a:pathLst>
            </a:custGeom>
            <a:solidFill>
              <a:srgbClr val="FFFFFF"/>
            </a:solidFill>
          </p:spPr>
        </p:sp>
        <p:sp>
          <p:nvSpPr>
            <p:cNvPr id="6" name="TextBox 6"/>
            <p:cNvSpPr txBox="1"/>
            <p:nvPr/>
          </p:nvSpPr>
          <p:spPr>
            <a:xfrm>
              <a:off x="0" y="-19050"/>
              <a:ext cx="1243132" cy="1435088"/>
            </a:xfrm>
            <a:prstGeom prst="rect">
              <a:avLst/>
            </a:prstGeom>
          </p:spPr>
          <p:txBody>
            <a:bodyPr lIns="50800" tIns="50800" rIns="50800" bIns="50800" rtlCol="0" anchor="ctr"/>
            <a:lstStyle/>
            <a:p>
              <a:pPr algn="ctr">
                <a:lnSpc>
                  <a:spcPts val="2240"/>
                </a:lnSpc>
              </a:pPr>
              <a:endParaRPr/>
            </a:p>
          </p:txBody>
        </p:sp>
      </p:grpSp>
      <p:sp>
        <p:nvSpPr>
          <p:cNvPr id="7" name="TextBox 7"/>
          <p:cNvSpPr txBox="1"/>
          <p:nvPr/>
        </p:nvSpPr>
        <p:spPr>
          <a:xfrm>
            <a:off x="838201" y="4986064"/>
            <a:ext cx="7619999" cy="4561313"/>
          </a:xfrm>
          <a:prstGeom prst="rect">
            <a:avLst/>
          </a:prstGeom>
          <a:solidFill>
            <a:srgbClr val="FFFFCC"/>
          </a:solidFill>
        </p:spPr>
        <p:txBody>
          <a:bodyPr wrap="square" lIns="0" tIns="0" rIns="0" bIns="0" rtlCol="0" anchor="t">
            <a:spAutoFit/>
          </a:bodyPr>
          <a:lstStyle/>
          <a:p>
            <a:pPr marL="360363" lvl="1" indent="-198438" algn="just">
              <a:lnSpc>
                <a:spcPct val="150000"/>
              </a:lnSpc>
              <a:spcBef>
                <a:spcPct val="0"/>
              </a:spcBef>
              <a:buAutoNum type="arabicPeriod"/>
            </a:pPr>
            <a:r>
              <a:rPr lang="ro-MD" sz="2000" dirty="0">
                <a:solidFill>
                  <a:srgbClr val="000000"/>
                </a:solidFill>
                <a:latin typeface="Times New Roman" panose="02020603050405020304" pitchFamily="18" charset="0"/>
                <a:ea typeface="TT Hoves"/>
                <a:cs typeface="Times New Roman" panose="02020603050405020304" pitchFamily="18" charset="0"/>
                <a:sym typeface="TT Hoves"/>
              </a:rPr>
              <a:t>Solicitanți – fermieri activi.</a:t>
            </a:r>
            <a:endParaRPr lang="ro-RO" sz="2000" u="sng" dirty="0">
              <a:solidFill>
                <a:srgbClr val="000000"/>
              </a:solidFill>
              <a:latin typeface="Times New Roman" panose="02020603050405020304" pitchFamily="18" charset="0"/>
              <a:ea typeface="TT Hoves"/>
              <a:cs typeface="Times New Roman" panose="02020603050405020304" pitchFamily="18" charset="0"/>
              <a:sym typeface="TT Hoves"/>
            </a:endParaRPr>
          </a:p>
          <a:p>
            <a:pPr marL="360363" lvl="1" indent="-198438" algn="just">
              <a:lnSpc>
                <a:spcPct val="150000"/>
              </a:lnSpc>
              <a:spcBef>
                <a:spcPct val="0"/>
              </a:spcBef>
              <a:buAutoNum type="arabicPeriod"/>
            </a:pP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Deține </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contract</a:t>
            </a:r>
            <a:r>
              <a:rPr lang="ro-RO" sz="2000" dirty="0" err="1">
                <a:solidFill>
                  <a:srgbClr val="000000"/>
                </a:solidFill>
                <a:latin typeface="Times New Roman" panose="02020603050405020304" pitchFamily="18" charset="0"/>
                <a:ea typeface="TT Hoves"/>
                <a:cs typeface="Times New Roman" panose="02020603050405020304" pitchFamily="18" charset="0"/>
                <a:sym typeface="TT Hoves"/>
              </a:rPr>
              <a:t>ul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producere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comercializare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sfeclei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zahăr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cu o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fabrică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zahăr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din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țară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a:t>
            </a:r>
          </a:p>
          <a:p>
            <a:pPr marL="360363" lvl="1" indent="-198438" algn="just">
              <a:lnSpc>
                <a:spcPct val="150000"/>
              </a:lnSpc>
              <a:spcBef>
                <a:spcPct val="0"/>
              </a:spcBef>
              <a:buAutoNum type="arabicPeriod"/>
            </a:pP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 Asigură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comercializarea</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unui cuantum minim al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producției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per </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kg/ha. </a:t>
            </a:r>
            <a:endParaRPr lang="ro-RO" sz="20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360363" lvl="1" indent="-198438" algn="just">
              <a:lnSpc>
                <a:spcPct val="150000"/>
              </a:lnSpc>
              <a:spcBef>
                <a:spcPct val="0"/>
              </a:spcBef>
              <a:buAutoNum type="arabicPeriod"/>
            </a:pP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Respectă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standardele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privind</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bunele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condiții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agricole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și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mediu</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ale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terenurilor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Cartea istorică a câmpurilor.</a:t>
            </a:r>
            <a:endParaRPr lang="en-US" sz="20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360363" lvl="1" indent="-198438" algn="just">
              <a:lnSpc>
                <a:spcPct val="150000"/>
              </a:lnSpc>
              <a:spcBef>
                <a:spcPct val="0"/>
              </a:spcBef>
              <a:buAutoNum type="arabicPeriod"/>
            </a:pP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Respectă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cerințele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legale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materie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gestionare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evidența produselor fertilizante și produselor de uz fitosanitar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RO" sz="20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360363" lvl="1" indent="-198438" algn="just">
              <a:lnSpc>
                <a:spcPct val="150000"/>
              </a:lnSpc>
              <a:spcBef>
                <a:spcPct val="0"/>
              </a:spcBef>
              <a:buAutoNum type="arabicPeriod"/>
            </a:pP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 Plata direct se efectuează pentru </a:t>
            </a:r>
            <a:r>
              <a:rPr lang="ro-MD" sz="2000" dirty="0">
                <a:latin typeface="Times New Roman" panose="02020603050405020304" pitchFamily="18" charset="0"/>
                <a:cs typeface="Times New Roman" panose="02020603050405020304" pitchFamily="18" charset="0"/>
              </a:rPr>
              <a:t>perioada anului precedent celui de solicitare a sprijinului financiar.</a:t>
            </a:r>
          </a:p>
        </p:txBody>
      </p:sp>
      <p:sp>
        <p:nvSpPr>
          <p:cNvPr id="9" name="Freeform 9"/>
          <p:cNvSpPr/>
          <p:nvPr/>
        </p:nvSpPr>
        <p:spPr>
          <a:xfrm>
            <a:off x="183522" y="96262"/>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4"/>
            <a:stretch>
              <a:fillRect/>
            </a:stretch>
          </a:blipFill>
        </p:spPr>
      </p:sp>
      <p:sp>
        <p:nvSpPr>
          <p:cNvPr id="10" name="Freeform 10"/>
          <p:cNvSpPr/>
          <p:nvPr/>
        </p:nvSpPr>
        <p:spPr>
          <a:xfrm>
            <a:off x="15109356" y="114300"/>
            <a:ext cx="3026244" cy="955789"/>
          </a:xfrm>
          <a:custGeom>
            <a:avLst/>
            <a:gdLst/>
            <a:ahLst/>
            <a:cxnLst/>
            <a:rect l="l" t="t" r="r" b="b"/>
            <a:pathLst>
              <a:path w="3026244" h="955789">
                <a:moveTo>
                  <a:pt x="0" y="0"/>
                </a:moveTo>
                <a:lnTo>
                  <a:pt x="3026244" y="0"/>
                </a:lnTo>
                <a:lnTo>
                  <a:pt x="3026244" y="955789"/>
                </a:lnTo>
                <a:lnTo>
                  <a:pt x="0" y="955789"/>
                </a:lnTo>
                <a:lnTo>
                  <a:pt x="0" y="0"/>
                </a:lnTo>
                <a:close/>
              </a:path>
            </a:pathLst>
          </a:custGeom>
          <a:blipFill>
            <a:blip r:embed="rId5"/>
            <a:stretch>
              <a:fillRect/>
            </a:stretch>
          </a:blipFill>
        </p:spPr>
      </p:sp>
      <p:sp>
        <p:nvSpPr>
          <p:cNvPr id="11" name="TextBox 11"/>
          <p:cNvSpPr txBox="1"/>
          <p:nvPr/>
        </p:nvSpPr>
        <p:spPr>
          <a:xfrm>
            <a:off x="3733800" y="668505"/>
            <a:ext cx="11159443" cy="1977273"/>
          </a:xfrm>
          <a:prstGeom prst="rect">
            <a:avLst/>
          </a:prstGeom>
        </p:spPr>
        <p:txBody>
          <a:bodyPr wrap="square" lIns="0" tIns="0" rIns="0" bIns="0" rtlCol="0" anchor="t">
            <a:spAutoFit/>
          </a:bodyPr>
          <a:lstStyle/>
          <a:p>
            <a:pPr algn="ctr">
              <a:lnSpc>
                <a:spcPts val="5280"/>
              </a:lnSpc>
            </a:pPr>
            <a:r>
              <a:rPr lang="en-US" sz="3600" b="1" spc="154" dirty="0">
                <a:solidFill>
                  <a:srgbClr val="000000"/>
                </a:solidFill>
                <a:latin typeface="Times New Roman" panose="02020603050405020304" pitchFamily="18" charset="0"/>
                <a:ea typeface="Glacial Indifference Bold"/>
                <a:cs typeface="Times New Roman" panose="02020603050405020304" pitchFamily="18" charset="0"/>
                <a:sym typeface="Glacial Indifference Bold"/>
              </a:rPr>
              <a:t>MĂSURILE PRECONIZATE A FI LANSATE ÎN ANUL 2026 ȘI CONDIȚIILE SPECIFICE DE ELIGIBILITATE (SECTORUL VEGETAL)</a:t>
            </a:r>
          </a:p>
        </p:txBody>
      </p:sp>
      <p:sp>
        <p:nvSpPr>
          <p:cNvPr id="15" name="TextBox 15"/>
          <p:cNvSpPr txBox="1"/>
          <p:nvPr/>
        </p:nvSpPr>
        <p:spPr>
          <a:xfrm>
            <a:off x="10866624" y="3218021"/>
            <a:ext cx="3839976" cy="846386"/>
          </a:xfrm>
          <a:prstGeom prst="rect">
            <a:avLst/>
          </a:prstGeom>
        </p:spPr>
        <p:txBody>
          <a:bodyPr wrap="square" lIns="0" tIns="0" rIns="0" bIns="0" rtlCol="0" anchor="t">
            <a:spAutoFit/>
          </a:bodyPr>
          <a:lstStyle/>
          <a:p>
            <a:pPr algn="ctr">
              <a:lnSpc>
                <a:spcPts val="2240"/>
              </a:lnSpc>
            </a:pP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PD-03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cuplat</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venit</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 legume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cartof</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cultivate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în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teren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deschis</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legume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în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teren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protejat</a:t>
            </a:r>
            <a:endPar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endParaRPr>
          </a:p>
        </p:txBody>
      </p:sp>
      <p:grpSp>
        <p:nvGrpSpPr>
          <p:cNvPr id="16" name="Group 16"/>
          <p:cNvGrpSpPr/>
          <p:nvPr/>
        </p:nvGrpSpPr>
        <p:grpSpPr>
          <a:xfrm>
            <a:off x="9258299" y="4719979"/>
            <a:ext cx="7810501" cy="5376521"/>
            <a:chOff x="0" y="0"/>
            <a:chExt cx="1243132" cy="1416038"/>
          </a:xfrm>
        </p:grpSpPr>
        <p:sp>
          <p:nvSpPr>
            <p:cNvPr id="17" name="Freeform 17"/>
            <p:cNvSpPr/>
            <p:nvPr/>
          </p:nvSpPr>
          <p:spPr>
            <a:xfrm>
              <a:off x="0" y="0"/>
              <a:ext cx="1243132" cy="1416038"/>
            </a:xfrm>
            <a:custGeom>
              <a:avLst/>
              <a:gdLst/>
              <a:ahLst/>
              <a:cxnLst/>
              <a:rect l="l" t="t" r="r" b="b"/>
              <a:pathLst>
                <a:path w="1243132" h="1416038">
                  <a:moveTo>
                    <a:pt x="37725" y="0"/>
                  </a:moveTo>
                  <a:lnTo>
                    <a:pt x="1205407" y="0"/>
                  </a:lnTo>
                  <a:cubicBezTo>
                    <a:pt x="1226242" y="0"/>
                    <a:pt x="1243132" y="16890"/>
                    <a:pt x="1243132" y="37725"/>
                  </a:cubicBezTo>
                  <a:lnTo>
                    <a:pt x="1243132" y="1378313"/>
                  </a:lnTo>
                  <a:cubicBezTo>
                    <a:pt x="1243132" y="1388318"/>
                    <a:pt x="1239158" y="1397914"/>
                    <a:pt x="1232083" y="1404989"/>
                  </a:cubicBezTo>
                  <a:cubicBezTo>
                    <a:pt x="1225008" y="1412064"/>
                    <a:pt x="1215412" y="1416038"/>
                    <a:pt x="1205407" y="1416038"/>
                  </a:cubicBezTo>
                  <a:lnTo>
                    <a:pt x="37725" y="1416038"/>
                  </a:lnTo>
                  <a:cubicBezTo>
                    <a:pt x="27720" y="1416038"/>
                    <a:pt x="18124" y="1412064"/>
                    <a:pt x="11049" y="1404989"/>
                  </a:cubicBezTo>
                  <a:cubicBezTo>
                    <a:pt x="3975" y="1397914"/>
                    <a:pt x="0" y="1388318"/>
                    <a:pt x="0" y="1378313"/>
                  </a:cubicBezTo>
                  <a:lnTo>
                    <a:pt x="0" y="37725"/>
                  </a:lnTo>
                  <a:cubicBezTo>
                    <a:pt x="0" y="27720"/>
                    <a:pt x="3975" y="18124"/>
                    <a:pt x="11049" y="11049"/>
                  </a:cubicBezTo>
                  <a:cubicBezTo>
                    <a:pt x="18124" y="3975"/>
                    <a:pt x="27720" y="0"/>
                    <a:pt x="37725" y="0"/>
                  </a:cubicBezTo>
                  <a:close/>
                </a:path>
              </a:pathLst>
            </a:custGeom>
            <a:solidFill>
              <a:srgbClr val="FFFFFF"/>
            </a:solidFill>
          </p:spPr>
        </p:sp>
        <p:sp>
          <p:nvSpPr>
            <p:cNvPr id="18" name="TextBox 18"/>
            <p:cNvSpPr txBox="1"/>
            <p:nvPr/>
          </p:nvSpPr>
          <p:spPr>
            <a:xfrm>
              <a:off x="0" y="-19050"/>
              <a:ext cx="1243132" cy="1435088"/>
            </a:xfrm>
            <a:prstGeom prst="rect">
              <a:avLst/>
            </a:prstGeom>
          </p:spPr>
          <p:txBody>
            <a:bodyPr lIns="50800" tIns="50800" rIns="50800" bIns="50800" rtlCol="0" anchor="ctr"/>
            <a:lstStyle/>
            <a:p>
              <a:pPr algn="ctr">
                <a:lnSpc>
                  <a:spcPts val="2240"/>
                </a:lnSpc>
              </a:pPr>
              <a:endParaRPr/>
            </a:p>
          </p:txBody>
        </p:sp>
      </p:grpSp>
      <p:sp>
        <p:nvSpPr>
          <p:cNvPr id="19" name="TextBox 19"/>
          <p:cNvSpPr txBox="1"/>
          <p:nvPr/>
        </p:nvSpPr>
        <p:spPr>
          <a:xfrm>
            <a:off x="9525000" y="4986064"/>
            <a:ext cx="8362951" cy="4561313"/>
          </a:xfrm>
          <a:prstGeom prst="rect">
            <a:avLst/>
          </a:prstGeom>
          <a:solidFill>
            <a:srgbClr val="FFFFCC"/>
          </a:solidFill>
        </p:spPr>
        <p:txBody>
          <a:bodyPr wrap="square" lIns="0" tIns="0" rIns="0" bIns="0" rtlCol="0" anchor="t">
            <a:spAutoFit/>
          </a:bodyPr>
          <a:lstStyle/>
          <a:p>
            <a:pPr marL="442913" lvl="1" indent="-258763" algn="just">
              <a:lnSpc>
                <a:spcPct val="150000"/>
              </a:lnSpc>
              <a:spcBef>
                <a:spcPct val="0"/>
              </a:spcBef>
              <a:buFontTx/>
              <a:buAutoNum type="arabicPeriod"/>
            </a:pPr>
            <a:r>
              <a:rPr lang="ro-MD" sz="2000" dirty="0">
                <a:solidFill>
                  <a:srgbClr val="000000"/>
                </a:solidFill>
                <a:latin typeface="Times New Roman" panose="02020603050405020304" pitchFamily="18" charset="0"/>
                <a:ea typeface="TT Hoves"/>
                <a:cs typeface="Times New Roman" panose="02020603050405020304" pitchFamily="18" charset="0"/>
                <a:sym typeface="TT Hoves"/>
              </a:rPr>
              <a:t>Solicitanți – fermieri activi.</a:t>
            </a:r>
          </a:p>
          <a:p>
            <a:pPr marL="442913" lvl="1" indent="-258763" algn="just">
              <a:lnSpc>
                <a:spcPct val="150000"/>
              </a:lnSpc>
              <a:spcBef>
                <a:spcPct val="0"/>
              </a:spcBef>
              <a:buAutoNum type="arabicPeriod"/>
            </a:pP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Exploatează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un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teren</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agricol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precum și respectă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suprafața</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minimă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unei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parcele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agricole</a:t>
            </a: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 prelucrate,</a:t>
            </a:r>
            <a:endParaRPr lang="en-US" sz="20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442913" lvl="1" indent="-258763" algn="just">
              <a:lnSpc>
                <a:spcPct val="150000"/>
              </a:lnSpc>
              <a:spcBef>
                <a:spcPct val="0"/>
              </a:spcBef>
              <a:buAutoNum type="arabicPeriod"/>
            </a:pP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Utilizează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semințe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certificate,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iar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cazul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utilizării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răsadurilor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certificat</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calitate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al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răsadului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emis</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ANSA, cu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excepția</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semințelor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cartof</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a:t>
            </a:r>
          </a:p>
          <a:p>
            <a:pPr marL="442913" lvl="1" indent="-258763" algn="just">
              <a:lnSpc>
                <a:spcPct val="150000"/>
              </a:lnSpc>
              <a:spcBef>
                <a:spcPct val="0"/>
              </a:spcBef>
              <a:buAutoNum type="arabicPeriod"/>
            </a:pP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Ține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evidența</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utilizării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produselor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protecție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plantelor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Registrul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evidență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utilizării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produselor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protecție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plantelor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a:t>
            </a:r>
          </a:p>
          <a:p>
            <a:pPr marL="442913" lvl="1" indent="-258763" algn="just">
              <a:lnSpc>
                <a:spcPct val="150000"/>
              </a:lnSpc>
              <a:spcBef>
                <a:spcPct val="0"/>
              </a:spcBef>
              <a:buAutoNum type="arabicPeriod"/>
            </a:pP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Deține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Cartea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istoriei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câmpurilor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a:t>
            </a:r>
            <a:endParaRPr lang="ro-RO" sz="20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442913" lvl="1" indent="-258763" algn="just">
              <a:lnSpc>
                <a:spcPct val="150000"/>
              </a:lnSpc>
              <a:spcBef>
                <a:spcPct val="0"/>
              </a:spcBef>
              <a:buFontTx/>
              <a:buAutoNum type="arabicPeriod"/>
            </a:pPr>
            <a:r>
              <a:rPr lang="ro-MD" sz="2000" dirty="0">
                <a:solidFill>
                  <a:srgbClr val="000000"/>
                </a:solidFill>
                <a:latin typeface="Times New Roman" panose="02020603050405020304" pitchFamily="18" charset="0"/>
                <a:ea typeface="TT Hoves"/>
                <a:cs typeface="Times New Roman" panose="02020603050405020304" pitchFamily="18" charset="0"/>
                <a:sym typeface="TT Hoves"/>
              </a:rPr>
              <a:t>Forma de sprijin – forfetară.</a:t>
            </a:r>
            <a:endParaRPr lang="ro-RO" sz="2000" dirty="0">
              <a:solidFill>
                <a:srgbClr val="000000"/>
              </a:solidFill>
              <a:latin typeface="Times New Roman" panose="02020603050405020304" pitchFamily="18" charset="0"/>
              <a:ea typeface="TT Hoves"/>
              <a:cs typeface="Times New Roman" panose="02020603050405020304" pitchFamily="18" charset="0"/>
              <a:sym typeface="TT Hov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1">
            <a:extLst>
              <a:ext uri="{FF2B5EF4-FFF2-40B4-BE49-F238E27FC236}">
                <a16:creationId xmlns:a16="http://schemas.microsoft.com/office/drawing/2014/main" id="{EF12D969-00D2-B940-6790-79426E7FEDD5}"/>
              </a:ext>
            </a:extLst>
          </p:cNvPr>
          <p:cNvGrpSpPr/>
          <p:nvPr/>
        </p:nvGrpSpPr>
        <p:grpSpPr>
          <a:xfrm>
            <a:off x="12859478" y="5524501"/>
            <a:ext cx="5040402" cy="4633506"/>
            <a:chOff x="0" y="0"/>
            <a:chExt cx="1243132" cy="1416038"/>
          </a:xfrm>
          <a:solidFill>
            <a:srgbClr val="FFFFCC"/>
          </a:solidFill>
        </p:grpSpPr>
        <p:sp>
          <p:nvSpPr>
            <p:cNvPr id="30" name="Freeform 22">
              <a:extLst>
                <a:ext uri="{FF2B5EF4-FFF2-40B4-BE49-F238E27FC236}">
                  <a16:creationId xmlns:a16="http://schemas.microsoft.com/office/drawing/2014/main" id="{915EFAFF-49D2-2FB4-CBA7-E79CB7814CF3}"/>
                </a:ext>
              </a:extLst>
            </p:cNvPr>
            <p:cNvSpPr/>
            <p:nvPr/>
          </p:nvSpPr>
          <p:spPr>
            <a:xfrm>
              <a:off x="0" y="0"/>
              <a:ext cx="1243132" cy="1416038"/>
            </a:xfrm>
            <a:custGeom>
              <a:avLst/>
              <a:gdLst/>
              <a:ahLst/>
              <a:cxnLst/>
              <a:rect l="l" t="t" r="r" b="b"/>
              <a:pathLst>
                <a:path w="1243132" h="1416038">
                  <a:moveTo>
                    <a:pt x="37725" y="0"/>
                  </a:moveTo>
                  <a:lnTo>
                    <a:pt x="1205407" y="0"/>
                  </a:lnTo>
                  <a:cubicBezTo>
                    <a:pt x="1226242" y="0"/>
                    <a:pt x="1243132" y="16890"/>
                    <a:pt x="1243132" y="37725"/>
                  </a:cubicBezTo>
                  <a:lnTo>
                    <a:pt x="1243132" y="1378313"/>
                  </a:lnTo>
                  <a:cubicBezTo>
                    <a:pt x="1243132" y="1388318"/>
                    <a:pt x="1239158" y="1397914"/>
                    <a:pt x="1232083" y="1404989"/>
                  </a:cubicBezTo>
                  <a:cubicBezTo>
                    <a:pt x="1225008" y="1412064"/>
                    <a:pt x="1215412" y="1416038"/>
                    <a:pt x="1205407" y="1416038"/>
                  </a:cubicBezTo>
                  <a:lnTo>
                    <a:pt x="37725" y="1416038"/>
                  </a:lnTo>
                  <a:cubicBezTo>
                    <a:pt x="27720" y="1416038"/>
                    <a:pt x="18124" y="1412064"/>
                    <a:pt x="11049" y="1404989"/>
                  </a:cubicBezTo>
                  <a:cubicBezTo>
                    <a:pt x="3975" y="1397914"/>
                    <a:pt x="0" y="1388318"/>
                    <a:pt x="0" y="1378313"/>
                  </a:cubicBezTo>
                  <a:lnTo>
                    <a:pt x="0" y="37725"/>
                  </a:lnTo>
                  <a:cubicBezTo>
                    <a:pt x="0" y="27720"/>
                    <a:pt x="3975" y="18124"/>
                    <a:pt x="11049" y="11049"/>
                  </a:cubicBezTo>
                  <a:cubicBezTo>
                    <a:pt x="18124" y="3975"/>
                    <a:pt x="27720" y="0"/>
                    <a:pt x="37725" y="0"/>
                  </a:cubicBezTo>
                  <a:close/>
                </a:path>
              </a:pathLst>
            </a:custGeom>
            <a:grpFill/>
          </p:spPr>
        </p:sp>
        <p:sp>
          <p:nvSpPr>
            <p:cNvPr id="31" name="TextBox 23">
              <a:extLst>
                <a:ext uri="{FF2B5EF4-FFF2-40B4-BE49-F238E27FC236}">
                  <a16:creationId xmlns:a16="http://schemas.microsoft.com/office/drawing/2014/main" id="{079762C0-8AD9-4908-9621-EF6BBA335A91}"/>
                </a:ext>
              </a:extLst>
            </p:cNvPr>
            <p:cNvSpPr txBox="1"/>
            <p:nvPr/>
          </p:nvSpPr>
          <p:spPr>
            <a:xfrm>
              <a:off x="0" y="-19050"/>
              <a:ext cx="1243132" cy="1435088"/>
            </a:xfrm>
            <a:prstGeom prst="rect">
              <a:avLst/>
            </a:prstGeom>
            <a:grpFill/>
          </p:spPr>
          <p:txBody>
            <a:bodyPr lIns="50800" tIns="50800" rIns="50800" bIns="50800" rtlCol="0" anchor="ctr"/>
            <a:lstStyle/>
            <a:p>
              <a:pPr algn="ctr">
                <a:lnSpc>
                  <a:spcPts val="2240"/>
                </a:lnSpc>
              </a:pPr>
              <a:endParaRPr/>
            </a:p>
          </p:txBody>
        </p:sp>
      </p:grpSp>
      <p:grpSp>
        <p:nvGrpSpPr>
          <p:cNvPr id="26" name="Group 21">
            <a:extLst>
              <a:ext uri="{FF2B5EF4-FFF2-40B4-BE49-F238E27FC236}">
                <a16:creationId xmlns:a16="http://schemas.microsoft.com/office/drawing/2014/main" id="{3BB5B81D-E08C-3360-20F8-9AE58F30F079}"/>
              </a:ext>
            </a:extLst>
          </p:cNvPr>
          <p:cNvGrpSpPr/>
          <p:nvPr/>
        </p:nvGrpSpPr>
        <p:grpSpPr>
          <a:xfrm>
            <a:off x="7032214" y="5524500"/>
            <a:ext cx="5023239" cy="4633507"/>
            <a:chOff x="0" y="0"/>
            <a:chExt cx="1243132" cy="1416038"/>
          </a:xfrm>
          <a:solidFill>
            <a:srgbClr val="FFFFCC"/>
          </a:solidFill>
        </p:grpSpPr>
        <p:sp>
          <p:nvSpPr>
            <p:cNvPr id="27" name="Freeform 22">
              <a:extLst>
                <a:ext uri="{FF2B5EF4-FFF2-40B4-BE49-F238E27FC236}">
                  <a16:creationId xmlns:a16="http://schemas.microsoft.com/office/drawing/2014/main" id="{303BAD81-3DC2-8192-3739-C1933C20BF64}"/>
                </a:ext>
              </a:extLst>
            </p:cNvPr>
            <p:cNvSpPr/>
            <p:nvPr/>
          </p:nvSpPr>
          <p:spPr>
            <a:xfrm>
              <a:off x="0" y="0"/>
              <a:ext cx="1243132" cy="1416038"/>
            </a:xfrm>
            <a:custGeom>
              <a:avLst/>
              <a:gdLst/>
              <a:ahLst/>
              <a:cxnLst/>
              <a:rect l="l" t="t" r="r" b="b"/>
              <a:pathLst>
                <a:path w="1243132" h="1416038">
                  <a:moveTo>
                    <a:pt x="37725" y="0"/>
                  </a:moveTo>
                  <a:lnTo>
                    <a:pt x="1205407" y="0"/>
                  </a:lnTo>
                  <a:cubicBezTo>
                    <a:pt x="1226242" y="0"/>
                    <a:pt x="1243132" y="16890"/>
                    <a:pt x="1243132" y="37725"/>
                  </a:cubicBezTo>
                  <a:lnTo>
                    <a:pt x="1243132" y="1378313"/>
                  </a:lnTo>
                  <a:cubicBezTo>
                    <a:pt x="1243132" y="1388318"/>
                    <a:pt x="1239158" y="1397914"/>
                    <a:pt x="1232083" y="1404989"/>
                  </a:cubicBezTo>
                  <a:cubicBezTo>
                    <a:pt x="1225008" y="1412064"/>
                    <a:pt x="1215412" y="1416038"/>
                    <a:pt x="1205407" y="1416038"/>
                  </a:cubicBezTo>
                  <a:lnTo>
                    <a:pt x="37725" y="1416038"/>
                  </a:lnTo>
                  <a:cubicBezTo>
                    <a:pt x="27720" y="1416038"/>
                    <a:pt x="18124" y="1412064"/>
                    <a:pt x="11049" y="1404989"/>
                  </a:cubicBezTo>
                  <a:cubicBezTo>
                    <a:pt x="3975" y="1397914"/>
                    <a:pt x="0" y="1388318"/>
                    <a:pt x="0" y="1378313"/>
                  </a:cubicBezTo>
                  <a:lnTo>
                    <a:pt x="0" y="37725"/>
                  </a:lnTo>
                  <a:cubicBezTo>
                    <a:pt x="0" y="27720"/>
                    <a:pt x="3975" y="18124"/>
                    <a:pt x="11049" y="11049"/>
                  </a:cubicBezTo>
                  <a:cubicBezTo>
                    <a:pt x="18124" y="3975"/>
                    <a:pt x="27720" y="0"/>
                    <a:pt x="37725" y="0"/>
                  </a:cubicBezTo>
                  <a:close/>
                </a:path>
              </a:pathLst>
            </a:custGeom>
            <a:grpFill/>
          </p:spPr>
        </p:sp>
        <p:sp>
          <p:nvSpPr>
            <p:cNvPr id="28" name="TextBox 23">
              <a:extLst>
                <a:ext uri="{FF2B5EF4-FFF2-40B4-BE49-F238E27FC236}">
                  <a16:creationId xmlns:a16="http://schemas.microsoft.com/office/drawing/2014/main" id="{0EBBA0F8-D83F-6D62-0F20-9AD67FA24B02}"/>
                </a:ext>
              </a:extLst>
            </p:cNvPr>
            <p:cNvSpPr txBox="1"/>
            <p:nvPr/>
          </p:nvSpPr>
          <p:spPr>
            <a:xfrm>
              <a:off x="0" y="-19050"/>
              <a:ext cx="1243132" cy="1435088"/>
            </a:xfrm>
            <a:prstGeom prst="rect">
              <a:avLst/>
            </a:prstGeom>
            <a:grpFill/>
          </p:spPr>
          <p:txBody>
            <a:bodyPr lIns="50800" tIns="50800" rIns="50800" bIns="50800" rtlCol="0" anchor="ctr"/>
            <a:lstStyle/>
            <a:p>
              <a:pPr algn="ctr">
                <a:lnSpc>
                  <a:spcPts val="2240"/>
                </a:lnSpc>
              </a:pPr>
              <a:endParaRPr/>
            </a:p>
          </p:txBody>
        </p:sp>
      </p:grpSp>
      <p:sp>
        <p:nvSpPr>
          <p:cNvPr id="2" name="TextBox 2"/>
          <p:cNvSpPr txBox="1"/>
          <p:nvPr/>
        </p:nvSpPr>
        <p:spPr>
          <a:xfrm>
            <a:off x="2785491" y="967887"/>
            <a:ext cx="12382528" cy="2089716"/>
          </a:xfrm>
          <a:prstGeom prst="rect">
            <a:avLst/>
          </a:prstGeom>
        </p:spPr>
        <p:txBody>
          <a:bodyPr lIns="0" tIns="0" rIns="0" bIns="0" rtlCol="0" anchor="t">
            <a:spAutoFit/>
          </a:bodyPr>
          <a:lstStyle/>
          <a:p>
            <a:pPr algn="ctr">
              <a:lnSpc>
                <a:spcPts val="5568"/>
              </a:lnSpc>
            </a:pPr>
            <a:r>
              <a:rPr lang="en-US" sz="3977" b="1">
                <a:solidFill>
                  <a:srgbClr val="3F3D3E"/>
                </a:solidFill>
                <a:latin typeface="Alexandria Bold"/>
                <a:ea typeface="Alexandria Bold"/>
                <a:cs typeface="Alexandria Bold"/>
                <a:sym typeface="Alexandria Bold"/>
              </a:rPr>
              <a:t>MĂSURILE PRECONIZATE A FI LANSATE ÎN ANUL 2026 ȘI CONDIȚIILE SPECIFICE DE ELIGIBILITATE (SECTORUL ZOOTEHNIC)</a:t>
            </a:r>
          </a:p>
        </p:txBody>
      </p:sp>
      <p:sp>
        <p:nvSpPr>
          <p:cNvPr id="3" name="Freeform 3"/>
          <p:cNvSpPr/>
          <p:nvPr/>
        </p:nvSpPr>
        <p:spPr>
          <a:xfrm>
            <a:off x="14754975" y="144660"/>
            <a:ext cx="3425626" cy="1081927"/>
          </a:xfrm>
          <a:custGeom>
            <a:avLst/>
            <a:gdLst/>
            <a:ahLst/>
            <a:cxnLst/>
            <a:rect l="l" t="t" r="r" b="b"/>
            <a:pathLst>
              <a:path w="3425626" h="1081927">
                <a:moveTo>
                  <a:pt x="0" y="0"/>
                </a:moveTo>
                <a:lnTo>
                  <a:pt x="3425626" y="0"/>
                </a:lnTo>
                <a:lnTo>
                  <a:pt x="3425626" y="1081926"/>
                </a:lnTo>
                <a:lnTo>
                  <a:pt x="0" y="1081926"/>
                </a:lnTo>
                <a:lnTo>
                  <a:pt x="0" y="0"/>
                </a:lnTo>
                <a:close/>
              </a:path>
            </a:pathLst>
          </a:custGeom>
          <a:blipFill>
            <a:blip r:embed="rId3"/>
            <a:stretch>
              <a:fillRect/>
            </a:stretch>
          </a:blipFill>
        </p:spPr>
      </p:sp>
      <p:sp>
        <p:nvSpPr>
          <p:cNvPr id="4" name="Freeform 4"/>
          <p:cNvSpPr/>
          <p:nvPr/>
        </p:nvSpPr>
        <p:spPr>
          <a:xfrm>
            <a:off x="111274" y="58935"/>
            <a:ext cx="3778878" cy="1272222"/>
          </a:xfrm>
          <a:custGeom>
            <a:avLst/>
            <a:gdLst/>
            <a:ahLst/>
            <a:cxnLst/>
            <a:rect l="l" t="t" r="r" b="b"/>
            <a:pathLst>
              <a:path w="3778878" h="1272222">
                <a:moveTo>
                  <a:pt x="0" y="0"/>
                </a:moveTo>
                <a:lnTo>
                  <a:pt x="3778878" y="0"/>
                </a:lnTo>
                <a:lnTo>
                  <a:pt x="3778878" y="1272222"/>
                </a:lnTo>
                <a:lnTo>
                  <a:pt x="0" y="1272222"/>
                </a:lnTo>
                <a:lnTo>
                  <a:pt x="0" y="0"/>
                </a:lnTo>
                <a:close/>
              </a:path>
            </a:pathLst>
          </a:custGeom>
          <a:blipFill>
            <a:blip r:embed="rId4"/>
            <a:stretch>
              <a:fillRect/>
            </a:stretch>
          </a:blipFill>
        </p:spPr>
      </p:sp>
      <p:sp>
        <p:nvSpPr>
          <p:cNvPr id="5" name="AutoShape 5"/>
          <p:cNvSpPr/>
          <p:nvPr/>
        </p:nvSpPr>
        <p:spPr>
          <a:xfrm>
            <a:off x="4147980" y="3308941"/>
            <a:ext cx="9732876" cy="0"/>
          </a:xfrm>
          <a:prstGeom prst="line">
            <a:avLst/>
          </a:prstGeom>
          <a:ln w="19050" cap="flat">
            <a:solidFill>
              <a:srgbClr val="000000"/>
            </a:solidFill>
            <a:prstDash val="solid"/>
            <a:headEnd type="none" w="sm" len="sm"/>
            <a:tailEnd type="none" w="sm" len="sm"/>
          </a:ln>
        </p:spPr>
      </p:sp>
      <p:sp>
        <p:nvSpPr>
          <p:cNvPr id="6" name="Freeform 6"/>
          <p:cNvSpPr/>
          <p:nvPr/>
        </p:nvSpPr>
        <p:spPr>
          <a:xfrm>
            <a:off x="7467600" y="3390900"/>
            <a:ext cx="4587854" cy="2017247"/>
          </a:xfrm>
          <a:custGeom>
            <a:avLst/>
            <a:gdLst/>
            <a:ahLst/>
            <a:cxnLst/>
            <a:rect l="l" t="t" r="r" b="b"/>
            <a:pathLst>
              <a:path w="4587854" h="2017247">
                <a:moveTo>
                  <a:pt x="0" y="0"/>
                </a:moveTo>
                <a:lnTo>
                  <a:pt x="4587854" y="0"/>
                </a:lnTo>
                <a:lnTo>
                  <a:pt x="4587854" y="2017248"/>
                </a:lnTo>
                <a:lnTo>
                  <a:pt x="0" y="20172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7848600" y="3902189"/>
            <a:ext cx="3330986" cy="1038746"/>
          </a:xfrm>
          <a:prstGeom prst="rect">
            <a:avLst/>
          </a:prstGeom>
        </p:spPr>
        <p:txBody>
          <a:bodyPr wrap="square" lIns="0" tIns="0" rIns="0" bIns="0" rtlCol="0" anchor="t">
            <a:spAutoFit/>
          </a:bodyPr>
          <a:lstStyle/>
          <a:p>
            <a:pPr algn="ctr">
              <a:lnSpc>
                <a:spcPts val="2659"/>
              </a:lnSpc>
            </a:pP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PD-05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cuplat</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venit</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 carne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vită</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mânzat</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400"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sz="2400" b="1" dirty="0">
                <a:solidFill>
                  <a:srgbClr val="000000"/>
                </a:solidFill>
                <a:latin typeface="Times New Roman" panose="02020603050405020304" pitchFamily="18" charset="0"/>
                <a:ea typeface="TT Hoves Bold"/>
                <a:cs typeface="Times New Roman" panose="02020603050405020304" pitchFamily="18" charset="0"/>
                <a:sym typeface="TT Hoves Bold"/>
              </a:rPr>
              <a:t> ovine</a:t>
            </a:r>
          </a:p>
        </p:txBody>
      </p:sp>
      <p:sp>
        <p:nvSpPr>
          <p:cNvPr id="8" name="Freeform 8"/>
          <p:cNvSpPr/>
          <p:nvPr/>
        </p:nvSpPr>
        <p:spPr>
          <a:xfrm>
            <a:off x="13265636" y="3340515"/>
            <a:ext cx="4793764" cy="2107785"/>
          </a:xfrm>
          <a:custGeom>
            <a:avLst/>
            <a:gdLst/>
            <a:ahLst/>
            <a:cxnLst/>
            <a:rect l="l" t="t" r="r" b="b"/>
            <a:pathLst>
              <a:path w="4793764" h="2107785">
                <a:moveTo>
                  <a:pt x="0" y="0"/>
                </a:moveTo>
                <a:lnTo>
                  <a:pt x="4793764" y="0"/>
                </a:lnTo>
                <a:lnTo>
                  <a:pt x="4793764" y="2107785"/>
                </a:lnTo>
                <a:lnTo>
                  <a:pt x="0" y="21077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13614358" y="3771900"/>
            <a:ext cx="3530642" cy="1208279"/>
          </a:xfrm>
          <a:prstGeom prst="rect">
            <a:avLst/>
          </a:prstGeom>
        </p:spPr>
        <p:txBody>
          <a:bodyPr wrap="square" lIns="0" tIns="0" rIns="0" bIns="0" rtlCol="0" anchor="t">
            <a:spAutoFit/>
          </a:bodyPr>
          <a:lstStyle/>
          <a:p>
            <a:pPr algn="ctr">
              <a:lnSpc>
                <a:spcPts val="2380"/>
              </a:lnSpc>
            </a:pP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PD-06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cuplat</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venit</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per cap de animal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tineret</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bovin</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ovin</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caprin</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precum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b="1" dirty="0" err="1">
                <a:solidFill>
                  <a:srgbClr val="000000"/>
                </a:solidFill>
                <a:latin typeface="Times New Roman" panose="02020603050405020304" pitchFamily="18" charset="0"/>
                <a:ea typeface="TT Hoves Bold"/>
                <a:cs typeface="Times New Roman" panose="02020603050405020304" pitchFamily="18" charset="0"/>
                <a:sym typeface="TT Hoves Bold"/>
              </a:rPr>
              <a:t>cabaline</a:t>
            </a:r>
            <a:endParaRPr lang="en-US" b="1" dirty="0">
              <a:solidFill>
                <a:srgbClr val="000000"/>
              </a:solidFill>
              <a:latin typeface="Times New Roman" panose="02020603050405020304" pitchFamily="18" charset="0"/>
              <a:ea typeface="TT Hoves Bold"/>
              <a:cs typeface="Times New Roman" panose="02020603050405020304" pitchFamily="18" charset="0"/>
              <a:sym typeface="TT Hoves Bold"/>
            </a:endParaRPr>
          </a:p>
        </p:txBody>
      </p:sp>
      <p:sp>
        <p:nvSpPr>
          <p:cNvPr id="16" name="TextBox 16"/>
          <p:cNvSpPr txBox="1"/>
          <p:nvPr/>
        </p:nvSpPr>
        <p:spPr>
          <a:xfrm>
            <a:off x="7239000" y="5943681"/>
            <a:ext cx="4572000" cy="3108993"/>
          </a:xfrm>
          <a:prstGeom prst="rect">
            <a:avLst/>
          </a:prstGeom>
        </p:spPr>
        <p:txBody>
          <a:bodyPr wrap="square" lIns="0" tIns="0" rIns="0" bIns="0" rtlCol="0" anchor="t">
            <a:spAutoFit/>
          </a:bodyPr>
          <a:lstStyle/>
          <a:p>
            <a:pPr marL="360363" lvl="1" indent="-133350" algn="just">
              <a:lnSpc>
                <a:spcPts val="2939"/>
              </a:lnSpc>
              <a:spcBef>
                <a:spcPct val="0"/>
              </a:spcBef>
              <a:buFontTx/>
              <a:buAutoNum type="arabicPeriod"/>
            </a:pPr>
            <a:r>
              <a:rPr lang="ro-MD" sz="2000" dirty="0">
                <a:solidFill>
                  <a:srgbClr val="000000"/>
                </a:solidFill>
                <a:latin typeface="Times New Roman" panose="02020603050405020304" pitchFamily="18" charset="0"/>
                <a:ea typeface="TT Hoves"/>
                <a:cs typeface="Times New Roman" panose="02020603050405020304" pitchFamily="18" charset="0"/>
                <a:sym typeface="TT Hoves"/>
              </a:rPr>
              <a:t>Solicitanți – fermieri activi.</a:t>
            </a:r>
          </a:p>
          <a:p>
            <a:pPr marL="360363" lvl="1" indent="-133350" algn="just">
              <a:lnSpc>
                <a:spcPts val="2939"/>
              </a:lnSpc>
              <a:spcBef>
                <a:spcPct val="0"/>
              </a:spcBef>
              <a:buAutoNum type="arabicPeriod"/>
            </a:pP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Animalele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sacrificate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sunt radiate din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Sistemul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Informațional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Automatizat</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Registrul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de stat al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animalelor</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a:t>
            </a:r>
          </a:p>
          <a:p>
            <a:pPr marL="360363" lvl="1" indent="-133350" algn="just">
              <a:lnSpc>
                <a:spcPts val="2520"/>
              </a:lnSpc>
              <a:spcBef>
                <a:spcPct val="0"/>
              </a:spcBef>
              <a:buAutoNum type="arabicPeriod"/>
            </a:pPr>
            <a:r>
              <a:rPr lang="ro-MD" sz="2000" dirty="0">
                <a:solidFill>
                  <a:srgbClr val="000000"/>
                </a:solidFill>
                <a:latin typeface="Times New Roman" panose="02020603050405020304" pitchFamily="18" charset="0"/>
                <a:cs typeface="Times New Roman" panose="02020603050405020304" pitchFamily="18" charset="0"/>
              </a:rPr>
              <a:t>Respectă cerințele legale în materie de gestionare: siguranța hranei, gestionarea substanțelor cu efect hormonal, </a:t>
            </a:r>
            <a:r>
              <a:rPr lang="en-US" sz="2000" dirty="0" err="1">
                <a:solidFill>
                  <a:srgbClr val="000000"/>
                </a:solidFill>
                <a:latin typeface="Times New Roman" panose="02020603050405020304" pitchFamily="18" charset="0"/>
                <a:cs typeface="Times New Roman" panose="02020603050405020304" pitchFamily="18" charset="0"/>
              </a:rPr>
              <a:t>protec</a:t>
            </a:r>
            <a:r>
              <a:rPr lang="ro-RO" sz="2000" dirty="0">
                <a:solidFill>
                  <a:srgbClr val="000000"/>
                </a:solidFill>
                <a:latin typeface="Times New Roman" panose="02020603050405020304" pitchFamily="18" charset="0"/>
                <a:cs typeface="Times New Roman" panose="02020603050405020304" pitchFamily="18" charset="0"/>
              </a:rPr>
              <a:t>ț</a:t>
            </a:r>
            <a:r>
              <a:rPr lang="en-US" sz="2000" dirty="0" err="1">
                <a:solidFill>
                  <a:srgbClr val="000000"/>
                </a:solidFill>
                <a:latin typeface="Times New Roman" panose="02020603050405020304" pitchFamily="18" charset="0"/>
                <a:cs typeface="Times New Roman" panose="02020603050405020304" pitchFamily="18" charset="0"/>
              </a:rPr>
              <a:t>ia</a:t>
            </a:r>
            <a:r>
              <a:rPr lang="en-US" sz="2000" dirty="0">
                <a:solidFill>
                  <a:srgbClr val="000000"/>
                </a:solidFill>
                <a:latin typeface="Times New Roman" panose="02020603050405020304" pitchFamily="18" charset="0"/>
                <a:cs typeface="Times New Roman" panose="02020603050405020304" pitchFamily="18" charset="0"/>
              </a:rPr>
              <a:t> vi</a:t>
            </a:r>
            <a:r>
              <a:rPr lang="ro-RO" sz="2000" dirty="0">
                <a:solidFill>
                  <a:srgbClr val="000000"/>
                </a:solidFill>
                <a:latin typeface="Times New Roman" panose="02020603050405020304" pitchFamily="18" charset="0"/>
                <a:cs typeface="Times New Roman" panose="02020603050405020304" pitchFamily="18" charset="0"/>
              </a:rPr>
              <a:t>ț</a:t>
            </a:r>
            <a:r>
              <a:rPr lang="en-US" sz="2000" dirty="0" err="1">
                <a:solidFill>
                  <a:srgbClr val="000000"/>
                </a:solidFill>
                <a:latin typeface="Times New Roman" panose="02020603050405020304" pitchFamily="18" charset="0"/>
                <a:cs typeface="Times New Roman" panose="02020603050405020304" pitchFamily="18" charset="0"/>
              </a:rPr>
              <a:t>eilor</a:t>
            </a:r>
            <a:r>
              <a:rPr lang="ro-MD" sz="2000" dirty="0">
                <a:solidFill>
                  <a:srgbClr val="000000"/>
                </a:solidFill>
                <a:latin typeface="Times New Roman" panose="02020603050405020304" pitchFamily="18" charset="0"/>
                <a:cs typeface="Times New Roman" panose="02020603050405020304" pitchFamily="18" charset="0"/>
              </a:rPr>
              <a:t>, bunăstarea animalelor.</a:t>
            </a:r>
            <a:endParaRPr lang="ro-MD" sz="2000" dirty="0">
              <a:solidFill>
                <a:srgbClr val="000000"/>
              </a:solidFill>
              <a:latin typeface="Times New Roman" panose="02020603050405020304" pitchFamily="18" charset="0"/>
              <a:cs typeface="Times New Roman" panose="02020603050405020304" pitchFamily="18" charset="0"/>
              <a:sym typeface="TT Hoves"/>
            </a:endParaRPr>
          </a:p>
          <a:p>
            <a:pPr marL="360363" lvl="1" indent="-133350" algn="just">
              <a:lnSpc>
                <a:spcPts val="2939"/>
              </a:lnSpc>
              <a:spcBef>
                <a:spcPct val="0"/>
              </a:spcBef>
              <a:buAutoNum type="arabicPeriod"/>
            </a:pPr>
            <a:r>
              <a:rPr lang="ro-MD" sz="2000" dirty="0">
                <a:solidFill>
                  <a:srgbClr val="000000"/>
                </a:solidFill>
                <a:latin typeface="Times New Roman" panose="02020603050405020304" pitchFamily="18" charset="0"/>
                <a:cs typeface="Times New Roman" panose="02020603050405020304" pitchFamily="18" charset="0"/>
              </a:rPr>
              <a:t>Forma de sprijin – forfet</a:t>
            </a:r>
            <a:r>
              <a:rPr lang="ro-MD" sz="2000" dirty="0">
                <a:latin typeface="Times New Roman" panose="02020603050405020304" pitchFamily="18" charset="0"/>
                <a:cs typeface="Times New Roman" panose="02020603050405020304" pitchFamily="18" charset="0"/>
              </a:rPr>
              <a:t>ară</a:t>
            </a:r>
            <a:r>
              <a:rPr lang="ro-RO" sz="2000" dirty="0">
                <a:solidFill>
                  <a:srgbClr val="000000"/>
                </a:solidFill>
                <a:latin typeface="Times New Roman" panose="02020603050405020304" pitchFamily="18" charset="0"/>
                <a:cs typeface="Times New Roman" panose="02020603050405020304" pitchFamily="18" charset="0"/>
                <a:sym typeface="TT Hoves"/>
              </a:rPr>
              <a:t>.</a:t>
            </a:r>
            <a:endParaRPr lang="ro-MD" dirty="0">
              <a:latin typeface="Times New Roman" panose="02020603050405020304" pitchFamily="18" charset="0"/>
              <a:cs typeface="Times New Roman" panose="02020603050405020304" pitchFamily="18" charset="0"/>
            </a:endParaRPr>
          </a:p>
        </p:txBody>
      </p:sp>
      <p:sp>
        <p:nvSpPr>
          <p:cNvPr id="17" name="TextBox 17"/>
          <p:cNvSpPr txBox="1"/>
          <p:nvPr/>
        </p:nvSpPr>
        <p:spPr>
          <a:xfrm>
            <a:off x="13303277" y="5919436"/>
            <a:ext cx="4263397" cy="3077766"/>
          </a:xfrm>
          <a:prstGeom prst="rect">
            <a:avLst/>
          </a:prstGeom>
        </p:spPr>
        <p:txBody>
          <a:bodyPr wrap="square" lIns="0" tIns="0" rIns="0" bIns="0" rtlCol="0" anchor="t">
            <a:spAutoFit/>
          </a:bodyPr>
          <a:lstStyle/>
          <a:p>
            <a:pPr marL="442913" lvl="1" indent="-269875" algn="just">
              <a:spcBef>
                <a:spcPct val="0"/>
              </a:spcBef>
              <a:buFontTx/>
              <a:buAutoNum type="arabicPeriod"/>
            </a:pPr>
            <a:r>
              <a:rPr lang="ro-MD" sz="2000" dirty="0">
                <a:solidFill>
                  <a:srgbClr val="000000"/>
                </a:solidFill>
                <a:latin typeface="Times New Roman" panose="02020603050405020304" pitchFamily="18" charset="0"/>
                <a:ea typeface="TT Hoves"/>
                <a:cs typeface="Times New Roman" panose="02020603050405020304" pitchFamily="18" charset="0"/>
                <a:sym typeface="TT Hoves"/>
              </a:rPr>
              <a:t>Solicitanți – fermieri activi.</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endParaRPr lang="ro-MD" sz="2000" dirty="0">
              <a:solidFill>
                <a:srgbClr val="000000"/>
              </a:solidFill>
              <a:latin typeface="Times New Roman" panose="02020603050405020304" pitchFamily="18" charset="0"/>
              <a:ea typeface="TT Hoves"/>
              <a:cs typeface="Times New Roman" panose="02020603050405020304" pitchFamily="18" charset="0"/>
              <a:sym typeface="TT Hoves"/>
            </a:endParaRPr>
          </a:p>
          <a:p>
            <a:pPr marL="442913" lvl="1" indent="-269875" algn="just">
              <a:spcBef>
                <a:spcPct val="0"/>
              </a:spcBef>
              <a:buAutoNum type="arabicPeriod"/>
            </a:pP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Animalele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pentru</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care a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fost</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solicitată</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plata</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sunt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înscrise</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în</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sz="2000" dirty="0" err="1">
                <a:solidFill>
                  <a:srgbClr val="000000"/>
                </a:solidFill>
                <a:latin typeface="Times New Roman" panose="02020603050405020304" pitchFamily="18" charset="0"/>
                <a:ea typeface="TT Hoves"/>
                <a:cs typeface="Times New Roman" panose="02020603050405020304" pitchFamily="18" charset="0"/>
                <a:sym typeface="TT Hoves"/>
              </a:rPr>
              <a:t>Registrul</a:t>
            </a:r>
            <a:r>
              <a:rPr lang="en-US" sz="2000" dirty="0">
                <a:solidFill>
                  <a:srgbClr val="000000"/>
                </a:solidFill>
                <a:latin typeface="Times New Roman" panose="02020603050405020304" pitchFamily="18" charset="0"/>
                <a:ea typeface="TT Hoves"/>
                <a:cs typeface="Times New Roman" panose="02020603050405020304" pitchFamily="18" charset="0"/>
                <a:sym typeface="TT Hoves"/>
              </a:rPr>
              <a:t> Genealogic</a:t>
            </a:r>
          </a:p>
          <a:p>
            <a:pPr marL="442913" lvl="1" indent="-269875" algn="just">
              <a:spcBef>
                <a:spcPct val="0"/>
              </a:spcBef>
              <a:buAutoNum type="arabicPeriod"/>
            </a:pPr>
            <a:r>
              <a:rPr lang="ro-RO" sz="2000" dirty="0">
                <a:solidFill>
                  <a:srgbClr val="000000"/>
                </a:solidFill>
                <a:latin typeface="Times New Roman" panose="02020603050405020304" pitchFamily="18" charset="0"/>
                <a:ea typeface="TT Hoves"/>
                <a:cs typeface="Times New Roman" panose="02020603050405020304" pitchFamily="18" charset="0"/>
                <a:sym typeface="TT Hoves"/>
              </a:rPr>
              <a:t> </a:t>
            </a:r>
            <a:r>
              <a:rPr lang="ro-MD" sz="2000" dirty="0">
                <a:solidFill>
                  <a:srgbClr val="000000"/>
                </a:solidFill>
                <a:latin typeface="Times New Roman" panose="02020603050405020304" pitchFamily="18" charset="0"/>
                <a:cs typeface="Times New Roman" panose="02020603050405020304" pitchFamily="18" charset="0"/>
              </a:rPr>
              <a:t>Respectă cerințele legale în materie de gestionare: siguranța hranei, gestionarea substanțelor cu efect hormonal, </a:t>
            </a:r>
            <a:r>
              <a:rPr lang="en-US" sz="2000" dirty="0" err="1">
                <a:solidFill>
                  <a:srgbClr val="000000"/>
                </a:solidFill>
                <a:latin typeface="Times New Roman" panose="02020603050405020304" pitchFamily="18" charset="0"/>
                <a:cs typeface="Times New Roman" panose="02020603050405020304" pitchFamily="18" charset="0"/>
              </a:rPr>
              <a:t>protec</a:t>
            </a:r>
            <a:r>
              <a:rPr lang="ro-RO" sz="2000" dirty="0">
                <a:solidFill>
                  <a:srgbClr val="000000"/>
                </a:solidFill>
                <a:latin typeface="Times New Roman" panose="02020603050405020304" pitchFamily="18" charset="0"/>
                <a:cs typeface="Times New Roman" panose="02020603050405020304" pitchFamily="18" charset="0"/>
              </a:rPr>
              <a:t>ț</a:t>
            </a:r>
            <a:r>
              <a:rPr lang="en-US" sz="2000" dirty="0" err="1">
                <a:solidFill>
                  <a:srgbClr val="000000"/>
                </a:solidFill>
                <a:latin typeface="Times New Roman" panose="02020603050405020304" pitchFamily="18" charset="0"/>
                <a:cs typeface="Times New Roman" panose="02020603050405020304" pitchFamily="18" charset="0"/>
              </a:rPr>
              <a:t>ia</a:t>
            </a:r>
            <a:r>
              <a:rPr lang="en-US" sz="2000" dirty="0">
                <a:solidFill>
                  <a:srgbClr val="000000"/>
                </a:solidFill>
                <a:latin typeface="Times New Roman" panose="02020603050405020304" pitchFamily="18" charset="0"/>
                <a:cs typeface="Times New Roman" panose="02020603050405020304" pitchFamily="18" charset="0"/>
              </a:rPr>
              <a:t> vi</a:t>
            </a:r>
            <a:r>
              <a:rPr lang="ro-RO" sz="2000" dirty="0">
                <a:solidFill>
                  <a:srgbClr val="000000"/>
                </a:solidFill>
                <a:latin typeface="Times New Roman" panose="02020603050405020304" pitchFamily="18" charset="0"/>
                <a:cs typeface="Times New Roman" panose="02020603050405020304" pitchFamily="18" charset="0"/>
              </a:rPr>
              <a:t>ț</a:t>
            </a:r>
            <a:r>
              <a:rPr lang="en-US" sz="2000" dirty="0" err="1">
                <a:solidFill>
                  <a:srgbClr val="000000"/>
                </a:solidFill>
                <a:latin typeface="Times New Roman" panose="02020603050405020304" pitchFamily="18" charset="0"/>
                <a:cs typeface="Times New Roman" panose="02020603050405020304" pitchFamily="18" charset="0"/>
              </a:rPr>
              <a:t>eilor</a:t>
            </a:r>
            <a:r>
              <a:rPr lang="ro-MD" sz="2000" dirty="0">
                <a:solidFill>
                  <a:srgbClr val="000000"/>
                </a:solidFill>
                <a:latin typeface="Times New Roman" panose="02020603050405020304" pitchFamily="18" charset="0"/>
                <a:cs typeface="Times New Roman" panose="02020603050405020304" pitchFamily="18" charset="0"/>
              </a:rPr>
              <a:t>, bunăstarea animalelor.</a:t>
            </a:r>
            <a:endParaRPr lang="ro-MD" sz="2000" dirty="0">
              <a:solidFill>
                <a:srgbClr val="000000"/>
              </a:solidFill>
              <a:latin typeface="Times New Roman" panose="02020603050405020304" pitchFamily="18" charset="0"/>
              <a:cs typeface="Times New Roman" panose="02020603050405020304" pitchFamily="18" charset="0"/>
              <a:sym typeface="TT Hoves"/>
            </a:endParaRPr>
          </a:p>
          <a:p>
            <a:pPr marL="442913" lvl="1" indent="-269875" algn="just">
              <a:spcBef>
                <a:spcPct val="0"/>
              </a:spcBef>
              <a:buFontTx/>
              <a:buAutoNum type="arabicPeriod"/>
            </a:pPr>
            <a:r>
              <a:rPr lang="ro-MD" sz="2000" dirty="0">
                <a:solidFill>
                  <a:srgbClr val="000000"/>
                </a:solidFill>
                <a:latin typeface="Times New Roman" panose="02020603050405020304" pitchFamily="18" charset="0"/>
                <a:cs typeface="Times New Roman" panose="02020603050405020304" pitchFamily="18" charset="0"/>
              </a:rPr>
              <a:t>Forma de sprijin – forfet</a:t>
            </a:r>
            <a:r>
              <a:rPr lang="ro-MD" sz="2000" dirty="0">
                <a:latin typeface="Times New Roman" panose="02020603050405020304" pitchFamily="18" charset="0"/>
                <a:cs typeface="Times New Roman" panose="02020603050405020304" pitchFamily="18" charset="0"/>
              </a:rPr>
              <a:t>ară</a:t>
            </a:r>
            <a:r>
              <a:rPr lang="ro-RO" sz="2000" dirty="0">
                <a:solidFill>
                  <a:srgbClr val="000000"/>
                </a:solidFill>
                <a:latin typeface="Times New Roman" panose="02020603050405020304" pitchFamily="18" charset="0"/>
                <a:cs typeface="Times New Roman" panose="02020603050405020304" pitchFamily="18" charset="0"/>
                <a:sym typeface="TT Hoves"/>
              </a:rPr>
              <a:t>.</a:t>
            </a:r>
            <a:endParaRPr lang="ro-MD" sz="2000" dirty="0">
              <a:latin typeface="Times New Roman" panose="02020603050405020304" pitchFamily="18" charset="0"/>
              <a:cs typeface="Times New Roman" panose="02020603050405020304" pitchFamily="18" charset="0"/>
            </a:endParaRPr>
          </a:p>
        </p:txBody>
      </p:sp>
      <p:sp>
        <p:nvSpPr>
          <p:cNvPr id="20" name="Freeform 12">
            <a:extLst>
              <a:ext uri="{FF2B5EF4-FFF2-40B4-BE49-F238E27FC236}">
                <a16:creationId xmlns:a16="http://schemas.microsoft.com/office/drawing/2014/main" id="{063E0F5C-3705-D4AD-A30E-DE0C3A23BB8B}"/>
              </a:ext>
            </a:extLst>
          </p:cNvPr>
          <p:cNvSpPr/>
          <p:nvPr/>
        </p:nvSpPr>
        <p:spPr>
          <a:xfrm>
            <a:off x="914400" y="3390900"/>
            <a:ext cx="4578879" cy="2013301"/>
          </a:xfrm>
          <a:custGeom>
            <a:avLst/>
            <a:gdLst/>
            <a:ahLst/>
            <a:cxnLst/>
            <a:rect l="l" t="t" r="r" b="b"/>
            <a:pathLst>
              <a:path w="4578879" h="2013301">
                <a:moveTo>
                  <a:pt x="0" y="0"/>
                </a:moveTo>
                <a:lnTo>
                  <a:pt x="4578878" y="0"/>
                </a:lnTo>
                <a:lnTo>
                  <a:pt x="4578878" y="2013300"/>
                </a:lnTo>
                <a:lnTo>
                  <a:pt x="0" y="2013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TextBox 13">
            <a:extLst>
              <a:ext uri="{FF2B5EF4-FFF2-40B4-BE49-F238E27FC236}">
                <a16:creationId xmlns:a16="http://schemas.microsoft.com/office/drawing/2014/main" id="{85E1A7A2-67F3-EF6E-AB00-5AD13C4EDC17}"/>
              </a:ext>
            </a:extLst>
          </p:cNvPr>
          <p:cNvSpPr txBox="1"/>
          <p:nvPr/>
        </p:nvSpPr>
        <p:spPr>
          <a:xfrm>
            <a:off x="1143000" y="3870325"/>
            <a:ext cx="3520811" cy="1077218"/>
          </a:xfrm>
          <a:prstGeom prst="rect">
            <a:avLst/>
          </a:prstGeom>
        </p:spPr>
        <p:txBody>
          <a:bodyPr lIns="0" tIns="0" rIns="0" bIns="0" rtlCol="0" anchor="t">
            <a:spAutoFit/>
          </a:bodyPr>
          <a:lstStyle/>
          <a:p>
            <a:pPr algn="ctr">
              <a:lnSpc>
                <a:spcPts val="2799"/>
              </a:lnSpc>
            </a:pP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PD-04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Sprijin</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cuplat</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pentru</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venit</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 kg de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lapte</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de bovine, ovine </a:t>
            </a:r>
            <a:r>
              <a:rPr lang="en-US" sz="2000" b="1" dirty="0" err="1">
                <a:solidFill>
                  <a:srgbClr val="000000"/>
                </a:solidFill>
                <a:latin typeface="Times New Roman" panose="02020603050405020304" pitchFamily="18" charset="0"/>
                <a:ea typeface="TT Hoves Bold"/>
                <a:cs typeface="Times New Roman" panose="02020603050405020304" pitchFamily="18" charset="0"/>
                <a:sym typeface="TT Hoves Bold"/>
              </a:rPr>
              <a:t>și</a:t>
            </a:r>
            <a:r>
              <a:rPr lang="en-US" sz="2000" b="1" dirty="0">
                <a:solidFill>
                  <a:srgbClr val="000000"/>
                </a:solidFill>
                <a:latin typeface="Times New Roman" panose="02020603050405020304" pitchFamily="18" charset="0"/>
                <a:ea typeface="TT Hoves Bold"/>
                <a:cs typeface="Times New Roman" panose="02020603050405020304" pitchFamily="18" charset="0"/>
                <a:sym typeface="TT Hoves Bold"/>
              </a:rPr>
              <a:t> caprine</a:t>
            </a:r>
          </a:p>
        </p:txBody>
      </p:sp>
      <p:grpSp>
        <p:nvGrpSpPr>
          <p:cNvPr id="22" name="Group 21">
            <a:extLst>
              <a:ext uri="{FF2B5EF4-FFF2-40B4-BE49-F238E27FC236}">
                <a16:creationId xmlns:a16="http://schemas.microsoft.com/office/drawing/2014/main" id="{951BAB9A-28A2-B425-2CAA-024D6B9B946F}"/>
              </a:ext>
            </a:extLst>
          </p:cNvPr>
          <p:cNvGrpSpPr/>
          <p:nvPr/>
        </p:nvGrpSpPr>
        <p:grpSpPr>
          <a:xfrm>
            <a:off x="609601" y="5524500"/>
            <a:ext cx="5257800" cy="4572000"/>
            <a:chOff x="0" y="0"/>
            <a:chExt cx="1243132" cy="1416038"/>
          </a:xfrm>
          <a:solidFill>
            <a:srgbClr val="FFFFCC"/>
          </a:solidFill>
        </p:grpSpPr>
        <p:sp>
          <p:nvSpPr>
            <p:cNvPr id="23" name="Freeform 22">
              <a:extLst>
                <a:ext uri="{FF2B5EF4-FFF2-40B4-BE49-F238E27FC236}">
                  <a16:creationId xmlns:a16="http://schemas.microsoft.com/office/drawing/2014/main" id="{83BBE3AF-7134-62BC-7D79-BC6122434ED1}"/>
                </a:ext>
              </a:extLst>
            </p:cNvPr>
            <p:cNvSpPr/>
            <p:nvPr/>
          </p:nvSpPr>
          <p:spPr>
            <a:xfrm>
              <a:off x="0" y="0"/>
              <a:ext cx="1243132" cy="1416038"/>
            </a:xfrm>
            <a:custGeom>
              <a:avLst/>
              <a:gdLst/>
              <a:ahLst/>
              <a:cxnLst/>
              <a:rect l="l" t="t" r="r" b="b"/>
              <a:pathLst>
                <a:path w="1243132" h="1416038">
                  <a:moveTo>
                    <a:pt x="37725" y="0"/>
                  </a:moveTo>
                  <a:lnTo>
                    <a:pt x="1205407" y="0"/>
                  </a:lnTo>
                  <a:cubicBezTo>
                    <a:pt x="1226242" y="0"/>
                    <a:pt x="1243132" y="16890"/>
                    <a:pt x="1243132" y="37725"/>
                  </a:cubicBezTo>
                  <a:lnTo>
                    <a:pt x="1243132" y="1378313"/>
                  </a:lnTo>
                  <a:cubicBezTo>
                    <a:pt x="1243132" y="1388318"/>
                    <a:pt x="1239158" y="1397914"/>
                    <a:pt x="1232083" y="1404989"/>
                  </a:cubicBezTo>
                  <a:cubicBezTo>
                    <a:pt x="1225008" y="1412064"/>
                    <a:pt x="1215412" y="1416038"/>
                    <a:pt x="1205407" y="1416038"/>
                  </a:cubicBezTo>
                  <a:lnTo>
                    <a:pt x="37725" y="1416038"/>
                  </a:lnTo>
                  <a:cubicBezTo>
                    <a:pt x="27720" y="1416038"/>
                    <a:pt x="18124" y="1412064"/>
                    <a:pt x="11049" y="1404989"/>
                  </a:cubicBezTo>
                  <a:cubicBezTo>
                    <a:pt x="3975" y="1397914"/>
                    <a:pt x="0" y="1388318"/>
                    <a:pt x="0" y="1378313"/>
                  </a:cubicBezTo>
                  <a:lnTo>
                    <a:pt x="0" y="37725"/>
                  </a:lnTo>
                  <a:cubicBezTo>
                    <a:pt x="0" y="27720"/>
                    <a:pt x="3975" y="18124"/>
                    <a:pt x="11049" y="11049"/>
                  </a:cubicBezTo>
                  <a:cubicBezTo>
                    <a:pt x="18124" y="3975"/>
                    <a:pt x="27720" y="0"/>
                    <a:pt x="37725" y="0"/>
                  </a:cubicBezTo>
                  <a:close/>
                </a:path>
              </a:pathLst>
            </a:custGeom>
            <a:grpFill/>
          </p:spPr>
        </p:sp>
        <p:sp>
          <p:nvSpPr>
            <p:cNvPr id="24" name="TextBox 23">
              <a:extLst>
                <a:ext uri="{FF2B5EF4-FFF2-40B4-BE49-F238E27FC236}">
                  <a16:creationId xmlns:a16="http://schemas.microsoft.com/office/drawing/2014/main" id="{767EE36F-70B7-3842-FB5C-F470C123FE93}"/>
                </a:ext>
              </a:extLst>
            </p:cNvPr>
            <p:cNvSpPr txBox="1"/>
            <p:nvPr/>
          </p:nvSpPr>
          <p:spPr>
            <a:xfrm>
              <a:off x="0" y="-19050"/>
              <a:ext cx="1243132" cy="1435088"/>
            </a:xfrm>
            <a:prstGeom prst="rect">
              <a:avLst/>
            </a:prstGeom>
            <a:grpFill/>
          </p:spPr>
          <p:txBody>
            <a:bodyPr lIns="50800" tIns="50800" rIns="50800" bIns="50800" rtlCol="0" anchor="ctr"/>
            <a:lstStyle/>
            <a:p>
              <a:pPr algn="ctr">
                <a:lnSpc>
                  <a:spcPts val="2240"/>
                </a:lnSpc>
              </a:pPr>
              <a:endParaRPr/>
            </a:p>
          </p:txBody>
        </p:sp>
      </p:grpSp>
      <p:sp>
        <p:nvSpPr>
          <p:cNvPr id="25" name="TextBox 24">
            <a:extLst>
              <a:ext uri="{FF2B5EF4-FFF2-40B4-BE49-F238E27FC236}">
                <a16:creationId xmlns:a16="http://schemas.microsoft.com/office/drawing/2014/main" id="{D1BC12A5-850C-4529-831B-B17F43BD9751}"/>
              </a:ext>
            </a:extLst>
          </p:cNvPr>
          <p:cNvSpPr txBox="1"/>
          <p:nvPr/>
        </p:nvSpPr>
        <p:spPr>
          <a:xfrm>
            <a:off x="694062" y="5637458"/>
            <a:ext cx="4799217" cy="4462375"/>
          </a:xfrm>
          <a:prstGeom prst="rect">
            <a:avLst/>
          </a:prstGeom>
        </p:spPr>
        <p:txBody>
          <a:bodyPr wrap="square" lIns="0" tIns="0" rIns="0" bIns="0" rtlCol="0" anchor="t">
            <a:spAutoFit/>
          </a:bodyPr>
          <a:lstStyle/>
          <a:p>
            <a:pPr marL="388620" lvl="1" indent="-194310" algn="just">
              <a:lnSpc>
                <a:spcPts val="2520"/>
              </a:lnSpc>
              <a:spcBef>
                <a:spcPct val="0"/>
              </a:spcBef>
              <a:buFontTx/>
              <a:buAutoNum type="arabicPeriod"/>
            </a:pPr>
            <a:r>
              <a:rPr lang="ro-MD" dirty="0">
                <a:solidFill>
                  <a:srgbClr val="000000"/>
                </a:solidFill>
                <a:latin typeface="Times New Roman" panose="02020603050405020304" pitchFamily="18" charset="0"/>
                <a:ea typeface="TT Hoves"/>
                <a:cs typeface="Times New Roman" panose="02020603050405020304" pitchFamily="18" charset="0"/>
                <a:sym typeface="TT Hoves"/>
              </a:rPr>
              <a:t> Solicitanți – fermieri activi.</a:t>
            </a:r>
          </a:p>
          <a:p>
            <a:pPr marL="388620" lvl="1" indent="-194310" algn="just">
              <a:lnSpc>
                <a:spcPts val="2520"/>
              </a:lnSpc>
              <a:spcBef>
                <a:spcPct val="0"/>
              </a:spcBef>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Exploataţia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deținută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este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autorizată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sanitar-veterinar</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a:t>
            </a:r>
          </a:p>
          <a:p>
            <a:pPr marL="388620" lvl="1" indent="-194310" algn="just">
              <a:lnSpc>
                <a:spcPts val="2520"/>
              </a:lnSpc>
              <a:spcBef>
                <a:spcPct val="0"/>
              </a:spcBef>
              <a:buAutoNum type="arabicPeriod"/>
            </a:pPr>
            <a:r>
              <a:rPr lang="ro-RO"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Animalele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pentru</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care se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solicită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sprijin</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financiar</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sunt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asigurate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împotriva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riscurilor</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îmbolnăvire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sau</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deces</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a:t>
            </a:r>
          </a:p>
          <a:p>
            <a:pPr marL="388620" lvl="1" indent="-194310" algn="just">
              <a:lnSpc>
                <a:spcPts val="2520"/>
              </a:lnSpc>
              <a:spcBef>
                <a:spcPct val="0"/>
              </a:spcBef>
              <a:buAutoNum type="arabicPeriod"/>
            </a:pP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Prezintă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dovada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livrării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către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unitatea</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autorizată</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de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procesare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colectare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comercializare</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 </a:t>
            </a:r>
            <a:r>
              <a:rPr lang="en-US" dirty="0" err="1">
                <a:solidFill>
                  <a:srgbClr val="000000"/>
                </a:solidFill>
                <a:latin typeface="Times New Roman" panose="02020603050405020304" pitchFamily="18" charset="0"/>
                <a:ea typeface="TT Hoves"/>
                <a:cs typeface="Times New Roman" panose="02020603050405020304" pitchFamily="18" charset="0"/>
                <a:sym typeface="TT Hoves"/>
              </a:rPr>
              <a:t>laptelui</a:t>
            </a:r>
            <a:r>
              <a:rPr lang="en-US" dirty="0">
                <a:solidFill>
                  <a:srgbClr val="000000"/>
                </a:solidFill>
                <a:latin typeface="Times New Roman" panose="02020603050405020304" pitchFamily="18" charset="0"/>
                <a:ea typeface="TT Hoves"/>
                <a:cs typeface="Times New Roman" panose="02020603050405020304" pitchFamily="18" charset="0"/>
                <a:sym typeface="TT Hoves"/>
              </a:rPr>
              <a:t> </a:t>
            </a:r>
            <a:r>
              <a:rPr lang="en-US" dirty="0" err="1">
                <a:solidFill>
                  <a:srgbClr val="000000"/>
                </a:solidFill>
                <a:latin typeface="Times New Roman" panose="02020603050405020304" pitchFamily="18" charset="0"/>
                <a:cs typeface="Times New Roman" panose="02020603050405020304" pitchFamily="18" charset="0"/>
                <a:sym typeface="TT Hoves"/>
              </a:rPr>
              <a:t>sau</a:t>
            </a:r>
            <a:r>
              <a:rPr lang="en-US" dirty="0">
                <a:solidFill>
                  <a:srgbClr val="000000"/>
                </a:solidFill>
                <a:latin typeface="Times New Roman" panose="02020603050405020304" pitchFamily="18" charset="0"/>
                <a:cs typeface="Times New Roman" panose="02020603050405020304" pitchFamily="18" charset="0"/>
                <a:sym typeface="TT Hoves"/>
              </a:rPr>
              <a:t> </a:t>
            </a:r>
            <a:r>
              <a:rPr lang="en-US" dirty="0" err="1">
                <a:solidFill>
                  <a:srgbClr val="000000"/>
                </a:solidFill>
                <a:latin typeface="Times New Roman" panose="02020603050405020304" pitchFamily="18" charset="0"/>
                <a:cs typeface="Times New Roman" panose="02020603050405020304" pitchFamily="18" charset="0"/>
                <a:sym typeface="TT Hoves"/>
              </a:rPr>
              <a:t>comercializarea</a:t>
            </a:r>
            <a:r>
              <a:rPr lang="en-US" dirty="0">
                <a:solidFill>
                  <a:srgbClr val="000000"/>
                </a:solidFill>
                <a:latin typeface="Times New Roman" panose="02020603050405020304" pitchFamily="18" charset="0"/>
                <a:cs typeface="Times New Roman" panose="02020603050405020304" pitchFamily="18" charset="0"/>
                <a:sym typeface="TT Hoves"/>
              </a:rPr>
              <a:t> </a:t>
            </a:r>
            <a:r>
              <a:rPr lang="en-US" dirty="0" err="1">
                <a:solidFill>
                  <a:srgbClr val="000000"/>
                </a:solidFill>
                <a:latin typeface="Times New Roman" panose="02020603050405020304" pitchFamily="18" charset="0"/>
                <a:cs typeface="Times New Roman" panose="02020603050405020304" pitchFamily="18" charset="0"/>
                <a:sym typeface="TT Hoves"/>
              </a:rPr>
              <a:t>directă</a:t>
            </a:r>
            <a:r>
              <a:rPr lang="en-US" dirty="0">
                <a:solidFill>
                  <a:srgbClr val="000000"/>
                </a:solidFill>
                <a:latin typeface="Times New Roman" panose="02020603050405020304" pitchFamily="18" charset="0"/>
                <a:cs typeface="Times New Roman" panose="02020603050405020304" pitchFamily="18" charset="0"/>
                <a:sym typeface="TT Hoves"/>
              </a:rPr>
              <a:t> a </a:t>
            </a:r>
            <a:r>
              <a:rPr lang="en-US" dirty="0" err="1">
                <a:solidFill>
                  <a:srgbClr val="000000"/>
                </a:solidFill>
                <a:latin typeface="Times New Roman" panose="02020603050405020304" pitchFamily="18" charset="0"/>
                <a:cs typeface="Times New Roman" panose="02020603050405020304" pitchFamily="18" charset="0"/>
                <a:sym typeface="TT Hoves"/>
              </a:rPr>
              <a:t>produsului</a:t>
            </a:r>
            <a:r>
              <a:rPr lang="en-US" dirty="0">
                <a:solidFill>
                  <a:srgbClr val="000000"/>
                </a:solidFill>
                <a:latin typeface="Times New Roman" panose="02020603050405020304" pitchFamily="18" charset="0"/>
                <a:cs typeface="Times New Roman" panose="02020603050405020304" pitchFamily="18" charset="0"/>
                <a:sym typeface="TT Hoves"/>
              </a:rPr>
              <a:t>.</a:t>
            </a:r>
            <a:endParaRPr lang="ro-MD" dirty="0">
              <a:solidFill>
                <a:srgbClr val="000000"/>
              </a:solidFill>
              <a:latin typeface="Times New Roman" panose="02020603050405020304" pitchFamily="18" charset="0"/>
              <a:cs typeface="Times New Roman" panose="02020603050405020304" pitchFamily="18" charset="0"/>
              <a:sym typeface="TT Hoves"/>
            </a:endParaRPr>
          </a:p>
          <a:p>
            <a:pPr marL="388620" lvl="1" indent="-194310" algn="just">
              <a:lnSpc>
                <a:spcPts val="2520"/>
              </a:lnSpc>
              <a:spcBef>
                <a:spcPct val="0"/>
              </a:spcBef>
              <a:buAutoNum type="arabicPeriod"/>
            </a:pPr>
            <a:r>
              <a:rPr lang="ro-MD" dirty="0">
                <a:solidFill>
                  <a:srgbClr val="000000"/>
                </a:solidFill>
                <a:latin typeface="Times New Roman" panose="02020603050405020304" pitchFamily="18" charset="0"/>
                <a:cs typeface="Times New Roman" panose="02020603050405020304" pitchFamily="18" charset="0"/>
              </a:rPr>
              <a:t>Respectă cerințele legale în materie de gestionare: siguranța hranei, gestionarea substanțelor cu efect hormonal, </a:t>
            </a:r>
            <a:r>
              <a:rPr lang="en-US" dirty="0" err="1">
                <a:solidFill>
                  <a:srgbClr val="000000"/>
                </a:solidFill>
                <a:latin typeface="Times New Roman" panose="02020603050405020304" pitchFamily="18" charset="0"/>
                <a:cs typeface="Times New Roman" panose="02020603050405020304" pitchFamily="18" charset="0"/>
              </a:rPr>
              <a:t>protec</a:t>
            </a:r>
            <a:r>
              <a:rPr lang="ro-RO" dirty="0">
                <a:solidFill>
                  <a:srgbClr val="000000"/>
                </a:solidFill>
                <a:latin typeface="Times New Roman" panose="02020603050405020304" pitchFamily="18" charset="0"/>
                <a:cs typeface="Times New Roman" panose="02020603050405020304" pitchFamily="18" charset="0"/>
              </a:rPr>
              <a:t>ț</a:t>
            </a:r>
            <a:r>
              <a:rPr lang="en-US" dirty="0" err="1">
                <a:solidFill>
                  <a:srgbClr val="000000"/>
                </a:solidFill>
                <a:latin typeface="Times New Roman" panose="02020603050405020304" pitchFamily="18" charset="0"/>
                <a:cs typeface="Times New Roman" panose="02020603050405020304" pitchFamily="18" charset="0"/>
              </a:rPr>
              <a:t>ia</a:t>
            </a:r>
            <a:r>
              <a:rPr lang="en-US" dirty="0">
                <a:solidFill>
                  <a:srgbClr val="000000"/>
                </a:solidFill>
                <a:latin typeface="Times New Roman" panose="02020603050405020304" pitchFamily="18" charset="0"/>
                <a:cs typeface="Times New Roman" panose="02020603050405020304" pitchFamily="18" charset="0"/>
              </a:rPr>
              <a:t> vi</a:t>
            </a:r>
            <a:r>
              <a:rPr lang="ro-RO" dirty="0">
                <a:solidFill>
                  <a:srgbClr val="000000"/>
                </a:solidFill>
                <a:latin typeface="Times New Roman" panose="02020603050405020304" pitchFamily="18" charset="0"/>
                <a:cs typeface="Times New Roman" panose="02020603050405020304" pitchFamily="18" charset="0"/>
              </a:rPr>
              <a:t>ț</a:t>
            </a:r>
            <a:r>
              <a:rPr lang="en-US" dirty="0" err="1">
                <a:solidFill>
                  <a:srgbClr val="000000"/>
                </a:solidFill>
                <a:latin typeface="Times New Roman" panose="02020603050405020304" pitchFamily="18" charset="0"/>
                <a:cs typeface="Times New Roman" panose="02020603050405020304" pitchFamily="18" charset="0"/>
              </a:rPr>
              <a:t>eilor</a:t>
            </a:r>
            <a:r>
              <a:rPr lang="ro-MD" dirty="0">
                <a:solidFill>
                  <a:srgbClr val="000000"/>
                </a:solidFill>
                <a:latin typeface="Times New Roman" panose="02020603050405020304" pitchFamily="18" charset="0"/>
                <a:cs typeface="Times New Roman" panose="02020603050405020304" pitchFamily="18" charset="0"/>
              </a:rPr>
              <a:t>, bunăstarea animalelor.</a:t>
            </a:r>
            <a:endParaRPr lang="ro-MD" dirty="0">
              <a:solidFill>
                <a:srgbClr val="000000"/>
              </a:solidFill>
              <a:latin typeface="Times New Roman" panose="02020603050405020304" pitchFamily="18" charset="0"/>
              <a:cs typeface="Times New Roman" panose="02020603050405020304" pitchFamily="18" charset="0"/>
              <a:sym typeface="TT Hoves"/>
            </a:endParaRPr>
          </a:p>
          <a:p>
            <a:pPr marL="388620" lvl="1" indent="-194310" algn="just">
              <a:lnSpc>
                <a:spcPts val="2520"/>
              </a:lnSpc>
              <a:spcBef>
                <a:spcPct val="0"/>
              </a:spcBef>
              <a:buFontTx/>
              <a:buAutoNum type="arabicPeriod"/>
            </a:pPr>
            <a:r>
              <a:rPr lang="ro-MD" dirty="0">
                <a:solidFill>
                  <a:srgbClr val="000000"/>
                </a:solidFill>
                <a:latin typeface="Times New Roman" panose="02020603050405020304" pitchFamily="18" charset="0"/>
                <a:cs typeface="Times New Roman" panose="02020603050405020304" pitchFamily="18" charset="0"/>
              </a:rPr>
              <a:t>Forma de sprijin – forfet</a:t>
            </a:r>
            <a:r>
              <a:rPr lang="ro-MD" dirty="0">
                <a:latin typeface="Times New Roman" panose="02020603050405020304" pitchFamily="18" charset="0"/>
                <a:cs typeface="Times New Roman" panose="02020603050405020304" pitchFamily="18" charset="0"/>
              </a:rPr>
              <a:t>ară</a:t>
            </a:r>
            <a:r>
              <a:rPr lang="ro-RO" dirty="0">
                <a:solidFill>
                  <a:srgbClr val="000000"/>
                </a:solidFill>
                <a:latin typeface="Times New Roman" panose="02020603050405020304" pitchFamily="18" charset="0"/>
                <a:cs typeface="Times New Roman" panose="02020603050405020304" pitchFamily="18" charset="0"/>
                <a:sym typeface="TT Hoves"/>
              </a:rPr>
              <a:t>.</a:t>
            </a:r>
            <a:endParaRPr lang="ro-MD"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1703" y="1848821"/>
            <a:ext cx="12382528" cy="1543616"/>
          </a:xfrm>
          <a:prstGeom prst="rect">
            <a:avLst/>
          </a:prstGeom>
        </p:spPr>
        <p:txBody>
          <a:bodyPr lIns="0" tIns="0" rIns="0" bIns="0" rtlCol="0" anchor="t">
            <a:spAutoFit/>
          </a:bodyPr>
          <a:lstStyle/>
          <a:p>
            <a:pPr algn="ctr">
              <a:lnSpc>
                <a:spcPts val="6268"/>
              </a:lnSpc>
            </a:pPr>
            <a:r>
              <a:rPr lang="en-US" sz="4477" b="1" dirty="0">
                <a:solidFill>
                  <a:srgbClr val="3F3D3E"/>
                </a:solidFill>
                <a:latin typeface="Times New Roman" panose="02020603050405020304" pitchFamily="18" charset="0"/>
                <a:ea typeface="Alexandria Bold"/>
                <a:cs typeface="Times New Roman" panose="02020603050405020304" pitchFamily="18" charset="0"/>
                <a:sym typeface="Alexandria Bold"/>
              </a:rPr>
              <a:t>TIPURILE DE INTERVENȚII ELIGIBILE PENTRU FINANȚARE DIN FNDAMR (IS)</a:t>
            </a:r>
          </a:p>
        </p:txBody>
      </p:sp>
      <p:sp>
        <p:nvSpPr>
          <p:cNvPr id="3" name="TextBox 3"/>
          <p:cNvSpPr txBox="1"/>
          <p:nvPr/>
        </p:nvSpPr>
        <p:spPr>
          <a:xfrm>
            <a:off x="2133600" y="4674319"/>
            <a:ext cx="14767601" cy="5318059"/>
          </a:xfrm>
          <a:prstGeom prst="rect">
            <a:avLst/>
          </a:prstGeom>
        </p:spPr>
        <p:txBody>
          <a:bodyPr wrap="square" lIns="0" tIns="0" rIns="0" bIns="0" rtlCol="0" anchor="t">
            <a:spAutoFit/>
          </a:bodyPr>
          <a:lstStyle/>
          <a:p>
            <a:pPr>
              <a:lnSpc>
                <a:spcPct val="150000"/>
              </a:lnSpc>
            </a:pPr>
            <a:r>
              <a:rPr lang="ro-RO" sz="2699" b="1" dirty="0">
                <a:latin typeface="Times New Roman" panose="02020603050405020304" pitchFamily="18" charset="0"/>
                <a:ea typeface="Garet Bold"/>
                <a:cs typeface="Times New Roman" panose="02020603050405020304" pitchFamily="18" charset="0"/>
                <a:sym typeface="Garet Bold"/>
              </a:rPr>
              <a:t>2</a:t>
            </a:r>
            <a:r>
              <a:rPr lang="en-US" sz="2699" b="1" dirty="0">
                <a:latin typeface="Times New Roman" panose="02020603050405020304" pitchFamily="18" charset="0"/>
                <a:ea typeface="Garet Bold"/>
                <a:cs typeface="Times New Roman" panose="02020603050405020304" pitchFamily="18" charset="0"/>
                <a:sym typeface="Garet Bold"/>
              </a:rPr>
              <a:t>.</a:t>
            </a:r>
            <a:r>
              <a:rPr lang="ro-RO" sz="2699" b="1" dirty="0">
                <a:latin typeface="Times New Roman" panose="02020603050405020304" pitchFamily="18" charset="0"/>
                <a:ea typeface="Garet Bold"/>
                <a:cs typeface="Times New Roman" panose="02020603050405020304" pitchFamily="18" charset="0"/>
                <a:sym typeface="Garet Bold"/>
              </a:rPr>
              <a:t> </a:t>
            </a:r>
            <a:r>
              <a:rPr lang="en-US" sz="2699" b="1" dirty="0" err="1">
                <a:latin typeface="Times New Roman" panose="02020603050405020304" pitchFamily="18" charset="0"/>
                <a:ea typeface="Garet Bold"/>
                <a:cs typeface="Times New Roman" panose="02020603050405020304" pitchFamily="18" charset="0"/>
                <a:sym typeface="Garet Bold"/>
              </a:rPr>
              <a:t>Intervențiile</a:t>
            </a:r>
            <a:r>
              <a:rPr lang="en-US" sz="2699" b="1" dirty="0">
                <a:latin typeface="Times New Roman" panose="02020603050405020304" pitchFamily="18" charset="0"/>
                <a:ea typeface="Garet Bold"/>
                <a:cs typeface="Times New Roman" panose="02020603050405020304" pitchFamily="18" charset="0"/>
                <a:sym typeface="Garet Bold"/>
              </a:rPr>
              <a:t> </a:t>
            </a:r>
            <a:r>
              <a:rPr lang="en-US" sz="2699" b="1" dirty="0" err="1">
                <a:latin typeface="Times New Roman" panose="02020603050405020304" pitchFamily="18" charset="0"/>
                <a:ea typeface="Garet Bold"/>
                <a:cs typeface="Times New Roman" panose="02020603050405020304" pitchFamily="18" charset="0"/>
                <a:sym typeface="Garet Bold"/>
              </a:rPr>
              <a:t>sectoriale</a:t>
            </a:r>
            <a:r>
              <a:rPr lang="en-US" sz="2699" b="1" dirty="0">
                <a:latin typeface="Times New Roman" panose="02020603050405020304" pitchFamily="18" charset="0"/>
                <a:ea typeface="Garet Bold"/>
                <a:cs typeface="Times New Roman" panose="02020603050405020304" pitchFamily="18" charset="0"/>
                <a:sym typeface="Garet Bold"/>
              </a:rPr>
              <a:t> (IS) sunt:</a:t>
            </a:r>
          </a:p>
          <a:p>
            <a:pPr algn="l">
              <a:lnSpc>
                <a:spcPct val="150000"/>
              </a:lnSpc>
            </a:pPr>
            <a:r>
              <a:rPr lang="en-US" sz="2699" dirty="0">
                <a:latin typeface="Times New Roman" panose="02020603050405020304" pitchFamily="18" charset="0"/>
                <a:ea typeface="Garet"/>
                <a:cs typeface="Times New Roman" panose="02020603050405020304" pitchFamily="18" charset="0"/>
                <a:sym typeface="Garet"/>
              </a:rPr>
              <a:t>IS-V-01 </a:t>
            </a:r>
            <a:r>
              <a:rPr lang="en-US" sz="2699" dirty="0" err="1">
                <a:latin typeface="Times New Roman" panose="02020603050405020304" pitchFamily="18" charset="0"/>
                <a:ea typeface="Garet"/>
                <a:cs typeface="Times New Roman" panose="02020603050405020304" pitchFamily="18" charset="0"/>
                <a:sym typeface="Garet"/>
              </a:rPr>
              <a:t>Măsuri</a:t>
            </a:r>
            <a:r>
              <a:rPr lang="en-US" sz="2699" dirty="0">
                <a:latin typeface="Times New Roman" panose="02020603050405020304" pitchFamily="18" charset="0"/>
                <a:ea typeface="Garet"/>
                <a:cs typeface="Times New Roman" panose="02020603050405020304" pitchFamily="18" charset="0"/>
                <a:sym typeface="Garet"/>
              </a:rPr>
              <a:t> de </a:t>
            </a:r>
            <a:r>
              <a:rPr lang="en-US" sz="2699" dirty="0" err="1">
                <a:latin typeface="Times New Roman" panose="02020603050405020304" pitchFamily="18" charset="0"/>
                <a:ea typeface="Garet"/>
                <a:cs typeface="Times New Roman" panose="02020603050405020304" pitchFamily="18" charset="0"/>
                <a:sym typeface="Garet"/>
              </a:rPr>
              <a:t>sprijin</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pentru</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activitățile</a:t>
            </a:r>
            <a:r>
              <a:rPr lang="en-US" sz="2699" dirty="0">
                <a:latin typeface="Times New Roman" panose="02020603050405020304" pitchFamily="18" charset="0"/>
                <a:ea typeface="Garet"/>
                <a:cs typeface="Times New Roman" panose="02020603050405020304" pitchFamily="18" charset="0"/>
                <a:sym typeface="Garet"/>
              </a:rPr>
              <a:t> din </a:t>
            </a:r>
            <a:r>
              <a:rPr lang="en-US" sz="2699" dirty="0" err="1">
                <a:latin typeface="Times New Roman" panose="02020603050405020304" pitchFamily="18" charset="0"/>
                <a:ea typeface="Garet"/>
                <a:cs typeface="Times New Roman" panose="02020603050405020304" pitchFamily="18" charset="0"/>
                <a:sym typeface="Garet"/>
              </a:rPr>
              <a:t>plantațiile</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viticole</a:t>
            </a:r>
            <a:r>
              <a:rPr lang="en-US" sz="2699"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sz="2699" dirty="0">
                <a:latin typeface="Times New Roman" panose="02020603050405020304" pitchFamily="18" charset="0"/>
                <a:ea typeface="Garet"/>
                <a:cs typeface="Times New Roman" panose="02020603050405020304" pitchFamily="18" charset="0"/>
                <a:sym typeface="Garet"/>
              </a:rPr>
              <a:t>IS-V-02 </a:t>
            </a:r>
            <a:r>
              <a:rPr lang="en-US" sz="2699" dirty="0" err="1">
                <a:latin typeface="Times New Roman" panose="02020603050405020304" pitchFamily="18" charset="0"/>
                <a:ea typeface="Garet"/>
                <a:cs typeface="Times New Roman" panose="02020603050405020304" pitchFamily="18" charset="0"/>
                <a:sym typeface="Garet"/>
              </a:rPr>
              <a:t>Măsuri</a:t>
            </a:r>
            <a:r>
              <a:rPr lang="en-US" sz="2699" dirty="0">
                <a:latin typeface="Times New Roman" panose="02020603050405020304" pitchFamily="18" charset="0"/>
                <a:ea typeface="Garet"/>
                <a:cs typeface="Times New Roman" panose="02020603050405020304" pitchFamily="18" charset="0"/>
                <a:sym typeface="Garet"/>
              </a:rPr>
              <a:t> de </a:t>
            </a:r>
            <a:r>
              <a:rPr lang="en-US" sz="2699" dirty="0" err="1">
                <a:latin typeface="Times New Roman" panose="02020603050405020304" pitchFamily="18" charset="0"/>
                <a:ea typeface="Garet"/>
                <a:cs typeface="Times New Roman" panose="02020603050405020304" pitchFamily="18" charset="0"/>
                <a:sym typeface="Garet"/>
              </a:rPr>
              <a:t>sprijin</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pentru</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sporirea</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competitivității</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unităților</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vinicole</a:t>
            </a:r>
            <a:r>
              <a:rPr lang="en-US" sz="2699"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sz="2699" dirty="0">
                <a:latin typeface="Times New Roman" panose="02020603050405020304" pitchFamily="18" charset="0"/>
                <a:ea typeface="Garet"/>
                <a:cs typeface="Times New Roman" panose="02020603050405020304" pitchFamily="18" charset="0"/>
                <a:sym typeface="Garet"/>
              </a:rPr>
              <a:t>IS-OP-03 </a:t>
            </a:r>
            <a:r>
              <a:rPr lang="en-US" sz="2699" dirty="0" err="1">
                <a:latin typeface="Times New Roman" panose="02020603050405020304" pitchFamily="18" charset="0"/>
                <a:ea typeface="Garet"/>
                <a:cs typeface="Times New Roman" panose="02020603050405020304" pitchFamily="18" charset="0"/>
                <a:sym typeface="Garet"/>
              </a:rPr>
              <a:t>Îmbunătățirea</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planificării</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producției</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și</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adaptarea</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acesteia</a:t>
            </a:r>
            <a:r>
              <a:rPr lang="en-US" sz="2699" dirty="0">
                <a:latin typeface="Times New Roman" panose="02020603050405020304" pitchFamily="18" charset="0"/>
                <a:ea typeface="Garet"/>
                <a:cs typeface="Times New Roman" panose="02020603050405020304" pitchFamily="18" charset="0"/>
                <a:sym typeface="Garet"/>
              </a:rPr>
              <a:t> la </a:t>
            </a:r>
            <a:r>
              <a:rPr lang="en-US" sz="2699" dirty="0" err="1">
                <a:latin typeface="Times New Roman" panose="02020603050405020304" pitchFamily="18" charset="0"/>
                <a:ea typeface="Garet"/>
                <a:cs typeface="Times New Roman" panose="02020603050405020304" pitchFamily="18" charset="0"/>
                <a:sym typeface="Garet"/>
              </a:rPr>
              <a:t>cerere</a:t>
            </a:r>
            <a:r>
              <a:rPr lang="en-US" sz="2699" dirty="0">
                <a:latin typeface="Times New Roman" panose="02020603050405020304" pitchFamily="18" charset="0"/>
                <a:ea typeface="Garet"/>
                <a:cs typeface="Times New Roman" panose="02020603050405020304" pitchFamily="18" charset="0"/>
                <a:sym typeface="Garet"/>
              </a:rPr>
              <a:t>, precum </a:t>
            </a:r>
            <a:r>
              <a:rPr lang="en-US" sz="2699" dirty="0" err="1">
                <a:latin typeface="Times New Roman" panose="02020603050405020304" pitchFamily="18" charset="0"/>
                <a:ea typeface="Garet"/>
                <a:cs typeface="Times New Roman" panose="02020603050405020304" pitchFamily="18" charset="0"/>
                <a:sym typeface="Garet"/>
              </a:rPr>
              <a:t>și</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finanțarea</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tehnologiilor</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adaptate</a:t>
            </a:r>
            <a:r>
              <a:rPr lang="en-US" sz="2699" dirty="0">
                <a:latin typeface="Times New Roman" panose="02020603050405020304" pitchFamily="18" charset="0"/>
                <a:ea typeface="Garet"/>
                <a:cs typeface="Times New Roman" panose="02020603050405020304" pitchFamily="18" charset="0"/>
                <a:sym typeface="Garet"/>
              </a:rPr>
              <a:t> la </a:t>
            </a:r>
            <a:r>
              <a:rPr lang="en-US" sz="2699" dirty="0" err="1">
                <a:latin typeface="Times New Roman" panose="02020603050405020304" pitchFamily="18" charset="0"/>
                <a:ea typeface="Garet"/>
                <a:cs typeface="Times New Roman" panose="02020603050405020304" pitchFamily="18" charset="0"/>
                <a:sym typeface="Garet"/>
              </a:rPr>
              <a:t>condițiile</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climatice</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aflate</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în</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schimbare</a:t>
            </a:r>
            <a:r>
              <a:rPr lang="en-US" sz="2699"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sz="2699" dirty="0">
                <a:latin typeface="Times New Roman" panose="02020603050405020304" pitchFamily="18" charset="0"/>
                <a:ea typeface="Garet"/>
                <a:cs typeface="Times New Roman" panose="02020603050405020304" pitchFamily="18" charset="0"/>
                <a:sym typeface="Garet"/>
              </a:rPr>
              <a:t>IS-A-04 </a:t>
            </a:r>
            <a:r>
              <a:rPr lang="en-US" sz="2699" dirty="0" err="1">
                <a:latin typeface="Times New Roman" panose="02020603050405020304" pitchFamily="18" charset="0"/>
                <a:ea typeface="Garet"/>
                <a:cs typeface="Times New Roman" panose="02020603050405020304" pitchFamily="18" charset="0"/>
                <a:sym typeface="Garet"/>
              </a:rPr>
              <a:t>Sprijin</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pentru</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dezvoltarea</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sectorului</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apicol</a:t>
            </a:r>
            <a:r>
              <a:rPr lang="en-US" sz="2699"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sz="2699" dirty="0">
                <a:latin typeface="Times New Roman" panose="02020603050405020304" pitchFamily="18" charset="0"/>
                <a:ea typeface="Garet"/>
                <a:cs typeface="Times New Roman" panose="02020603050405020304" pitchFamily="18" charset="0"/>
                <a:sym typeface="Garet"/>
              </a:rPr>
              <a:t>IS-C-05 </a:t>
            </a:r>
            <a:r>
              <a:rPr lang="en-US" sz="2699" dirty="0" err="1">
                <a:latin typeface="Times New Roman" panose="02020603050405020304" pitchFamily="18" charset="0"/>
                <a:ea typeface="Garet"/>
                <a:cs typeface="Times New Roman" panose="02020603050405020304" pitchFamily="18" charset="0"/>
                <a:sym typeface="Garet"/>
              </a:rPr>
              <a:t>Sprijin</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pentru</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încadrarea</a:t>
            </a:r>
            <a:r>
              <a:rPr lang="en-US" sz="2699" dirty="0">
                <a:latin typeface="Times New Roman" panose="02020603050405020304" pitchFamily="18" charset="0"/>
                <a:ea typeface="Garet"/>
                <a:cs typeface="Times New Roman" panose="02020603050405020304" pitchFamily="18" charset="0"/>
                <a:sym typeface="Garet"/>
              </a:rPr>
              <a:t> </a:t>
            </a:r>
            <a:r>
              <a:rPr lang="en-US" sz="2699" dirty="0" err="1">
                <a:latin typeface="Times New Roman" panose="02020603050405020304" pitchFamily="18" charset="0"/>
                <a:ea typeface="Garet"/>
                <a:cs typeface="Times New Roman" panose="02020603050405020304" pitchFamily="18" charset="0"/>
                <a:sym typeface="Garet"/>
              </a:rPr>
              <a:t>în</a:t>
            </a:r>
            <a:r>
              <a:rPr lang="en-US" sz="2699" dirty="0">
                <a:latin typeface="Times New Roman" panose="02020603050405020304" pitchFamily="18" charset="0"/>
                <a:ea typeface="Garet"/>
                <a:cs typeface="Times New Roman" panose="02020603050405020304" pitchFamily="18" charset="0"/>
                <a:sym typeface="Garet"/>
              </a:rPr>
              <a:t> scheme de </a:t>
            </a:r>
            <a:r>
              <a:rPr lang="en-US" sz="2699" dirty="0" err="1">
                <a:latin typeface="Times New Roman" panose="02020603050405020304" pitchFamily="18" charset="0"/>
                <a:ea typeface="Garet"/>
                <a:cs typeface="Times New Roman" panose="02020603050405020304" pitchFamily="18" charset="0"/>
                <a:sym typeface="Garet"/>
              </a:rPr>
              <a:t>calitate</a:t>
            </a:r>
            <a:r>
              <a:rPr lang="en-US" sz="2699" dirty="0">
                <a:latin typeface="Times New Roman" panose="02020603050405020304" pitchFamily="18" charset="0"/>
                <a:ea typeface="Garet"/>
                <a:cs typeface="Times New Roman" panose="02020603050405020304" pitchFamily="18" charset="0"/>
                <a:sym typeface="Garet"/>
              </a:rPr>
              <a:t>.</a:t>
            </a:r>
          </a:p>
          <a:p>
            <a:pPr algn="ctr">
              <a:lnSpc>
                <a:spcPts val="3219"/>
              </a:lnSpc>
              <a:spcBef>
                <a:spcPct val="0"/>
              </a:spcBef>
            </a:pPr>
            <a:endParaRPr lang="en-US" sz="2699" dirty="0">
              <a:solidFill>
                <a:srgbClr val="545454"/>
              </a:solidFill>
              <a:latin typeface="Garet"/>
              <a:ea typeface="Garet"/>
              <a:cs typeface="Garet"/>
              <a:sym typeface="Garet"/>
            </a:endParaRPr>
          </a:p>
          <a:p>
            <a:pPr algn="ctr">
              <a:lnSpc>
                <a:spcPts val="4576"/>
              </a:lnSpc>
              <a:spcBef>
                <a:spcPct val="0"/>
              </a:spcBef>
            </a:pPr>
            <a:endParaRPr lang="en-US" sz="2699" dirty="0">
              <a:solidFill>
                <a:srgbClr val="545454"/>
              </a:solidFill>
              <a:latin typeface="Garet"/>
              <a:ea typeface="Garet"/>
              <a:cs typeface="Garet"/>
              <a:sym typeface="Garet"/>
            </a:endParaRPr>
          </a:p>
        </p:txBody>
      </p:sp>
      <p:sp>
        <p:nvSpPr>
          <p:cNvPr id="4" name="Freeform 4"/>
          <p:cNvSpPr/>
          <p:nvPr/>
        </p:nvSpPr>
        <p:spPr>
          <a:xfrm>
            <a:off x="14635879" y="142102"/>
            <a:ext cx="3425626" cy="1081927"/>
          </a:xfrm>
          <a:custGeom>
            <a:avLst/>
            <a:gdLst/>
            <a:ahLst/>
            <a:cxnLst/>
            <a:rect l="l" t="t" r="r" b="b"/>
            <a:pathLst>
              <a:path w="3425626" h="1081927">
                <a:moveTo>
                  <a:pt x="0" y="0"/>
                </a:moveTo>
                <a:lnTo>
                  <a:pt x="3425625" y="0"/>
                </a:lnTo>
                <a:lnTo>
                  <a:pt x="3425625" y="1081927"/>
                </a:lnTo>
                <a:lnTo>
                  <a:pt x="0" y="1081927"/>
                </a:lnTo>
                <a:lnTo>
                  <a:pt x="0" y="0"/>
                </a:lnTo>
                <a:close/>
              </a:path>
            </a:pathLst>
          </a:custGeom>
          <a:blipFill>
            <a:blip r:embed="rId2"/>
            <a:stretch>
              <a:fillRect/>
            </a:stretch>
          </a:blipFill>
        </p:spPr>
      </p:sp>
      <p:sp>
        <p:nvSpPr>
          <p:cNvPr id="5" name="Freeform 5"/>
          <p:cNvSpPr/>
          <p:nvPr/>
        </p:nvSpPr>
        <p:spPr>
          <a:xfrm>
            <a:off x="321920" y="267938"/>
            <a:ext cx="3778878" cy="1272222"/>
          </a:xfrm>
          <a:custGeom>
            <a:avLst/>
            <a:gdLst/>
            <a:ahLst/>
            <a:cxnLst/>
            <a:rect l="l" t="t" r="r" b="b"/>
            <a:pathLst>
              <a:path w="3778878" h="1272222">
                <a:moveTo>
                  <a:pt x="0" y="0"/>
                </a:moveTo>
                <a:lnTo>
                  <a:pt x="3778878" y="0"/>
                </a:lnTo>
                <a:lnTo>
                  <a:pt x="3778878" y="1272223"/>
                </a:lnTo>
                <a:lnTo>
                  <a:pt x="0" y="1272223"/>
                </a:lnTo>
                <a:lnTo>
                  <a:pt x="0" y="0"/>
                </a:lnTo>
                <a:close/>
              </a:path>
            </a:pathLst>
          </a:custGeom>
          <a:blipFill>
            <a:blip r:embed="rId3"/>
            <a:stretch>
              <a:fillRect/>
            </a:stretch>
          </a:blipFill>
        </p:spPr>
      </p:sp>
      <p:sp>
        <p:nvSpPr>
          <p:cNvPr id="6" name="AutoShape 6"/>
          <p:cNvSpPr/>
          <p:nvPr/>
        </p:nvSpPr>
        <p:spPr>
          <a:xfrm>
            <a:off x="4277562" y="3786822"/>
            <a:ext cx="9732876" cy="0"/>
          </a:xfrm>
          <a:prstGeom prst="line">
            <a:avLst/>
          </a:prstGeom>
          <a:ln w="19050" cap="flat">
            <a:solidFill>
              <a:srgbClr val="000000"/>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1028700"/>
            <a:ext cx="12572842" cy="1548437"/>
          </a:xfrm>
          <a:prstGeom prst="rect">
            <a:avLst/>
          </a:prstGeom>
        </p:spPr>
        <p:txBody>
          <a:bodyPr wrap="square" lIns="0" tIns="0" rIns="0" bIns="0" rtlCol="0" anchor="t">
            <a:spAutoFit/>
          </a:bodyPr>
          <a:lstStyle/>
          <a:p>
            <a:pPr algn="ctr">
              <a:lnSpc>
                <a:spcPts val="6268"/>
              </a:lnSpc>
            </a:pPr>
            <a:r>
              <a:rPr lang="en-US" sz="4477" b="1" dirty="0">
                <a:solidFill>
                  <a:srgbClr val="3F3D3E"/>
                </a:solidFill>
                <a:latin typeface="Times New Roman" panose="02020603050405020304" pitchFamily="18" charset="0"/>
                <a:ea typeface="Alexandria Bold"/>
                <a:cs typeface="Times New Roman" panose="02020603050405020304" pitchFamily="18" charset="0"/>
                <a:sym typeface="Alexandria Bold"/>
              </a:rPr>
              <a:t>TIPURILE DE INTERVENȚII ELIGIBILE PENTRU FINANȚARE DIN FNDAMR (DR)</a:t>
            </a:r>
          </a:p>
        </p:txBody>
      </p:sp>
      <p:sp>
        <p:nvSpPr>
          <p:cNvPr id="3" name="TextBox 3"/>
          <p:cNvSpPr txBox="1"/>
          <p:nvPr/>
        </p:nvSpPr>
        <p:spPr>
          <a:xfrm>
            <a:off x="685800" y="2833065"/>
            <a:ext cx="16992599" cy="7013715"/>
          </a:xfrm>
          <a:prstGeom prst="rect">
            <a:avLst/>
          </a:prstGeom>
        </p:spPr>
        <p:txBody>
          <a:bodyPr wrap="square" lIns="0" tIns="0" rIns="0" bIns="0" rtlCol="0" anchor="t">
            <a:spAutoFit/>
          </a:bodyPr>
          <a:lstStyle/>
          <a:p>
            <a:pPr>
              <a:lnSpc>
                <a:spcPct val="150000"/>
              </a:lnSpc>
            </a:pPr>
            <a:r>
              <a:rPr lang="ro-RO" b="1" dirty="0">
                <a:latin typeface="Times New Roman" panose="02020603050405020304" pitchFamily="18" charset="0"/>
                <a:ea typeface="Garet Bold"/>
                <a:cs typeface="Times New Roman" panose="02020603050405020304" pitchFamily="18" charset="0"/>
                <a:sym typeface="Garet Bold"/>
              </a:rPr>
              <a:t>3</a:t>
            </a:r>
            <a:r>
              <a:rPr lang="en-US" b="1" dirty="0">
                <a:latin typeface="Times New Roman" panose="02020603050405020304" pitchFamily="18" charset="0"/>
                <a:ea typeface="Garet Bold"/>
                <a:cs typeface="Times New Roman" panose="02020603050405020304" pitchFamily="18" charset="0"/>
                <a:sym typeface="Garet Bold"/>
              </a:rPr>
              <a:t>.</a:t>
            </a:r>
            <a:r>
              <a:rPr lang="ro-RO"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Intervențiile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pentru</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dezvoltarea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rurală</a:t>
            </a:r>
            <a:r>
              <a:rPr lang="en-US" b="1" dirty="0">
                <a:latin typeface="Times New Roman" panose="02020603050405020304" pitchFamily="18" charset="0"/>
                <a:ea typeface="Garet Bold"/>
                <a:cs typeface="Times New Roman" panose="02020603050405020304" pitchFamily="18" charset="0"/>
                <a:sym typeface="Garet Bold"/>
              </a:rPr>
              <a:t> (DR) sunt: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DR-01 </a:t>
            </a:r>
            <a:r>
              <a:rPr lang="en-US" dirty="0" err="1">
                <a:latin typeface="Times New Roman" panose="02020603050405020304" pitchFamily="18" charset="0"/>
                <a:ea typeface="Garet"/>
                <a:cs typeface="Times New Roman" panose="02020603050405020304" pitchFamily="18" charset="0"/>
                <a:sym typeface="Garet"/>
              </a:rPr>
              <a:t>Sprijin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pentru</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investiții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modernizarea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înființarea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exploatațiilor</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agricole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domeniul</a:t>
            </a:r>
            <a:r>
              <a:rPr lang="en-US" dirty="0">
                <a:latin typeface="Times New Roman" panose="02020603050405020304" pitchFamily="18" charset="0"/>
                <a:ea typeface="Garet"/>
                <a:cs typeface="Times New Roman" panose="02020603050405020304" pitchFamily="18" charset="0"/>
                <a:sym typeface="Garet"/>
              </a:rPr>
              <a:t> vegetal;</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DR-02 </a:t>
            </a:r>
            <a:r>
              <a:rPr lang="en-US" dirty="0" err="1">
                <a:latin typeface="Times New Roman" panose="02020603050405020304" pitchFamily="18" charset="0"/>
                <a:ea typeface="Garet"/>
                <a:cs typeface="Times New Roman" panose="02020603050405020304" pitchFamily="18" charset="0"/>
                <a:sym typeface="Garet"/>
              </a:rPr>
              <a:t>Construcția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sau</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modernizarea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fermelor</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zootehnice</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a:t>
            </a:r>
            <a:r>
              <a:rPr lang="en-US" b="1" dirty="0">
                <a:latin typeface="Times New Roman" panose="02020603050405020304" pitchFamily="18" charset="0"/>
                <a:ea typeface="Garet Bold"/>
                <a:cs typeface="Times New Roman" panose="02020603050405020304" pitchFamily="18" charset="0"/>
                <a:sym typeface="Garet Bold"/>
              </a:rPr>
              <a:t>DR-03 Contribuții </a:t>
            </a:r>
            <a:r>
              <a:rPr lang="en-US" b="1" dirty="0" err="1">
                <a:latin typeface="Times New Roman" panose="02020603050405020304" pitchFamily="18" charset="0"/>
                <a:ea typeface="Garet Bold"/>
                <a:cs typeface="Times New Roman" panose="02020603050405020304" pitchFamily="18" charset="0"/>
                <a:sym typeface="Garet Bold"/>
              </a:rPr>
              <a:t>financiare</a:t>
            </a:r>
            <a:r>
              <a:rPr lang="en-US" b="1" dirty="0">
                <a:latin typeface="Times New Roman" panose="02020603050405020304" pitchFamily="18" charset="0"/>
                <a:ea typeface="Garet Bold"/>
                <a:cs typeface="Times New Roman" panose="02020603050405020304" pitchFamily="18" charset="0"/>
                <a:sym typeface="Garet Bold"/>
              </a:rPr>
              <a:t> la </a:t>
            </a:r>
            <a:r>
              <a:rPr lang="en-US" b="1" dirty="0" err="1">
                <a:latin typeface="Times New Roman" panose="02020603050405020304" pitchFamily="18" charset="0"/>
                <a:ea typeface="Garet Bold"/>
                <a:cs typeface="Times New Roman" panose="02020603050405020304" pitchFamily="18" charset="0"/>
                <a:sym typeface="Garet Bold"/>
              </a:rPr>
              <a:t>plata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primelor</a:t>
            </a:r>
            <a:r>
              <a:rPr lang="en-US" b="1" dirty="0">
                <a:latin typeface="Times New Roman" panose="02020603050405020304" pitchFamily="18" charset="0"/>
                <a:ea typeface="Garet Bold"/>
                <a:cs typeface="Times New Roman" panose="02020603050405020304" pitchFamily="18" charset="0"/>
                <a:sym typeface="Garet Bold"/>
              </a:rPr>
              <a:t> de </a:t>
            </a:r>
            <a:r>
              <a:rPr lang="en-US" b="1" dirty="0" err="1">
                <a:latin typeface="Times New Roman" panose="02020603050405020304" pitchFamily="18" charset="0"/>
                <a:ea typeface="Garet Bold"/>
                <a:cs typeface="Times New Roman" panose="02020603050405020304" pitchFamily="18" charset="0"/>
                <a:sym typeface="Garet Bold"/>
              </a:rPr>
              <a:t>asigurare</a:t>
            </a:r>
            <a:r>
              <a:rPr lang="en-US" b="1" dirty="0">
                <a:latin typeface="Times New Roman" panose="02020603050405020304" pitchFamily="18" charset="0"/>
                <a:ea typeface="Garet Bold"/>
                <a:cs typeface="Times New Roman" panose="02020603050405020304" pitchFamily="18" charset="0"/>
                <a:sym typeface="Garet Bold"/>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DR-04 </a:t>
            </a:r>
            <a:r>
              <a:rPr lang="en-US" dirty="0" err="1">
                <a:latin typeface="Times New Roman" panose="02020603050405020304" pitchFamily="18" charset="0"/>
                <a:ea typeface="Garet"/>
                <a:cs typeface="Times New Roman" panose="02020603050405020304" pitchFamily="18" charset="0"/>
                <a:sym typeface="Garet"/>
              </a:rPr>
              <a:t>Sprijin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pentru</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accesarea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creditelor</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agricole</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b="1" dirty="0">
                <a:latin typeface="Times New Roman" panose="02020603050405020304" pitchFamily="18" charset="0"/>
                <a:ea typeface="Garet Bold"/>
                <a:cs typeface="Times New Roman" panose="02020603050405020304" pitchFamily="18" charset="0"/>
                <a:sym typeface="Garet Bold"/>
              </a:rPr>
              <a:t> DR-05 Agricultura </a:t>
            </a:r>
            <a:r>
              <a:rPr lang="en-US" b="1" dirty="0" err="1">
                <a:latin typeface="Times New Roman" panose="02020603050405020304" pitchFamily="18" charset="0"/>
                <a:ea typeface="Garet Bold"/>
                <a:cs typeface="Times New Roman" panose="02020603050405020304" pitchFamily="18" charset="0"/>
                <a:sym typeface="Garet Bold"/>
              </a:rPr>
              <a:t>ecologică-conversie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și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menținerea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certificării</a:t>
            </a:r>
            <a:r>
              <a:rPr lang="en-US" b="1" dirty="0">
                <a:latin typeface="Times New Roman" panose="02020603050405020304" pitchFamily="18" charset="0"/>
                <a:ea typeface="Garet Bold"/>
                <a:cs typeface="Times New Roman" panose="02020603050405020304" pitchFamily="18" charset="0"/>
                <a:sym typeface="Garet Bold"/>
              </a:rPr>
              <a:t>;</a:t>
            </a:r>
          </a:p>
          <a:p>
            <a:pPr algn="l">
              <a:lnSpc>
                <a:spcPct val="150000"/>
              </a:lnSpc>
            </a:pPr>
            <a:r>
              <a:rPr lang="en-US" b="1" dirty="0">
                <a:latin typeface="Times New Roman" panose="02020603050405020304" pitchFamily="18" charset="0"/>
                <a:ea typeface="Garet Bold"/>
                <a:cs typeface="Times New Roman" panose="02020603050405020304" pitchFamily="18" charset="0"/>
                <a:sym typeface="Garet Bold"/>
              </a:rPr>
              <a:t> DR-06 </a:t>
            </a:r>
            <a:r>
              <a:rPr lang="en-US" b="1" dirty="0" err="1">
                <a:latin typeface="Times New Roman" panose="02020603050405020304" pitchFamily="18" charset="0"/>
                <a:ea typeface="Garet Bold"/>
                <a:cs typeface="Times New Roman" panose="02020603050405020304" pitchFamily="18" charset="0"/>
                <a:sym typeface="Garet Bold"/>
              </a:rPr>
              <a:t>Investiții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în</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creșterea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rezilienței</a:t>
            </a:r>
            <a:r>
              <a:rPr lang="en-US" b="1" dirty="0">
                <a:latin typeface="Times New Roman" panose="02020603050405020304" pitchFamily="18" charset="0"/>
                <a:ea typeface="Garet Bold"/>
                <a:cs typeface="Times New Roman" panose="02020603050405020304" pitchFamily="18" charset="0"/>
                <a:sym typeface="Garet Bold"/>
              </a:rPr>
              <a:t> la </a:t>
            </a:r>
            <a:r>
              <a:rPr lang="en-US" b="1" dirty="0" err="1">
                <a:latin typeface="Times New Roman" panose="02020603050405020304" pitchFamily="18" charset="0"/>
                <a:ea typeface="Garet Bold"/>
                <a:cs typeface="Times New Roman" panose="02020603050405020304" pitchFamily="18" charset="0"/>
                <a:sym typeface="Garet Bold"/>
              </a:rPr>
              <a:t>schimbări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climatice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managementul</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durabil</a:t>
            </a:r>
            <a:r>
              <a:rPr lang="en-US" b="1" dirty="0">
                <a:latin typeface="Times New Roman" panose="02020603050405020304" pitchFamily="18" charset="0"/>
                <a:ea typeface="Garet Bold"/>
                <a:cs typeface="Times New Roman" panose="02020603050405020304" pitchFamily="18" charset="0"/>
                <a:sym typeface="Garet Bold"/>
              </a:rPr>
              <a:t> al </a:t>
            </a:r>
            <a:r>
              <a:rPr lang="en-US" b="1" dirty="0" err="1">
                <a:latin typeface="Times New Roman" panose="02020603050405020304" pitchFamily="18" charset="0"/>
                <a:ea typeface="Garet Bold"/>
                <a:cs typeface="Times New Roman" panose="02020603050405020304" pitchFamily="18" charset="0"/>
                <a:sym typeface="Garet Bold"/>
              </a:rPr>
              <a:t>resurselor</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naturale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inclusiv</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în</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achiziția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și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modernizarea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sistemelor</a:t>
            </a:r>
            <a:r>
              <a:rPr lang="en-US" b="1" dirty="0">
                <a:latin typeface="Times New Roman" panose="02020603050405020304" pitchFamily="18" charset="0"/>
                <a:ea typeface="Garet Bold"/>
                <a:cs typeface="Times New Roman" panose="02020603050405020304" pitchFamily="18" charset="0"/>
                <a:sym typeface="Garet Bold"/>
              </a:rPr>
              <a:t> de </a:t>
            </a:r>
            <a:r>
              <a:rPr lang="en-US" b="1" dirty="0" err="1">
                <a:latin typeface="Times New Roman" panose="02020603050405020304" pitchFamily="18" charset="0"/>
                <a:ea typeface="Garet Bold"/>
                <a:cs typeface="Times New Roman" panose="02020603050405020304" pitchFamily="18" charset="0"/>
                <a:sym typeface="Garet Bold"/>
              </a:rPr>
              <a:t>irigații</a:t>
            </a:r>
            <a:r>
              <a:rPr lang="en-US" b="1" dirty="0">
                <a:latin typeface="Times New Roman" panose="02020603050405020304" pitchFamily="18" charset="0"/>
                <a:ea typeface="Garet Bold"/>
                <a:cs typeface="Times New Roman" panose="02020603050405020304" pitchFamily="18" charset="0"/>
                <a:sym typeface="Garet Bold"/>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DR-07 </a:t>
            </a:r>
            <a:r>
              <a:rPr lang="en-US" dirty="0" err="1">
                <a:latin typeface="Times New Roman" panose="02020603050405020304" pitchFamily="18" charset="0"/>
                <a:ea typeface="Garet"/>
                <a:cs typeface="Times New Roman" panose="02020603050405020304" pitchFamily="18" charset="0"/>
                <a:sym typeface="Garet"/>
              </a:rPr>
              <a:t>Sprijin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pentru</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investiții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condiționarea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procesarea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depozitare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produselor</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agricole</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DR-08 </a:t>
            </a:r>
            <a:r>
              <a:rPr lang="en-US" dirty="0" err="1">
                <a:latin typeface="Times New Roman" panose="02020603050405020304" pitchFamily="18" charset="0"/>
                <a:ea typeface="Garet"/>
                <a:cs typeface="Times New Roman" panose="02020603050405020304" pitchFamily="18" charset="0"/>
                <a:sym typeface="Garet"/>
              </a:rPr>
              <a:t>Cooperare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inovare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agricultură</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prin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intermediul</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grupurilor</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operaționale</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b="1" dirty="0">
                <a:latin typeface="Times New Roman" panose="02020603050405020304" pitchFamily="18" charset="0"/>
                <a:ea typeface="Garet Bold"/>
                <a:cs typeface="Times New Roman" panose="02020603050405020304" pitchFamily="18" charset="0"/>
                <a:sym typeface="Garet Bold"/>
              </a:rPr>
              <a:t> DR-09 </a:t>
            </a:r>
            <a:r>
              <a:rPr lang="en-US" b="1" dirty="0" err="1">
                <a:latin typeface="Times New Roman" panose="02020603050405020304" pitchFamily="18" charset="0"/>
                <a:ea typeface="Garet Bold"/>
                <a:cs typeface="Times New Roman" panose="02020603050405020304" pitchFamily="18" charset="0"/>
                <a:sym typeface="Garet Bold"/>
              </a:rPr>
              <a:t>Sprijin</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pentru</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instalarea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tinerilor</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și</a:t>
            </a:r>
            <a:r>
              <a:rPr lang="en-US" b="1" dirty="0">
                <a:latin typeface="Times New Roman" panose="02020603050405020304" pitchFamily="18" charset="0"/>
                <a:ea typeface="Garet Bold"/>
                <a:cs typeface="Times New Roman" panose="02020603050405020304" pitchFamily="18" charset="0"/>
                <a:sym typeface="Garet Bold"/>
              </a:rPr>
              <a:t> a </a:t>
            </a:r>
            <a:r>
              <a:rPr lang="en-US" b="1" dirty="0" err="1">
                <a:latin typeface="Times New Roman" panose="02020603050405020304" pitchFamily="18" charset="0"/>
                <a:ea typeface="Garet Bold"/>
                <a:cs typeface="Times New Roman" panose="02020603050405020304" pitchFamily="18" charset="0"/>
                <a:sym typeface="Garet Bold"/>
              </a:rPr>
              <a:t>noilor</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fermieri</a:t>
            </a:r>
            <a:r>
              <a:rPr lang="en-US" b="1" dirty="0">
                <a:latin typeface="Times New Roman" panose="02020603050405020304" pitchFamily="18" charset="0"/>
                <a:ea typeface="Garet Bold"/>
                <a:cs typeface="Times New Roman" panose="02020603050405020304" pitchFamily="18" charset="0"/>
                <a:sym typeface="Garet Bold"/>
              </a:rPr>
              <a:t>;</a:t>
            </a:r>
          </a:p>
          <a:p>
            <a:pPr algn="l">
              <a:lnSpc>
                <a:spcPct val="150000"/>
              </a:lnSpc>
            </a:pPr>
            <a:r>
              <a:rPr lang="en-US" b="1" dirty="0">
                <a:latin typeface="Times New Roman" panose="02020603050405020304" pitchFamily="18" charset="0"/>
                <a:ea typeface="Garet Bold"/>
                <a:cs typeface="Times New Roman" panose="02020603050405020304" pitchFamily="18" charset="0"/>
                <a:sym typeface="Garet Bold"/>
              </a:rPr>
              <a:t> DR-10 </a:t>
            </a:r>
            <a:r>
              <a:rPr lang="en-US" b="1" dirty="0" err="1">
                <a:latin typeface="Times New Roman" panose="02020603050405020304" pitchFamily="18" charset="0"/>
                <a:ea typeface="Garet Bold"/>
                <a:cs typeface="Times New Roman" panose="02020603050405020304" pitchFamily="18" charset="0"/>
                <a:sym typeface="Garet Bold"/>
              </a:rPr>
              <a:t>Sprijin</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pentru</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micii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fermieri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și</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fermele</a:t>
            </a:r>
            <a:r>
              <a:rPr lang="en-US" b="1" dirty="0">
                <a:latin typeface="Times New Roman" panose="02020603050405020304" pitchFamily="18" charset="0"/>
                <a:ea typeface="Garet Bold"/>
                <a:cs typeface="Times New Roman" panose="02020603050405020304" pitchFamily="18" charset="0"/>
                <a:sym typeface="Garet Bold"/>
              </a:rPr>
              <a:t> de </a:t>
            </a:r>
            <a:r>
              <a:rPr lang="en-US" b="1" dirty="0" err="1">
                <a:latin typeface="Times New Roman" panose="02020603050405020304" pitchFamily="18" charset="0"/>
                <a:ea typeface="Garet Bold"/>
                <a:cs typeface="Times New Roman" panose="02020603050405020304" pitchFamily="18" charset="0"/>
                <a:sym typeface="Garet Bold"/>
              </a:rPr>
              <a:t>familie</a:t>
            </a:r>
            <a:r>
              <a:rPr lang="en-US" b="1" dirty="0">
                <a:latin typeface="Times New Roman" panose="02020603050405020304" pitchFamily="18" charset="0"/>
                <a:ea typeface="Garet Bold"/>
                <a:cs typeface="Times New Roman" panose="02020603050405020304" pitchFamily="18" charset="0"/>
                <a:sym typeface="Garet Bold"/>
              </a:rPr>
              <a:t> din </a:t>
            </a:r>
            <a:r>
              <a:rPr lang="en-US" b="1" dirty="0" err="1">
                <a:latin typeface="Times New Roman" panose="02020603050405020304" pitchFamily="18" charset="0"/>
                <a:ea typeface="Garet Bold"/>
                <a:cs typeface="Times New Roman" panose="02020603050405020304" pitchFamily="18" charset="0"/>
                <a:sym typeface="Garet Bold"/>
              </a:rPr>
              <a:t>zonele</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rurale</a:t>
            </a:r>
            <a:r>
              <a:rPr lang="en-US" b="1" dirty="0">
                <a:latin typeface="Times New Roman" panose="02020603050405020304" pitchFamily="18" charset="0"/>
                <a:ea typeface="Garet Bold"/>
                <a:cs typeface="Times New Roman" panose="02020603050405020304" pitchFamily="18" charset="0"/>
                <a:sym typeface="Garet Bold"/>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DR-11 </a:t>
            </a:r>
            <a:r>
              <a:rPr lang="en-US" dirty="0" err="1">
                <a:latin typeface="Times New Roman" panose="02020603050405020304" pitchFamily="18" charset="0"/>
                <a:ea typeface="Garet"/>
                <a:cs typeface="Times New Roman" panose="02020603050405020304" pitchFamily="18" charset="0"/>
                <a:sym typeface="Garet"/>
              </a:rPr>
              <a:t>Crearea</a:t>
            </a:r>
            <a:r>
              <a:rPr lang="en-US" dirty="0">
                <a:latin typeface="Times New Roman" panose="02020603050405020304" pitchFamily="18" charset="0"/>
                <a:ea typeface="Garet"/>
                <a:cs typeface="Times New Roman" panose="02020603050405020304" pitchFamily="18" charset="0"/>
                <a:sym typeface="Garet"/>
              </a:rPr>
              <a:t>/</a:t>
            </a:r>
            <a:r>
              <a:rPr lang="en-US" dirty="0" err="1">
                <a:latin typeface="Times New Roman" panose="02020603050405020304" pitchFamily="18" charset="0"/>
                <a:ea typeface="Garet"/>
                <a:cs typeface="Times New Roman" panose="02020603050405020304" pitchFamily="18" charset="0"/>
                <a:sym typeface="Garet"/>
              </a:rPr>
              <a:t>modernizarea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infrastructurii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aferente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exploatației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agricole</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DR-12 </a:t>
            </a:r>
            <a:r>
              <a:rPr lang="en-US" dirty="0" err="1">
                <a:latin typeface="Times New Roman" panose="02020603050405020304" pitchFamily="18" charset="0"/>
                <a:ea typeface="Garet"/>
                <a:cs typeface="Times New Roman" panose="02020603050405020304" pitchFamily="18" charset="0"/>
                <a:sym typeface="Garet"/>
              </a:rPr>
              <a:t>Investiții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diversificarea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activităților</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economice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neagricole</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b="1" dirty="0">
                <a:latin typeface="Times New Roman" panose="02020603050405020304" pitchFamily="18" charset="0"/>
                <a:ea typeface="Garet Bold"/>
                <a:cs typeface="Times New Roman" panose="02020603050405020304" pitchFamily="18" charset="0"/>
                <a:sym typeface="Garet Bold"/>
              </a:rPr>
              <a:t> DR-13 LEADER - </a:t>
            </a:r>
            <a:r>
              <a:rPr lang="en-US" b="1" dirty="0" err="1">
                <a:latin typeface="Times New Roman" panose="02020603050405020304" pitchFamily="18" charset="0"/>
                <a:ea typeface="Garet Bold"/>
                <a:cs typeface="Times New Roman" panose="02020603050405020304" pitchFamily="18" charset="0"/>
                <a:sym typeface="Garet Bold"/>
              </a:rPr>
              <a:t>dezvoltarea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locală</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plasată</a:t>
            </a:r>
            <a:r>
              <a:rPr lang="en-US" b="1" dirty="0">
                <a:latin typeface="Times New Roman" panose="02020603050405020304" pitchFamily="18" charset="0"/>
                <a:ea typeface="Garet Bold"/>
                <a:cs typeface="Times New Roman" panose="02020603050405020304" pitchFamily="18" charset="0"/>
                <a:sym typeface="Garet Bold"/>
              </a:rPr>
              <a:t> sub </a:t>
            </a:r>
            <a:r>
              <a:rPr lang="en-US" b="1" dirty="0" err="1">
                <a:latin typeface="Times New Roman" panose="02020603050405020304" pitchFamily="18" charset="0"/>
                <a:ea typeface="Garet Bold"/>
                <a:cs typeface="Times New Roman" panose="02020603050405020304" pitchFamily="18" charset="0"/>
                <a:sym typeface="Garet Bold"/>
              </a:rPr>
              <a:t>responsabilitatea</a:t>
            </a:r>
            <a:r>
              <a:rPr lang="en-US" b="1" dirty="0">
                <a:latin typeface="Times New Roman" panose="02020603050405020304" pitchFamily="18" charset="0"/>
                <a:ea typeface="Garet Bold"/>
                <a:cs typeface="Times New Roman" panose="02020603050405020304" pitchFamily="18" charset="0"/>
                <a:sym typeface="Garet Bold"/>
              </a:rPr>
              <a:t> </a:t>
            </a:r>
            <a:r>
              <a:rPr lang="en-US" b="1" dirty="0" err="1">
                <a:latin typeface="Times New Roman" panose="02020603050405020304" pitchFamily="18" charset="0"/>
                <a:ea typeface="Garet Bold"/>
                <a:cs typeface="Times New Roman" panose="02020603050405020304" pitchFamily="18" charset="0"/>
                <a:sym typeface="Garet Bold"/>
              </a:rPr>
              <a:t>comunității</a:t>
            </a:r>
            <a:r>
              <a:rPr lang="en-US" b="1" dirty="0">
                <a:latin typeface="Times New Roman" panose="02020603050405020304" pitchFamily="18" charset="0"/>
                <a:ea typeface="Garet Bold"/>
                <a:cs typeface="Times New Roman" panose="02020603050405020304" pitchFamily="18" charset="0"/>
                <a:sym typeface="Garet Bold"/>
              </a:rPr>
              <a:t>; </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DR-14 Transfer de </a:t>
            </a:r>
            <a:r>
              <a:rPr lang="en-US" dirty="0" err="1">
                <a:latin typeface="Times New Roman" panose="02020603050405020304" pitchFamily="18" charset="0"/>
                <a:ea typeface="Garet"/>
                <a:cs typeface="Times New Roman" panose="02020603050405020304" pitchFamily="18" charset="0"/>
                <a:sym typeface="Garet"/>
              </a:rPr>
              <a:t>cunoștințe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formare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profesională</a:t>
            </a:r>
            <a:r>
              <a:rPr lang="en-US" dirty="0">
                <a:latin typeface="Times New Roman" panose="02020603050405020304" pitchFamily="18" charset="0"/>
                <a:ea typeface="Garet"/>
                <a:cs typeface="Times New Roman" panose="02020603050405020304" pitchFamily="18" charset="0"/>
                <a:sym typeface="Garet"/>
              </a:rPr>
              <a:t> a </a:t>
            </a:r>
            <a:r>
              <a:rPr lang="en-US" dirty="0" err="1">
                <a:latin typeface="Times New Roman" panose="02020603050405020304" pitchFamily="18" charset="0"/>
                <a:ea typeface="Garet"/>
                <a:cs typeface="Times New Roman" panose="02020603050405020304" pitchFamily="18" charset="0"/>
                <a:sym typeface="Garet"/>
              </a:rPr>
              <a:t>adulților</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pPr>
            <a:r>
              <a:rPr lang="en-US" dirty="0">
                <a:latin typeface="Times New Roman" panose="02020603050405020304" pitchFamily="18" charset="0"/>
                <a:ea typeface="Garet"/>
                <a:cs typeface="Times New Roman" panose="02020603050405020304" pitchFamily="18" charset="0"/>
                <a:sym typeface="Garet"/>
              </a:rPr>
              <a:t> DR-15 </a:t>
            </a:r>
            <a:r>
              <a:rPr lang="en-US" dirty="0" err="1">
                <a:latin typeface="Times New Roman" panose="02020603050405020304" pitchFamily="18" charset="0"/>
                <a:ea typeface="Garet"/>
                <a:cs typeface="Times New Roman" panose="02020603050405020304" pitchFamily="18" charset="0"/>
                <a:sym typeface="Garet"/>
              </a:rPr>
              <a:t>Consiliere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afaceri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creșterea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capacităților</a:t>
            </a:r>
            <a:r>
              <a:rPr lang="en-US" dirty="0">
                <a:latin typeface="Times New Roman" panose="02020603050405020304" pitchFamily="18" charset="0"/>
                <a:ea typeface="Garet"/>
                <a:cs typeface="Times New Roman" panose="02020603050405020304" pitchFamily="18" charset="0"/>
                <a:sym typeface="Garet"/>
              </a:rPr>
              <a:t> de </a:t>
            </a:r>
            <a:r>
              <a:rPr lang="en-US" dirty="0" err="1">
                <a:latin typeface="Times New Roman" panose="02020603050405020304" pitchFamily="18" charset="0"/>
                <a:ea typeface="Garet"/>
                <a:cs typeface="Times New Roman" panose="02020603050405020304" pitchFamily="18" charset="0"/>
                <a:sym typeface="Garet"/>
              </a:rPr>
              <a:t>consiliere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agricolă</a:t>
            </a:r>
            <a:r>
              <a:rPr lang="en-US" dirty="0">
                <a:latin typeface="Times New Roman" panose="02020603050405020304" pitchFamily="18" charset="0"/>
                <a:ea typeface="Garet"/>
                <a:cs typeface="Times New Roman" panose="02020603050405020304" pitchFamily="18" charset="0"/>
                <a:sym typeface="Garet"/>
              </a:rPr>
              <a:t>;</a:t>
            </a:r>
          </a:p>
          <a:p>
            <a:pPr algn="l">
              <a:lnSpc>
                <a:spcPct val="150000"/>
              </a:lnSpc>
              <a:spcBef>
                <a:spcPct val="0"/>
              </a:spcBef>
            </a:pPr>
            <a:r>
              <a:rPr lang="en-US" dirty="0">
                <a:latin typeface="Times New Roman" panose="02020603050405020304" pitchFamily="18" charset="0"/>
                <a:ea typeface="Garet"/>
                <a:cs typeface="Times New Roman" panose="02020603050405020304" pitchFamily="18" charset="0"/>
                <a:sym typeface="Garet"/>
              </a:rPr>
              <a:t> DR-16 </a:t>
            </a:r>
            <a:r>
              <a:rPr lang="en-US" dirty="0" err="1">
                <a:latin typeface="Times New Roman" panose="02020603050405020304" pitchFamily="18" charset="0"/>
                <a:ea typeface="Garet"/>
                <a:cs typeface="Times New Roman" panose="02020603050405020304" pitchFamily="18" charset="0"/>
                <a:sym typeface="Garet"/>
              </a:rPr>
              <a:t>Investiții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în</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dezvoltarea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modernizarea</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bazei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tehnico-materiale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pentru</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cercetare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și</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formare</a:t>
            </a:r>
            <a:r>
              <a:rPr lang="en-US" dirty="0">
                <a:latin typeface="Times New Roman" panose="02020603050405020304" pitchFamily="18" charset="0"/>
                <a:ea typeface="Garet"/>
                <a:cs typeface="Times New Roman" panose="02020603050405020304" pitchFamily="18" charset="0"/>
                <a:sym typeface="Garet"/>
              </a:rPr>
              <a:t> </a:t>
            </a:r>
            <a:r>
              <a:rPr lang="en-US" dirty="0" err="1">
                <a:latin typeface="Times New Roman" panose="02020603050405020304" pitchFamily="18" charset="0"/>
                <a:ea typeface="Garet"/>
                <a:cs typeface="Times New Roman" panose="02020603050405020304" pitchFamily="18" charset="0"/>
                <a:sym typeface="Garet"/>
              </a:rPr>
              <a:t>profesională</a:t>
            </a:r>
            <a:r>
              <a:rPr lang="ro-RO" dirty="0">
                <a:latin typeface="Times New Roman" panose="02020603050405020304" pitchFamily="18" charset="0"/>
                <a:ea typeface="Garet"/>
                <a:cs typeface="Times New Roman" panose="02020603050405020304" pitchFamily="18" charset="0"/>
                <a:sym typeface="Garet"/>
              </a:rPr>
              <a:t>.</a:t>
            </a:r>
            <a:endParaRPr lang="en-US" dirty="0">
              <a:latin typeface="Times New Roman" panose="02020603050405020304" pitchFamily="18" charset="0"/>
              <a:ea typeface="Garet"/>
              <a:cs typeface="Times New Roman" panose="02020603050405020304" pitchFamily="18" charset="0"/>
              <a:sym typeface="Garet"/>
            </a:endParaRPr>
          </a:p>
        </p:txBody>
      </p:sp>
      <p:sp>
        <p:nvSpPr>
          <p:cNvPr id="4" name="Freeform 4"/>
          <p:cNvSpPr/>
          <p:nvPr/>
        </p:nvSpPr>
        <p:spPr>
          <a:xfrm>
            <a:off x="14597680" y="144660"/>
            <a:ext cx="3425626" cy="1081927"/>
          </a:xfrm>
          <a:custGeom>
            <a:avLst/>
            <a:gdLst/>
            <a:ahLst/>
            <a:cxnLst/>
            <a:rect l="l" t="t" r="r" b="b"/>
            <a:pathLst>
              <a:path w="3425626" h="1081927">
                <a:moveTo>
                  <a:pt x="0" y="0"/>
                </a:moveTo>
                <a:lnTo>
                  <a:pt x="3425626" y="0"/>
                </a:lnTo>
                <a:lnTo>
                  <a:pt x="3425626" y="1081926"/>
                </a:lnTo>
                <a:lnTo>
                  <a:pt x="0" y="1081926"/>
                </a:lnTo>
                <a:lnTo>
                  <a:pt x="0" y="0"/>
                </a:lnTo>
                <a:close/>
              </a:path>
            </a:pathLst>
          </a:custGeom>
          <a:blipFill>
            <a:blip r:embed="rId2"/>
            <a:stretch>
              <a:fillRect/>
            </a:stretch>
          </a:blipFill>
        </p:spPr>
      </p:sp>
      <p:sp>
        <p:nvSpPr>
          <p:cNvPr id="5" name="Freeform 5"/>
          <p:cNvSpPr/>
          <p:nvPr/>
        </p:nvSpPr>
        <p:spPr>
          <a:xfrm>
            <a:off x="368822" y="144660"/>
            <a:ext cx="3778878" cy="1272222"/>
          </a:xfrm>
          <a:custGeom>
            <a:avLst/>
            <a:gdLst/>
            <a:ahLst/>
            <a:cxnLst/>
            <a:rect l="l" t="t" r="r" b="b"/>
            <a:pathLst>
              <a:path w="3778878" h="1272222">
                <a:moveTo>
                  <a:pt x="0" y="0"/>
                </a:moveTo>
                <a:lnTo>
                  <a:pt x="3778877" y="0"/>
                </a:lnTo>
                <a:lnTo>
                  <a:pt x="3778877" y="1272222"/>
                </a:lnTo>
                <a:lnTo>
                  <a:pt x="0" y="1272222"/>
                </a:lnTo>
                <a:lnTo>
                  <a:pt x="0" y="0"/>
                </a:lnTo>
                <a:close/>
              </a:path>
            </a:pathLst>
          </a:custGeom>
          <a:blipFill>
            <a:blip r:embed="rId3"/>
            <a:stretch>
              <a:fillRect/>
            </a:stretch>
          </a:blipFill>
        </p:spPr>
      </p:sp>
      <p:sp>
        <p:nvSpPr>
          <p:cNvPr id="6" name="AutoShape 6"/>
          <p:cNvSpPr/>
          <p:nvPr/>
        </p:nvSpPr>
        <p:spPr>
          <a:xfrm>
            <a:off x="3962400" y="2705100"/>
            <a:ext cx="9732876" cy="0"/>
          </a:xfrm>
          <a:prstGeom prst="line">
            <a:avLst/>
          </a:prstGeom>
          <a:ln w="19050" cap="flat">
            <a:solidFill>
              <a:srgbClr val="000000"/>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2273</Words>
  <Application>Microsoft Office PowerPoint</Application>
  <PresentationFormat>Particularizare</PresentationFormat>
  <Paragraphs>157</Paragraphs>
  <Slides>14</Slides>
  <Notes>2</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14</vt:i4>
      </vt:variant>
    </vt:vector>
  </HeadingPairs>
  <TitlesOfParts>
    <vt:vector size="24" baseType="lpstr">
      <vt:lpstr>Times New Roman MT</vt:lpstr>
      <vt:lpstr>Alexandria</vt:lpstr>
      <vt:lpstr>Times New Roman</vt:lpstr>
      <vt:lpstr>Garet Bold</vt:lpstr>
      <vt:lpstr>Calibri</vt:lpstr>
      <vt:lpstr>Garet Italics</vt:lpstr>
      <vt:lpstr>Arial</vt:lpstr>
      <vt:lpstr>Alexandria Bold</vt:lpstr>
      <vt:lpstr>Garet</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Activitatea Agenției de Intervenție și Plăți pentru agricultură</dc:title>
  <dc:creator>Snejana Tepordei</dc:creator>
  <cp:lastModifiedBy>Gabriela Botezatu</cp:lastModifiedBy>
  <cp:revision>22</cp:revision>
  <dcterms:created xsi:type="dcterms:W3CDTF">2006-08-16T00:00:00Z</dcterms:created>
  <dcterms:modified xsi:type="dcterms:W3CDTF">2026-05-15T11:18:27Z</dcterms:modified>
  <dc:identifier>DAHI3l4IbiQ</dc:identifier>
</cp:coreProperties>
</file>