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02" r:id="rId3"/>
    <p:sldId id="305" r:id="rId4"/>
    <p:sldId id="306" r:id="rId5"/>
    <p:sldId id="307" r:id="rId6"/>
    <p:sldId id="266" r:id="rId7"/>
    <p:sldId id="303" r:id="rId8"/>
    <p:sldId id="272" r:id="rId9"/>
    <p:sldId id="275" r:id="rId10"/>
    <p:sldId id="278" r:id="rId11"/>
    <p:sldId id="281" r:id="rId12"/>
    <p:sldId id="284" r:id="rId13"/>
    <p:sldId id="287" r:id="rId14"/>
    <p:sldId id="292" r:id="rId15"/>
  </p:sldIdLst>
  <p:sldSz cx="12192000" cy="6858000"/>
  <p:notesSz cx="6858000" cy="9144000"/>
  <p:embeddedFontLst>
    <p:embeddedFont>
      <p:font typeface="Inter" panose="020B0502030000000004" pitchFamily="34" charset="0"/>
      <p:regular r:id="rId17"/>
      <p:bold r:id="rId18"/>
    </p:embeddedFont>
    <p:embeddedFont>
      <p:font typeface="Inter Black" panose="020B0502030000000004" pitchFamily="34" charset="0"/>
      <p:bold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31E26"/>
    <a:srgbClr val="009051"/>
    <a:srgbClr val="006E36"/>
    <a:srgbClr val="003399"/>
    <a:srgbClr val="0061C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"/>
    <p:restoredTop sz="94608"/>
  </p:normalViewPr>
  <p:slideViewPr>
    <p:cSldViewPr snapToGrid="0" snapToObjects="1">
      <p:cViewPr varScale="1">
        <p:scale>
          <a:sx n="104" d="100"/>
          <a:sy n="104" d="100"/>
        </p:scale>
        <p:origin x="148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5D884EEA-FDFE-3B42-B0B7-02F7B2BC2820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267B4145-DB9F-D341-8FE7-AE06E5D112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81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81DA9-13E0-1CEC-56DC-A99006302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84154-E6F6-A754-9147-FFC366189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B53239-33F7-D629-FA98-F56BF7A7D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573F9-C2C8-3DE5-5506-DE1F6062D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1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64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E882E-6339-2C82-E59E-3690F399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58663-3709-FB8F-1576-D5B00ECD9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5D0F3-7764-3171-EF1B-648CE2BA2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694F3-5388-534C-EDA8-54889CBF0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B4145-DB9F-D341-8FE7-AE06E5D112F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2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</a:defRPr>
            </a:lvl1pPr>
          </a:lstStyle>
          <a:p>
            <a:fld id="{5BCAD085-E8A6-8845-BD4E-CB4CCA059FC4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ter" panose="02000503000000020004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.sv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8.emf"/><Relationship Id="rId7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svg"/><Relationship Id="rId5" Type="http://schemas.openxmlformats.org/officeDocument/2006/relationships/image" Target="../media/image5.sv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.sv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9.svg"/><Relationship Id="rId4" Type="http://schemas.openxmlformats.org/officeDocument/2006/relationships/image" Target="../media/image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sv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sv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svg"/><Relationship Id="rId5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.sv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svg"/><Relationship Id="rId4" Type="http://schemas.openxmlformats.org/officeDocument/2006/relationships/image" Target="../media/image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9.svg"/><Relationship Id="rId4" Type="http://schemas.openxmlformats.org/officeDocument/2006/relationships/image" Target="../media/image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B050"/>
            </a:gs>
            <a:gs pos="90000">
              <a:srgbClr val="0033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89196" y="0"/>
            <a:ext cx="45720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>
              <a:latin typeface="Inter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936" y="2000965"/>
            <a:ext cx="572052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100" b="1" i="0" dirty="0">
                <a:solidFill>
                  <a:schemeClr val="bg1"/>
                </a:solidFill>
                <a:latin typeface="Inter"/>
              </a:rPr>
              <a:t>PREZENTARE INSTITUȚIONALĂ  ·  2026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936" y="2328359"/>
            <a:ext cx="5720521" cy="2636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5600" b="1" i="0" dirty="0">
                <a:solidFill>
                  <a:srgbClr val="FFFFFF"/>
                </a:solidFill>
                <a:latin typeface="Inter"/>
              </a:rPr>
              <a:t>Investim</a:t>
            </a:r>
          </a:p>
          <a:p>
            <a:pPr algn="l">
              <a:spcAft>
                <a:spcPts val="200"/>
              </a:spcAft>
            </a:pPr>
            <a:r>
              <a:rPr lang="ro-RO" sz="5600" b="1" i="0" dirty="0">
                <a:solidFill>
                  <a:srgbClr val="FFFFFF"/>
                </a:solidFill>
                <a:latin typeface="Inter"/>
              </a:rPr>
              <a:t>în agricultura</a:t>
            </a:r>
          </a:p>
          <a:p>
            <a:pPr algn="l">
              <a:spcAft>
                <a:spcPts val="200"/>
              </a:spcAft>
            </a:pPr>
            <a:r>
              <a:rPr lang="ro-RO" sz="5600" b="1" i="0" dirty="0">
                <a:solidFill>
                  <a:srgbClr val="FFFFFF"/>
                </a:solidFill>
                <a:latin typeface="Inter"/>
              </a:rPr>
              <a:t>Moldovei.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936" y="5117279"/>
            <a:ext cx="5720521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600" b="0" i="0" dirty="0">
                <a:solidFill>
                  <a:srgbClr val="FFFFFF"/>
                </a:solidFill>
                <a:latin typeface="Inter"/>
              </a:rPr>
              <a:t>Programe de finanțare pentru fermierii</a:t>
            </a:r>
          </a:p>
          <a:p>
            <a:pPr algn="l">
              <a:spcAft>
                <a:spcPts val="200"/>
              </a:spcAft>
            </a:pPr>
            <a:r>
              <a:rPr lang="ro-RO" sz="1600" b="0" i="0" dirty="0">
                <a:solidFill>
                  <a:srgbClr val="FFFFFF"/>
                </a:solidFill>
                <a:latin typeface="Inter"/>
              </a:rPr>
              <a:t>și producătorii agricoli din Republica Moldova.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0936" y="6130202"/>
            <a:ext cx="548640" cy="4572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>
              <a:latin typeface="Inter" panose="02000503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2456" y="6077399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900" b="1" i="0" dirty="0">
                <a:solidFill>
                  <a:srgbClr val="FFFFFF"/>
                </a:solidFill>
                <a:latin typeface="Inter"/>
              </a:rPr>
              <a:t>ADMA · Agenția pentru Dezvoltarea și Modernizarea Agriculturii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00EBBB1-6BCE-17C6-4F52-F7F2CE6DB4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8890" y="677864"/>
            <a:ext cx="2018945" cy="57607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2E38B6C-E4A0-2CF9-86C9-237B310C6B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36" y="677864"/>
            <a:ext cx="1920240" cy="57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23CC6-9108-DEB4-555F-87C2AEFD3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556" t="128" r="3346" b="1"/>
          <a:stretch>
            <a:fillRect/>
          </a:stretch>
        </p:blipFill>
        <p:spPr>
          <a:xfrm>
            <a:off x="7031736" y="0"/>
            <a:ext cx="51602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ws.jpg"/>
          <p:cNvPicPr>
            <a:picLocks noChangeAspect="1"/>
          </p:cNvPicPr>
          <p:nvPr/>
        </p:nvPicPr>
        <p:blipFill>
          <a:blip r:embed="rId3"/>
          <a:srcRect l="1233" t="12599" b="16118"/>
          <a:stretch>
            <a:fillRect/>
          </a:stretch>
        </p:blipFill>
        <p:spPr>
          <a:xfrm>
            <a:off x="0" y="0"/>
            <a:ext cx="7315199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9520" y="1991816"/>
            <a:ext cx="4297680" cy="15286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ZOOTECH </a:t>
            </a:r>
            <a:r>
              <a:rPr lang="ro-RO" sz="3200" b="1" noProof="1">
                <a:solidFill>
                  <a:schemeClr val="bg1"/>
                </a:solidFill>
                <a:latin typeface="Inter"/>
              </a:rPr>
              <a:t>— </a:t>
            </a: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Ferme zootehnice mai bine dotate.</a:t>
            </a: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2.500.000 MDL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30%  ·  2 ani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9520" y="5532120"/>
            <a:ext cx="4220338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Pentru animale sănătoase, fermă productivă.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30% avans, 2 ani pentru achitare.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B42EE38-3F4A-C879-05A1-89C2FB3552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F391826-ADE1-2BAC-59CA-AF33B90863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C8214-525A-B6D9-1E5D-4875F4F08567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AABA41-3076-9650-BBE7-701E43C750F6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A9720A3-7582-CA06-E17C-7E561982CF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6A939E50-C915-3AE0-B2E1-C1C63FB0AC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9322" y="5217916"/>
            <a:ext cx="1157252" cy="1157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B70F0-5B22-476E-CC05-FB4C0E80AF7A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rgbClr val="FFFFFF"/>
                </a:solidFill>
                <a:latin typeface="Inter"/>
              </a:rPr>
              <a:t>PROGRAM </a:t>
            </a:r>
            <a:r>
              <a:rPr lang="en-US" sz="1000" b="1" noProof="1">
                <a:solidFill>
                  <a:srgbClr val="FFFFFF"/>
                </a:solidFill>
                <a:latin typeface="Inter"/>
              </a:rPr>
              <a:t>ZOOTECH </a:t>
            </a:r>
            <a:r>
              <a:rPr lang="en-US" sz="1000" b="1" dirty="0">
                <a:solidFill>
                  <a:srgbClr val="FFFFFF"/>
                </a:solidFill>
                <a:latin typeface="Inter"/>
              </a:rPr>
              <a:t>· </a:t>
            </a:r>
            <a:r>
              <a:rPr lang="ro-RO" sz="1000" b="1" noProof="1">
                <a:solidFill>
                  <a:srgbClr val="FFFFFF"/>
                </a:solidFill>
                <a:latin typeface="Inter"/>
              </a:rPr>
              <a:t>UTILAJE ZOOTEHNICE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9520" y="1975425"/>
            <a:ext cx="4416014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MAME </a:t>
            </a:r>
            <a:r>
              <a:rPr lang="ro-RO" sz="3200" b="1" noProof="1">
                <a:solidFill>
                  <a:schemeClr val="bg1"/>
                </a:solidFill>
                <a:latin typeface="Inter"/>
              </a:rPr>
              <a:t>— mașini</a:t>
            </a:r>
            <a:r>
              <a:rPr lang="ro-MD" sz="3200" b="1" noProof="1">
                <a:solidFill>
                  <a:schemeClr val="bg1"/>
                </a:solidFill>
                <a:latin typeface="Inter"/>
              </a:rPr>
              <a:t> și</a:t>
            </a:r>
            <a:r>
              <a:rPr lang="ro-RO" sz="3200" b="1" noProof="1">
                <a:solidFill>
                  <a:schemeClr val="bg1"/>
                </a:solidFill>
                <a:latin typeface="Inter"/>
              </a:rPr>
              <a:t> echipamente agricole performante.</a:t>
            </a: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3600" b="1" i="0" noProof="1">
                <a:solidFill>
                  <a:srgbClr val="E31E26"/>
                </a:solidFill>
                <a:latin typeface="Inter"/>
              </a:rPr>
              <a:t>Fără limită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25–50%  ·  2–3 ani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1757" y="5532120"/>
            <a:ext cx="3968578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Tehnica modernă schimbă regulile jocului.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Fără limită superioară, TVA 0%.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A17C351-81DD-A23E-C13F-C5906E19EB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53454" y="5256255"/>
            <a:ext cx="1157251" cy="115725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1B80D58-151D-80A5-7B35-66F5549F89F1}"/>
              </a:ext>
            </a:extLst>
          </p:cNvPr>
          <p:cNvGrpSpPr/>
          <p:nvPr/>
        </p:nvGrpSpPr>
        <p:grpSpPr>
          <a:xfrm>
            <a:off x="326066" y="5200179"/>
            <a:ext cx="1269403" cy="1269403"/>
            <a:chOff x="326066" y="5202529"/>
            <a:chExt cx="1269403" cy="126940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30E0385-9D86-6588-7450-35E8C5BD9AEF}"/>
                </a:ext>
              </a:extLst>
            </p:cNvPr>
            <p:cNvSpPr/>
            <p:nvPr/>
          </p:nvSpPr>
          <p:spPr>
            <a:xfrm>
              <a:off x="326066" y="520252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72E5E0-3150-A2A8-F14A-A81166852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142" y="5258605"/>
              <a:ext cx="1157251" cy="115725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D2A5986-2944-8188-9F36-94AFE599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64" b="402"/>
          <a:stretch>
            <a:fillRect/>
          </a:stretch>
        </p:blipFill>
        <p:spPr>
          <a:xfrm>
            <a:off x="0" y="1"/>
            <a:ext cx="7315200" cy="6858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B599EB2-AD75-8C91-82A1-B9B039B1DE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2197A07-2D26-5FE8-6912-0747A56023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0ADB7F-8F70-0EE9-B155-E1113C76806A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F8315A7-90CA-28EB-B98C-A6FDED133009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983A694-AD32-BBD8-B19E-09A93593DA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5B2324B8-76A7-A101-2C27-A3573F63F8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2302" y="5210554"/>
            <a:ext cx="1157253" cy="1157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91E24-3E85-221B-5C5E-D547831D368C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rgbClr val="FFFFFF"/>
                </a:solidFill>
                <a:latin typeface="Inter"/>
              </a:rPr>
              <a:t>PROGRAM MAME  ·  MODERNIZARE TEHNICĂ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rig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9520" y="1880244"/>
            <a:ext cx="4297680" cy="15286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PDSISM </a:t>
            </a:r>
            <a:r>
              <a:rPr lang="ro-RO" sz="3200" b="1" noProof="1">
                <a:solidFill>
                  <a:schemeClr val="bg1"/>
                </a:solidFill>
                <a:latin typeface="Inter"/>
              </a:rPr>
              <a:t>— </a:t>
            </a: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Irigare inteligentă.</a:t>
            </a:r>
          </a:p>
          <a:p>
            <a:pPr algn="l"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Agricultură durabilă.</a:t>
            </a: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5.500.000 MDL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20%  ·  2 ani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9520" y="5590123"/>
            <a:ext cx="3939871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Mai puțină apă risipită.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Mai multă recoltă pe hectar.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51BA23A-A935-871C-1326-2C75C18F1B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E8701C6-A74C-B951-00A7-04E22B3E99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D172DFA-0FB2-1A4E-0935-86B7396BE7B0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7B277B1-FA2A-8ED3-2BC4-0DBA82F0D0C5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36D608EF-B29B-FA36-899A-99BC6E366F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533A5387-DFE2-E7C3-35D5-5A66A63BB1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9168" y="5207420"/>
            <a:ext cx="1160387" cy="1160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37AC4-5FA6-E63F-9D1E-C346943CB1AA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rgbClr val="FFFFFF"/>
                </a:solidFill>
                <a:latin typeface="Inter"/>
              </a:rPr>
              <a:t>PROGRAM PDSISM  ·  IRIGARE LA SCARĂ MICĂ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7679252-CA29-28E0-560C-6299B04C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51"/>
          <a:stretch>
            <a:fillRect/>
          </a:stretch>
        </p:blipFill>
        <p:spPr>
          <a:xfrm>
            <a:off x="-19700" y="0"/>
            <a:ext cx="7334900" cy="6846570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9520" y="1908603"/>
            <a:ext cx="4297680" cy="15286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2KR Incluziune financiară pentru toți f</a:t>
            </a:r>
            <a:r>
              <a:rPr lang="ro-RO" sz="3200" b="1" noProof="1">
                <a:solidFill>
                  <a:schemeClr val="bg1"/>
                </a:solidFill>
                <a:latin typeface="Inter"/>
              </a:rPr>
              <a:t>ermierii.</a:t>
            </a:r>
            <a:endParaRPr lang="ro-RO" sz="3200" b="1" i="0" noProof="1">
              <a:solidFill>
                <a:schemeClr val="bg1"/>
              </a:solidFill>
              <a:latin typeface="Inter"/>
            </a:endParaRP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Fără limită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50%  ·  2 ani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9520" y="5532120"/>
            <a:ext cx="415321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Pentru ca toți fermierii Moldovei să aibă șansa la modernizare.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57A9C28-DB6F-B3AE-B9D4-0F7C14EDE6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7B0101-08AF-EE84-D3A4-2DB4E3BA9C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D380E46-9EA2-288D-B4E7-A9B1DCB4CFAD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92E1C28-D8D6-E552-7ED9-BC963FF3CE6B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1DC4C43-E42E-DA83-1ABD-00358F60F7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C1D35DB1-BE73-2C0B-4989-91304839E2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304" y="5210556"/>
            <a:ext cx="1157251" cy="1157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F5CCC3-882E-C0A9-978A-BFB92FD6E38A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rgbClr val="FFFFFF"/>
                </a:solidFill>
                <a:latin typeface="Inter"/>
              </a:rPr>
              <a:t>PROGRAM 2KR ȘI PAC  ·  FERMIERI NEPRIVILEGIAȚI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114800"/>
            <a:ext cx="12191695" cy="2743200"/>
          </a:xfrm>
          <a:prstGeom prst="rect">
            <a:avLst/>
          </a:prstGeom>
          <a:solidFill>
            <a:srgbClr val="003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64A47A-CB5C-B7D6-8E2B-CC1E71B7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27" r="414" b="25602"/>
          <a:stretch>
            <a:fillRect/>
          </a:stretch>
        </p:blipFill>
        <p:spPr>
          <a:xfrm>
            <a:off x="0" y="0"/>
            <a:ext cx="12191695" cy="42382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195131"/>
            <a:ext cx="12191695" cy="4572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936" y="5029099"/>
            <a:ext cx="11129554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6000" b="1" i="0" noProof="1">
                <a:solidFill>
                  <a:srgbClr val="FFFFFF"/>
                </a:solidFill>
                <a:latin typeface="Inter"/>
              </a:rPr>
              <a:t>Suport. Investiții. Dezvoltare.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" y="5998149"/>
            <a:ext cx="10058400" cy="365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400" b="0" i="0" noProof="1">
                <a:solidFill>
                  <a:srgbClr val="FFFFFF"/>
                </a:solidFill>
                <a:latin typeface="Inter"/>
              </a:rPr>
              <a:t>Programe de finanțare pentru agricultura Republicii Moldova.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6B537-B7FC-4571-5CEC-B308E6F637EC}"/>
              </a:ext>
            </a:extLst>
          </p:cNvPr>
          <p:cNvSpPr txBox="1"/>
          <p:nvPr/>
        </p:nvSpPr>
        <p:spPr>
          <a:xfrm>
            <a:off x="630936" y="2451637"/>
            <a:ext cx="11129554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9600" b="1" i="0" noProof="1">
                <a:solidFill>
                  <a:srgbClr val="FFFFFF"/>
                </a:solidFill>
                <a:latin typeface="Inter"/>
              </a:rPr>
              <a:t>Vă mulțumim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3494A-3B3F-F650-AFB4-046BCCD525C7}"/>
              </a:ext>
            </a:extLst>
          </p:cNvPr>
          <p:cNvSpPr txBox="1"/>
          <p:nvPr/>
        </p:nvSpPr>
        <p:spPr>
          <a:xfrm>
            <a:off x="7245248" y="4501087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o-RO" sz="1000" b="1" i="0" noProof="1">
                <a:solidFill>
                  <a:schemeClr val="bg1"/>
                </a:solidFill>
                <a:latin typeface="Inter"/>
              </a:rPr>
              <a:t>CONTACT INSTITUȚIONAL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0D1C18-4495-6DAF-0788-324B0372D031}"/>
              </a:ext>
            </a:extLst>
          </p:cNvPr>
          <p:cNvSpPr txBox="1"/>
          <p:nvPr/>
        </p:nvSpPr>
        <p:spPr>
          <a:xfrm>
            <a:off x="7245248" y="4690545"/>
            <a:ext cx="4114800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o-RO" sz="2200" b="1" i="0" noProof="1">
                <a:solidFill>
                  <a:schemeClr val="bg1"/>
                </a:solidFill>
                <a:latin typeface="Inter"/>
              </a:rPr>
              <a:t>+373 22 278 463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1DD997-F0E6-C144-31DA-DCD1EA9B0BC4}"/>
              </a:ext>
            </a:extLst>
          </p:cNvPr>
          <p:cNvSpPr txBox="1"/>
          <p:nvPr/>
        </p:nvSpPr>
        <p:spPr>
          <a:xfrm>
            <a:off x="4814017" y="4761641"/>
            <a:ext cx="41148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o-RO" sz="1400" b="0" i="0" noProof="1">
                <a:solidFill>
                  <a:schemeClr val="bg1"/>
                </a:solidFill>
                <a:latin typeface="Inter"/>
              </a:rPr>
              <a:t>office@adma.gov.md</a:t>
            </a:r>
            <a:r>
              <a:rPr lang="ro-RO" sz="1400" b="1" noProof="1">
                <a:solidFill>
                  <a:schemeClr val="bg1"/>
                </a:solidFill>
                <a:latin typeface="Inter"/>
              </a:rPr>
              <a:t> · </a:t>
            </a:r>
            <a:r>
              <a:rPr lang="ro-RO" sz="1400" noProof="1">
                <a:solidFill>
                  <a:schemeClr val="bg1"/>
                </a:solidFill>
                <a:latin typeface="Inter"/>
              </a:rPr>
              <a:t>wwwwww.adma.gov.md</a:t>
            </a:r>
            <a:r>
              <a:rPr lang="ro-RO" sz="1400" b="1" noProof="1">
                <a:solidFill>
                  <a:schemeClr val="bg1"/>
                </a:solidFill>
                <a:latin typeface="Inter"/>
              </a:rPr>
              <a:t> · </a:t>
            </a:r>
            <a:endParaRPr lang="ro-RO" sz="1400" b="0" i="0" noProof="1">
              <a:solidFill>
                <a:schemeClr val="bg1"/>
              </a:solidFill>
              <a:latin typeface="Inter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827B4D4-78F7-1A1A-3A7D-2681099A7E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36" y="905571"/>
            <a:ext cx="1867060" cy="5601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B050"/>
            </a:gs>
            <a:gs pos="90000">
              <a:srgbClr val="003399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E766B3-FF31-1E7E-3A49-B966F36FA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E3836-5F83-1156-1427-E2867B068E86}"/>
              </a:ext>
            </a:extLst>
          </p:cNvPr>
          <p:cNvSpPr/>
          <p:nvPr/>
        </p:nvSpPr>
        <p:spPr>
          <a:xfrm>
            <a:off x="0" y="0"/>
            <a:ext cx="12191695" cy="54864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>
              <a:latin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ABF8E-87B7-45DF-456F-3290461C9212}"/>
              </a:ext>
            </a:extLst>
          </p:cNvPr>
          <p:cNvSpPr txBox="1"/>
          <p:nvPr/>
        </p:nvSpPr>
        <p:spPr>
          <a:xfrm>
            <a:off x="630936" y="1438546"/>
            <a:ext cx="585216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0" dirty="0">
                <a:solidFill>
                  <a:schemeClr val="bg1"/>
                </a:solidFill>
                <a:latin typeface="Inter"/>
              </a:rPr>
              <a:t>DESPRE NOI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BEBC5-D193-2CB1-AE55-8740D0EE47EE}"/>
              </a:ext>
            </a:extLst>
          </p:cNvPr>
          <p:cNvSpPr txBox="1"/>
          <p:nvPr/>
        </p:nvSpPr>
        <p:spPr>
          <a:xfrm>
            <a:off x="630936" y="2238721"/>
            <a:ext cx="585216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3600" b="1" i="0" noProof="0" dirty="0">
                <a:solidFill>
                  <a:schemeClr val="bg1"/>
                </a:solidFill>
                <a:latin typeface="Inter"/>
              </a:rPr>
              <a:t>Partenerul</a:t>
            </a:r>
          </a:p>
          <a:p>
            <a:pPr algn="l"/>
            <a:r>
              <a:rPr lang="ro-RO" sz="3600" b="1" i="0" noProof="0" dirty="0">
                <a:solidFill>
                  <a:schemeClr val="bg1"/>
                </a:solidFill>
                <a:latin typeface="Inter"/>
              </a:rPr>
              <a:t>de încredere</a:t>
            </a:r>
          </a:p>
          <a:p>
            <a:pPr algn="l"/>
            <a:r>
              <a:rPr lang="ro-RO" sz="3600" b="1" i="0" noProof="0" dirty="0">
                <a:solidFill>
                  <a:schemeClr val="bg1"/>
                </a:solidFill>
                <a:latin typeface="Inter"/>
              </a:rPr>
              <a:t>al fermierului.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511B5-AAF4-1FDA-E5F9-3E225C2FB18F}"/>
              </a:ext>
            </a:extLst>
          </p:cNvPr>
          <p:cNvSpPr txBox="1"/>
          <p:nvPr/>
        </p:nvSpPr>
        <p:spPr>
          <a:xfrm>
            <a:off x="630936" y="4498033"/>
            <a:ext cx="4391108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400"/>
              </a:spcAft>
            </a:pPr>
            <a:r>
              <a:rPr lang="ro-RO" sz="1400" b="0" i="0" noProof="0" dirty="0">
                <a:solidFill>
                  <a:schemeClr val="bg1"/>
                </a:solidFill>
                <a:latin typeface="Inter"/>
              </a:rPr>
              <a:t>Implementăm programe de finanțare accesibile pentru a moderniza agricultura Republicii Moldova și a crește competitivitatea producătorilor noștri pe piețele interne și externe.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9B0B15-36AB-CFD6-4F11-66CA862594E2}"/>
              </a:ext>
            </a:extLst>
          </p:cNvPr>
          <p:cNvSpPr txBox="1"/>
          <p:nvPr/>
        </p:nvSpPr>
        <p:spPr>
          <a:xfrm>
            <a:off x="630936" y="5933915"/>
            <a:ext cx="585216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600" b="1" noProof="0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„Transformăm investițiile în recolte mai bune.”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178339-74D4-110F-BB38-9EDA2731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82" r="21524"/>
          <a:stretch>
            <a:fillRect/>
          </a:stretch>
        </p:blipFill>
        <p:spPr>
          <a:xfrm>
            <a:off x="6583680" y="57183"/>
            <a:ext cx="5608015" cy="681073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CC6E293-5A60-267E-919D-0734F811C8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36" y="677864"/>
            <a:ext cx="1920240" cy="57607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EDD4F9E-4201-2BBA-6680-952917567D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2812" y="652261"/>
            <a:ext cx="1997170" cy="5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B050"/>
            </a:gs>
            <a:gs pos="90000">
              <a:srgbClr val="003399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81050-1142-9DBE-7B27-ADC550CB4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810548-822E-EE7D-66B3-4705940782CE}"/>
              </a:ext>
            </a:extLst>
          </p:cNvPr>
          <p:cNvSpPr/>
          <p:nvPr/>
        </p:nvSpPr>
        <p:spPr>
          <a:xfrm>
            <a:off x="0" y="0"/>
            <a:ext cx="12191695" cy="54864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01FB5-E207-D879-75A6-515F2BF63B59}"/>
              </a:ext>
            </a:extLst>
          </p:cNvPr>
          <p:cNvSpPr txBox="1"/>
          <p:nvPr/>
        </p:nvSpPr>
        <p:spPr>
          <a:xfrm>
            <a:off x="630936" y="1585913"/>
            <a:ext cx="11093159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3200" b="1" noProof="1">
                <a:solidFill>
                  <a:schemeClr val="bg1"/>
                </a:solidFill>
                <a:latin typeface="Inter"/>
              </a:rPr>
              <a:t>Investim în agricultura modernă – de la inputuri la tehnologii performante.</a:t>
            </a:r>
            <a:endParaRPr lang="ro-RO" sz="3200" b="1" i="0" noProof="1">
              <a:solidFill>
                <a:schemeClr val="bg1"/>
              </a:solidFill>
              <a:latin typeface="Inter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F7CD4E-D7D7-2535-443D-CC4FACBA67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936" y="666175"/>
            <a:ext cx="652716" cy="70033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EC4BBA2-56FE-50A3-D804-EC2B8F451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6406" y="680714"/>
            <a:ext cx="2403505" cy="685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7ED50C-5857-2F24-FEF2-AE83BAC2EC8B}"/>
              </a:ext>
            </a:extLst>
          </p:cNvPr>
          <p:cNvSpPr txBox="1"/>
          <p:nvPr/>
        </p:nvSpPr>
        <p:spPr>
          <a:xfrm>
            <a:off x="1434813" y="949188"/>
            <a:ext cx="7560100" cy="1569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chemeClr val="bg1"/>
                </a:solidFill>
                <a:latin typeface="Inter"/>
              </a:rPr>
              <a:t>CE FINANȚĂM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4E3941-E4B9-A6C0-273B-6054D52A1F01}"/>
              </a:ext>
            </a:extLst>
          </p:cNvPr>
          <p:cNvGrpSpPr/>
          <p:nvPr/>
        </p:nvGrpSpPr>
        <p:grpSpPr>
          <a:xfrm>
            <a:off x="630937" y="2788920"/>
            <a:ext cx="2655750" cy="1554480"/>
            <a:chOff x="630936" y="2788920"/>
            <a:chExt cx="3431319" cy="15544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52D27C2-374E-A218-8A25-4D304F52D498}"/>
                </a:ext>
              </a:extLst>
            </p:cNvPr>
            <p:cNvSpPr/>
            <p:nvPr/>
          </p:nvSpPr>
          <p:spPr>
            <a:xfrm>
              <a:off x="630936" y="2788920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45AF30-F0A2-9B17-5CA3-AD07778CA13C}"/>
                </a:ext>
              </a:extLst>
            </p:cNvPr>
            <p:cNvSpPr txBox="1"/>
            <p:nvPr/>
          </p:nvSpPr>
          <p:spPr>
            <a:xfrm>
              <a:off x="868680" y="2971800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0B0A09-3038-8E4F-4456-0420AF998474}"/>
                </a:ext>
              </a:extLst>
            </p:cNvPr>
            <p:cNvSpPr txBox="1"/>
            <p:nvPr/>
          </p:nvSpPr>
          <p:spPr>
            <a:xfrm>
              <a:off x="868680" y="3337560"/>
              <a:ext cx="315468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Tehnică agricolă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F64DAE-63BC-6230-93D5-07FD20184F0C}"/>
                </a:ext>
              </a:extLst>
            </p:cNvPr>
            <p:cNvSpPr txBox="1"/>
            <p:nvPr/>
          </p:nvSpPr>
          <p:spPr>
            <a:xfrm>
              <a:off x="868681" y="3794760"/>
              <a:ext cx="315468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Tractoare, combine și atașamente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7DDDA7-FC1D-2E51-7659-E0BCAC5FAFE6}"/>
              </a:ext>
            </a:extLst>
          </p:cNvPr>
          <p:cNvGrpSpPr/>
          <p:nvPr/>
        </p:nvGrpSpPr>
        <p:grpSpPr>
          <a:xfrm>
            <a:off x="3388820" y="2788920"/>
            <a:ext cx="2655750" cy="1554480"/>
            <a:chOff x="4379976" y="2788920"/>
            <a:chExt cx="3431319" cy="155448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7F83735-E0A9-CDA2-CCB6-98E940E0725E}"/>
                </a:ext>
              </a:extLst>
            </p:cNvPr>
            <p:cNvSpPr/>
            <p:nvPr/>
          </p:nvSpPr>
          <p:spPr>
            <a:xfrm>
              <a:off x="4379976" y="2788920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A852C5-AABB-E35D-90EE-E1FDBAA74E29}"/>
                </a:ext>
              </a:extLst>
            </p:cNvPr>
            <p:cNvSpPr txBox="1"/>
            <p:nvPr/>
          </p:nvSpPr>
          <p:spPr>
            <a:xfrm>
              <a:off x="4617720" y="2971800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D3301C5-0B85-0EE7-E6BF-F1866B84F5EF}"/>
                </a:ext>
              </a:extLst>
            </p:cNvPr>
            <p:cNvSpPr txBox="1"/>
            <p:nvPr/>
          </p:nvSpPr>
          <p:spPr>
            <a:xfrm>
              <a:off x="4617720" y="3337560"/>
              <a:ext cx="315468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Irigare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A58B6F-11E5-FFC6-E0A7-0FE0213CE56A}"/>
                </a:ext>
              </a:extLst>
            </p:cNvPr>
            <p:cNvSpPr txBox="1"/>
            <p:nvPr/>
          </p:nvSpPr>
          <p:spPr>
            <a:xfrm>
              <a:off x="4617720" y="3794760"/>
              <a:ext cx="315468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Picurare, aspersiune subterană, microaspersiune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3D467D-C413-3FF2-2827-4BF54E0227BC}"/>
              </a:ext>
            </a:extLst>
          </p:cNvPr>
          <p:cNvGrpSpPr/>
          <p:nvPr/>
        </p:nvGrpSpPr>
        <p:grpSpPr>
          <a:xfrm>
            <a:off x="6146703" y="2788920"/>
            <a:ext cx="2655750" cy="1554480"/>
            <a:chOff x="8129016" y="2788920"/>
            <a:chExt cx="3431319" cy="155448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5948E7FD-2724-857B-7BE4-72AF1BA09734}"/>
                </a:ext>
              </a:extLst>
            </p:cNvPr>
            <p:cNvSpPr/>
            <p:nvPr/>
          </p:nvSpPr>
          <p:spPr>
            <a:xfrm>
              <a:off x="8129016" y="2788920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A6DE51-FCBB-3696-21A6-2DF8D2D57EFD}"/>
                </a:ext>
              </a:extLst>
            </p:cNvPr>
            <p:cNvSpPr txBox="1"/>
            <p:nvPr/>
          </p:nvSpPr>
          <p:spPr>
            <a:xfrm>
              <a:off x="8366760" y="2971800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85B257-0A33-DFB2-3B2F-517DC14BA800}"/>
                </a:ext>
              </a:extLst>
            </p:cNvPr>
            <p:cNvSpPr txBox="1"/>
            <p:nvPr/>
          </p:nvSpPr>
          <p:spPr>
            <a:xfrm>
              <a:off x="8366760" y="3337560"/>
              <a:ext cx="315468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Sere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E7173BD-8B3B-264B-0D50-B6B900D0F03E}"/>
                </a:ext>
              </a:extLst>
            </p:cNvPr>
            <p:cNvSpPr txBox="1"/>
            <p:nvPr/>
          </p:nvSpPr>
          <p:spPr>
            <a:xfrm>
              <a:off x="8366760" y="3794760"/>
              <a:ext cx="315468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Bloc, tunel, accesorii hidroponie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639152-8081-CC76-A71F-0F4C80F1A97A}"/>
              </a:ext>
            </a:extLst>
          </p:cNvPr>
          <p:cNvGrpSpPr/>
          <p:nvPr/>
        </p:nvGrpSpPr>
        <p:grpSpPr>
          <a:xfrm>
            <a:off x="630937" y="4507992"/>
            <a:ext cx="2655750" cy="1554480"/>
            <a:chOff x="630936" y="4507992"/>
            <a:chExt cx="3431319" cy="155448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6BE22C7-D9C2-A0C3-7221-467E0D05A641}"/>
                </a:ext>
              </a:extLst>
            </p:cNvPr>
            <p:cNvSpPr/>
            <p:nvPr/>
          </p:nvSpPr>
          <p:spPr>
            <a:xfrm>
              <a:off x="630936" y="4507992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14E8856-3244-E1D3-4DCD-5C2DC9A0FDA5}"/>
                </a:ext>
              </a:extLst>
            </p:cNvPr>
            <p:cNvSpPr txBox="1"/>
            <p:nvPr/>
          </p:nvSpPr>
          <p:spPr>
            <a:xfrm>
              <a:off x="868680" y="4690872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A137C7A-572E-C9CD-F361-4CEC87632CAE}"/>
                </a:ext>
              </a:extLst>
            </p:cNvPr>
            <p:cNvSpPr txBox="1"/>
            <p:nvPr/>
          </p:nvSpPr>
          <p:spPr>
            <a:xfrm>
              <a:off x="868681" y="5056632"/>
              <a:ext cx="3193574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Energie regenerabilă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1C8DF6-AEA9-73C2-7F67-41D7FCA892A0}"/>
                </a:ext>
              </a:extLst>
            </p:cNvPr>
            <p:cNvSpPr txBox="1"/>
            <p:nvPr/>
          </p:nvSpPr>
          <p:spPr>
            <a:xfrm>
              <a:off x="868681" y="5698498"/>
              <a:ext cx="315468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Panouri solare, fotovoltaice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7296AA0-DAB1-B8DB-6508-65BD3F0D8C5A}"/>
              </a:ext>
            </a:extLst>
          </p:cNvPr>
          <p:cNvGrpSpPr/>
          <p:nvPr/>
        </p:nvGrpSpPr>
        <p:grpSpPr>
          <a:xfrm>
            <a:off x="3388820" y="4507992"/>
            <a:ext cx="2655750" cy="1554480"/>
            <a:chOff x="4379976" y="4507992"/>
            <a:chExt cx="3431319" cy="155448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C311A13-D0D8-9501-75AE-D1A1F0FE9E43}"/>
                </a:ext>
              </a:extLst>
            </p:cNvPr>
            <p:cNvSpPr/>
            <p:nvPr/>
          </p:nvSpPr>
          <p:spPr>
            <a:xfrm>
              <a:off x="4379976" y="4507992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B7029D-B61D-2C6D-C56A-CD76BC872007}"/>
                </a:ext>
              </a:extLst>
            </p:cNvPr>
            <p:cNvSpPr txBox="1"/>
            <p:nvPr/>
          </p:nvSpPr>
          <p:spPr>
            <a:xfrm>
              <a:off x="4617720" y="4690872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06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ACD989C-D168-1045-A041-256ABED77353}"/>
                </a:ext>
              </a:extLst>
            </p:cNvPr>
            <p:cNvSpPr txBox="1"/>
            <p:nvPr/>
          </p:nvSpPr>
          <p:spPr>
            <a:xfrm>
              <a:off x="4617720" y="5056632"/>
              <a:ext cx="315468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Digitalizare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F8D8A28-29E8-5EF0-77C3-2893F9C033FC}"/>
                </a:ext>
              </a:extLst>
            </p:cNvPr>
            <p:cNvSpPr txBox="1"/>
            <p:nvPr/>
          </p:nvSpPr>
          <p:spPr>
            <a:xfrm>
              <a:off x="4617720" y="5513832"/>
              <a:ext cx="315468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Agricultură de precizie, management inteligent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25DFB79-517B-1D43-A3E7-F96D006785B7}"/>
              </a:ext>
            </a:extLst>
          </p:cNvPr>
          <p:cNvGrpSpPr/>
          <p:nvPr/>
        </p:nvGrpSpPr>
        <p:grpSpPr>
          <a:xfrm>
            <a:off x="6146703" y="4507992"/>
            <a:ext cx="2655750" cy="1554480"/>
            <a:chOff x="8129016" y="4507992"/>
            <a:chExt cx="3431319" cy="1554480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001615D-1447-61E3-D73B-3403FE19A35A}"/>
                </a:ext>
              </a:extLst>
            </p:cNvPr>
            <p:cNvSpPr/>
            <p:nvPr/>
          </p:nvSpPr>
          <p:spPr>
            <a:xfrm>
              <a:off x="8129016" y="4507992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A6E3FC-E388-0B7C-FD24-84E4D6094648}"/>
                </a:ext>
              </a:extLst>
            </p:cNvPr>
            <p:cNvSpPr txBox="1"/>
            <p:nvPr/>
          </p:nvSpPr>
          <p:spPr>
            <a:xfrm>
              <a:off x="8366760" y="4690872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B0D0E69-9D10-B0D1-82B5-CAC2677763F0}"/>
                </a:ext>
              </a:extLst>
            </p:cNvPr>
            <p:cNvSpPr txBox="1"/>
            <p:nvPr/>
          </p:nvSpPr>
          <p:spPr>
            <a:xfrm>
              <a:off x="8366762" y="5056632"/>
              <a:ext cx="3154681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Inputuri agricole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C905FEF-7E0A-852C-D04C-5093E8D3A624}"/>
                </a:ext>
              </a:extLst>
            </p:cNvPr>
            <p:cNvSpPr txBox="1"/>
            <p:nvPr/>
          </p:nvSpPr>
          <p:spPr>
            <a:xfrm>
              <a:off x="8366760" y="5513832"/>
              <a:ext cx="315468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Fertilizanți și produse fitosanitare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A90BC6-FAD0-AFDC-5459-A3AFB6969D02}"/>
              </a:ext>
            </a:extLst>
          </p:cNvPr>
          <p:cNvGrpSpPr/>
          <p:nvPr/>
        </p:nvGrpSpPr>
        <p:grpSpPr>
          <a:xfrm>
            <a:off x="8904585" y="2788920"/>
            <a:ext cx="2655750" cy="1554480"/>
            <a:chOff x="8129015" y="2788920"/>
            <a:chExt cx="3431320" cy="155448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ACD21AED-EA47-91B2-EA4F-222448AEE4CA}"/>
                </a:ext>
              </a:extLst>
            </p:cNvPr>
            <p:cNvSpPr/>
            <p:nvPr/>
          </p:nvSpPr>
          <p:spPr>
            <a:xfrm>
              <a:off x="8129015" y="2788920"/>
              <a:ext cx="3431320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076BA5-9214-AE4A-45D6-EEE7CBBDF23B}"/>
                </a:ext>
              </a:extLst>
            </p:cNvPr>
            <p:cNvSpPr txBox="1"/>
            <p:nvPr/>
          </p:nvSpPr>
          <p:spPr>
            <a:xfrm>
              <a:off x="8366760" y="2971800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0219CC3-1F74-F422-8344-B80B21068B48}"/>
                </a:ext>
              </a:extLst>
            </p:cNvPr>
            <p:cNvSpPr txBox="1"/>
            <p:nvPr/>
          </p:nvSpPr>
          <p:spPr>
            <a:xfrm>
              <a:off x="8366760" y="3337560"/>
              <a:ext cx="315468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Suport și protecție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B64274-67A0-9494-7775-2D8589F0E78F}"/>
                </a:ext>
              </a:extLst>
            </p:cNvPr>
            <p:cNvSpPr txBox="1"/>
            <p:nvPr/>
          </p:nvSpPr>
          <p:spPr>
            <a:xfrm>
              <a:off x="8366760" y="3794760"/>
              <a:ext cx="3154680" cy="39498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Sisteme antigrindină, antiploaie</a:t>
              </a:r>
            </a:p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și anti-îngheț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E77AE95-50A1-BBF5-5388-5D84B6E48DF1}"/>
              </a:ext>
            </a:extLst>
          </p:cNvPr>
          <p:cNvGrpSpPr/>
          <p:nvPr/>
        </p:nvGrpSpPr>
        <p:grpSpPr>
          <a:xfrm>
            <a:off x="8904585" y="4507992"/>
            <a:ext cx="2655750" cy="1554480"/>
            <a:chOff x="8129016" y="4507992"/>
            <a:chExt cx="3431319" cy="1554480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213BC8A1-B3CF-AC8A-E02E-4414F6879F59}"/>
                </a:ext>
              </a:extLst>
            </p:cNvPr>
            <p:cNvSpPr/>
            <p:nvPr/>
          </p:nvSpPr>
          <p:spPr>
            <a:xfrm>
              <a:off x="8129016" y="4507992"/>
              <a:ext cx="3431319" cy="1554480"/>
            </a:xfrm>
            <a:prstGeom prst="roundRect">
              <a:avLst>
                <a:gd name="adj" fmla="val 8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noProof="1">
                <a:latin typeface="Inter" panose="02000503000000020004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BC2783-735D-7C96-CAB3-82C811A012D4}"/>
                </a:ext>
              </a:extLst>
            </p:cNvPr>
            <p:cNvSpPr txBox="1"/>
            <p:nvPr/>
          </p:nvSpPr>
          <p:spPr>
            <a:xfrm>
              <a:off x="8366760" y="4690872"/>
              <a:ext cx="457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1400" b="1" noProof="1">
                  <a:solidFill>
                    <a:srgbClr val="00B050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08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7E8900-F1EF-DE9E-D51A-8BF83E983962}"/>
                </a:ext>
              </a:extLst>
            </p:cNvPr>
            <p:cNvSpPr txBox="1"/>
            <p:nvPr/>
          </p:nvSpPr>
          <p:spPr>
            <a:xfrm>
              <a:off x="8366760" y="5056632"/>
              <a:ext cx="315468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ro-RO" sz="2000" b="1" i="0" noProof="1">
                  <a:solidFill>
                    <a:srgbClr val="000000"/>
                  </a:solidFill>
                  <a:latin typeface="Inter"/>
                </a:rPr>
                <a:t>Post-recoltare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8B75652-5426-F038-B152-813529987B56}"/>
                </a:ext>
              </a:extLst>
            </p:cNvPr>
            <p:cNvSpPr txBox="1"/>
            <p:nvPr/>
          </p:nvSpPr>
          <p:spPr>
            <a:xfrm>
              <a:off x="8366761" y="5513832"/>
              <a:ext cx="315468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ro-RO" sz="1200" noProof="1">
                  <a:solidFill>
                    <a:srgbClr val="4A4A4A"/>
                  </a:solidFill>
                  <a:latin typeface="Inter"/>
                </a:rPr>
                <a:t>Sortare, procesare, păstrare, logistică</a:t>
              </a:r>
              <a:endParaRPr lang="ro-RO" sz="1200" b="0" i="0" noProof="1">
                <a:solidFill>
                  <a:srgbClr val="4A4A4A"/>
                </a:solidFill>
                <a:latin typeface="In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274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B050"/>
            </a:gs>
            <a:gs pos="90000">
              <a:srgbClr val="003399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723A74-3ECF-B13E-3E6E-70E6EB74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E1618C-67E1-4A58-49DD-39844B8C4E1D}"/>
              </a:ext>
            </a:extLst>
          </p:cNvPr>
          <p:cNvSpPr/>
          <p:nvPr/>
        </p:nvSpPr>
        <p:spPr>
          <a:xfrm>
            <a:off x="0" y="0"/>
            <a:ext cx="12191695" cy="54864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EAE92-CB23-0C9F-78FF-8D1D774308C3}"/>
              </a:ext>
            </a:extLst>
          </p:cNvPr>
          <p:cNvSpPr txBox="1"/>
          <p:nvPr/>
        </p:nvSpPr>
        <p:spPr>
          <a:xfrm>
            <a:off x="630936" y="1715257"/>
            <a:ext cx="10058400" cy="12801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chemeClr val="bg1"/>
                </a:solidFill>
                <a:latin typeface="Inter"/>
              </a:rPr>
              <a:t>Finanțare proiectată</a:t>
            </a:r>
          </a:p>
          <a:p>
            <a:pPr algn="l"/>
            <a:r>
              <a:rPr lang="ro-RO" sz="4000" b="1" i="0" noProof="1">
                <a:solidFill>
                  <a:schemeClr val="bg1"/>
                </a:solidFill>
                <a:latin typeface="Inter"/>
              </a:rPr>
              <a:t>pentru fermieri reali.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2EAC2-2F98-C2B3-BCA3-D9967D021E9A}"/>
              </a:ext>
            </a:extLst>
          </p:cNvPr>
          <p:cNvSpPr txBox="1"/>
          <p:nvPr/>
        </p:nvSpPr>
        <p:spPr>
          <a:xfrm>
            <a:off x="630936" y="3041137"/>
            <a:ext cx="10058400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500" b="0" i="0" noProof="1">
                <a:solidFill>
                  <a:schemeClr val="bg1"/>
                </a:solidFill>
                <a:latin typeface="Inter"/>
              </a:rPr>
              <a:t>Condiții simple, costuri mici, decizii rapide. Fără gaj, fără birocrație inutilă.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F12F9A-98D1-76A9-A594-BF221B84345E}"/>
              </a:ext>
            </a:extLst>
          </p:cNvPr>
          <p:cNvSpPr/>
          <p:nvPr/>
        </p:nvSpPr>
        <p:spPr>
          <a:xfrm>
            <a:off x="630936" y="3657600"/>
            <a:ext cx="2479919" cy="2377440"/>
          </a:xfrm>
          <a:prstGeom prst="roundRect">
            <a:avLst>
              <a:gd name="adj" fmla="val 8000"/>
            </a:avLst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2660A-B314-FDA4-2FD2-77033351E70B}"/>
              </a:ext>
            </a:extLst>
          </p:cNvPr>
          <p:cNvSpPr txBox="1"/>
          <p:nvPr/>
        </p:nvSpPr>
        <p:spPr>
          <a:xfrm>
            <a:off x="978149" y="4006343"/>
            <a:ext cx="20124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800" b="1" i="0" noProof="1">
                <a:solidFill>
                  <a:schemeClr val="bg1"/>
                </a:solidFill>
                <a:latin typeface="Inter"/>
              </a:rPr>
              <a:t>&lt; 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19C278-9E45-513B-C3F4-B912BE1CF6B4}"/>
              </a:ext>
            </a:extLst>
          </p:cNvPr>
          <p:cNvSpPr txBox="1"/>
          <p:nvPr/>
        </p:nvSpPr>
        <p:spPr>
          <a:xfrm>
            <a:off x="978149" y="4692143"/>
            <a:ext cx="201247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000" b="1" noProof="1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dobândă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7A891-9757-51F6-7B05-75D568568E70}"/>
              </a:ext>
            </a:extLst>
          </p:cNvPr>
          <p:cNvSpPr/>
          <p:nvPr/>
        </p:nvSpPr>
        <p:spPr>
          <a:xfrm>
            <a:off x="978149" y="5165268"/>
            <a:ext cx="397567" cy="228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224C9-DFD3-93E5-A01E-4315BCE21CCB}"/>
              </a:ext>
            </a:extLst>
          </p:cNvPr>
          <p:cNvSpPr txBox="1"/>
          <p:nvPr/>
        </p:nvSpPr>
        <p:spPr>
          <a:xfrm>
            <a:off x="978149" y="5286503"/>
            <a:ext cx="2012477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chemeClr val="bg1"/>
                </a:solidFill>
                <a:latin typeface="Inter"/>
              </a:rPr>
              <a:t>Costul cel mai mic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chemeClr val="bg1"/>
                </a:solidFill>
                <a:latin typeface="Inter"/>
              </a:rPr>
              <a:t>de pe piață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32AC894-6D94-5A12-8BA7-4C57551CB079}"/>
              </a:ext>
            </a:extLst>
          </p:cNvPr>
          <p:cNvSpPr/>
          <p:nvPr/>
        </p:nvSpPr>
        <p:spPr>
          <a:xfrm>
            <a:off x="3447288" y="3657600"/>
            <a:ext cx="2479919" cy="2377440"/>
          </a:xfrm>
          <a:prstGeom prst="roundRect">
            <a:avLst>
              <a:gd name="adj" fmla="val 8000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F1D08-887F-9722-190E-98C3D63F4BEA}"/>
              </a:ext>
            </a:extLst>
          </p:cNvPr>
          <p:cNvSpPr txBox="1"/>
          <p:nvPr/>
        </p:nvSpPr>
        <p:spPr>
          <a:xfrm>
            <a:off x="3794501" y="4006343"/>
            <a:ext cx="20124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800" b="1" i="0" noProof="1">
                <a:solidFill>
                  <a:schemeClr val="bg1"/>
                </a:solidFill>
                <a:latin typeface="Inter"/>
              </a:rPr>
              <a:t>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5B8FE-8882-37CA-6371-1C2F4E7DC77D}"/>
              </a:ext>
            </a:extLst>
          </p:cNvPr>
          <p:cNvSpPr txBox="1"/>
          <p:nvPr/>
        </p:nvSpPr>
        <p:spPr>
          <a:xfrm>
            <a:off x="3794501" y="4692143"/>
            <a:ext cx="201247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000" b="1" noProof="1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gaj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E44714-D67E-99EF-BB9A-63FB187589D9}"/>
              </a:ext>
            </a:extLst>
          </p:cNvPr>
          <p:cNvSpPr/>
          <p:nvPr/>
        </p:nvSpPr>
        <p:spPr>
          <a:xfrm>
            <a:off x="3794501" y="5165268"/>
            <a:ext cx="397567" cy="228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DBB94A-F73E-97D0-2E45-591F4DD63F30}"/>
              </a:ext>
            </a:extLst>
          </p:cNvPr>
          <p:cNvSpPr txBox="1"/>
          <p:nvPr/>
        </p:nvSpPr>
        <p:spPr>
          <a:xfrm>
            <a:off x="3794501" y="5286503"/>
            <a:ext cx="2012477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chemeClr val="bg1"/>
                </a:solidFill>
                <a:latin typeface="Inter"/>
              </a:rPr>
              <a:t>Nu îți punem afacerea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chemeClr val="bg1"/>
                </a:solidFill>
                <a:latin typeface="Inter"/>
              </a:rPr>
              <a:t>la risc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ABA11C-CC18-9038-5A5C-7D887FD19190}"/>
              </a:ext>
            </a:extLst>
          </p:cNvPr>
          <p:cNvSpPr/>
          <p:nvPr/>
        </p:nvSpPr>
        <p:spPr>
          <a:xfrm>
            <a:off x="6263640" y="3657600"/>
            <a:ext cx="2479919" cy="2377440"/>
          </a:xfrm>
          <a:prstGeom prst="roundRect">
            <a:avLst>
              <a:gd name="adj" fmla="val 8000"/>
            </a:avLst>
          </a:prstGeom>
          <a:solidFill>
            <a:srgbClr val="0090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9F4E7-AAD0-3F73-B954-0EDFD65502D2}"/>
              </a:ext>
            </a:extLst>
          </p:cNvPr>
          <p:cNvSpPr txBox="1"/>
          <p:nvPr/>
        </p:nvSpPr>
        <p:spPr>
          <a:xfrm>
            <a:off x="6610853" y="4006343"/>
            <a:ext cx="20124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800" b="1" i="0" noProof="1">
                <a:solidFill>
                  <a:schemeClr val="bg1"/>
                </a:solidFill>
                <a:latin typeface="Inter"/>
              </a:rPr>
              <a:t>Rapid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871A1-414D-4F74-04F6-051C8D07F2BF}"/>
              </a:ext>
            </a:extLst>
          </p:cNvPr>
          <p:cNvSpPr txBox="1"/>
          <p:nvPr/>
        </p:nvSpPr>
        <p:spPr>
          <a:xfrm>
            <a:off x="6610853" y="4692143"/>
            <a:ext cx="201247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000" b="1" noProof="1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aprobare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6F4DF-8377-4A3A-BA5B-FD6ED2880619}"/>
              </a:ext>
            </a:extLst>
          </p:cNvPr>
          <p:cNvSpPr/>
          <p:nvPr/>
        </p:nvSpPr>
        <p:spPr>
          <a:xfrm>
            <a:off x="6610853" y="5165268"/>
            <a:ext cx="328568" cy="228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46C258-DC1F-D228-AC72-555911A7C122}"/>
              </a:ext>
            </a:extLst>
          </p:cNvPr>
          <p:cNvSpPr txBox="1"/>
          <p:nvPr/>
        </p:nvSpPr>
        <p:spPr>
          <a:xfrm>
            <a:off x="6610853" y="5286503"/>
            <a:ext cx="2012477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chemeClr val="bg1"/>
                </a:solidFill>
                <a:latin typeface="Inter"/>
              </a:rPr>
              <a:t>Decizie într-un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chemeClr val="bg1"/>
                </a:solidFill>
                <a:latin typeface="Inter"/>
              </a:rPr>
              <a:t>timp scurt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18E241-CED4-CA51-5225-3682F9ADE4A6}"/>
              </a:ext>
            </a:extLst>
          </p:cNvPr>
          <p:cNvSpPr/>
          <p:nvPr/>
        </p:nvSpPr>
        <p:spPr>
          <a:xfrm>
            <a:off x="9079992" y="3657600"/>
            <a:ext cx="2479919" cy="2377440"/>
          </a:xfrm>
          <a:prstGeom prst="roundRect">
            <a:avLst>
              <a:gd name="adj" fmla="val 8000"/>
            </a:avLst>
          </a:prstGeom>
          <a:solidFill>
            <a:srgbClr val="E31E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1D0EA6-9BF2-1BC2-3C2F-4F4CC50A9878}"/>
              </a:ext>
            </a:extLst>
          </p:cNvPr>
          <p:cNvSpPr txBox="1"/>
          <p:nvPr/>
        </p:nvSpPr>
        <p:spPr>
          <a:xfrm>
            <a:off x="9427205" y="4006343"/>
            <a:ext cx="20124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800" b="1" i="0" noProof="1">
                <a:solidFill>
                  <a:srgbClr val="FFFFFF"/>
                </a:solidFill>
                <a:latin typeface="Inter"/>
              </a:rPr>
              <a:t>Special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B21819-50F7-5CCB-5D48-6B9714A3EA41}"/>
              </a:ext>
            </a:extLst>
          </p:cNvPr>
          <p:cNvSpPr txBox="1"/>
          <p:nvPr/>
        </p:nvSpPr>
        <p:spPr>
          <a:xfrm>
            <a:off x="9427205" y="4692143"/>
            <a:ext cx="201247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2000" b="1" noProof="1">
                <a:solidFill>
                  <a:srgbClr val="FFFFFF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tineri &amp; femei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00F2F3-7D78-EFB0-15B2-C19517F86488}"/>
              </a:ext>
            </a:extLst>
          </p:cNvPr>
          <p:cNvSpPr/>
          <p:nvPr/>
        </p:nvSpPr>
        <p:spPr>
          <a:xfrm>
            <a:off x="9427205" y="5165268"/>
            <a:ext cx="328568" cy="228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378E6B-6894-A4AF-5109-AD2E303B2753}"/>
              </a:ext>
            </a:extLst>
          </p:cNvPr>
          <p:cNvSpPr txBox="1"/>
          <p:nvPr/>
        </p:nvSpPr>
        <p:spPr>
          <a:xfrm>
            <a:off x="9427205" y="5286503"/>
            <a:ext cx="2012477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Condiții preferențiale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de finanțare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868524-9B18-1D16-F8DD-7CBD2EE3CE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0936" y="666175"/>
            <a:ext cx="652716" cy="7003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23E094F-293D-7A85-842B-588A71498B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6406" y="680714"/>
            <a:ext cx="2403505" cy="685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B8F4752-073A-9152-2B8A-C92C6504E2AE}"/>
              </a:ext>
            </a:extLst>
          </p:cNvPr>
          <p:cNvSpPr txBox="1"/>
          <p:nvPr/>
        </p:nvSpPr>
        <p:spPr>
          <a:xfrm>
            <a:off x="1434813" y="949188"/>
            <a:ext cx="7560100" cy="1569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chemeClr val="bg1"/>
                </a:solidFill>
                <a:latin typeface="Inter"/>
              </a:rPr>
              <a:t>DE CE ADMA</a:t>
            </a:r>
          </a:p>
        </p:txBody>
      </p:sp>
    </p:spTree>
    <p:extLst>
      <p:ext uri="{BB962C8B-B14F-4D97-AF65-F5344CB8AC3E}">
        <p14:creationId xmlns:p14="http://schemas.microsoft.com/office/powerpoint/2010/main" val="122939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B050"/>
            </a:gs>
            <a:gs pos="90000">
              <a:srgbClr val="003399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807188-3225-1596-832E-C0C1E7F8C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phic 61">
            <a:extLst>
              <a:ext uri="{FF2B5EF4-FFF2-40B4-BE49-F238E27FC236}">
                <a16:creationId xmlns:a16="http://schemas.microsoft.com/office/drawing/2014/main" id="{78277AC7-7A5F-E516-E2FE-D72A6F264D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8995" y="1659462"/>
            <a:ext cx="5410916" cy="4516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F65D12-62C9-1461-C3C7-AAA73E72A144}"/>
              </a:ext>
            </a:extLst>
          </p:cNvPr>
          <p:cNvSpPr/>
          <p:nvPr/>
        </p:nvSpPr>
        <p:spPr>
          <a:xfrm>
            <a:off x="0" y="0"/>
            <a:ext cx="12191695" cy="54864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A891A-196A-168F-EDD8-BB3B0CF33DF1}"/>
              </a:ext>
            </a:extLst>
          </p:cNvPr>
          <p:cNvSpPr txBox="1"/>
          <p:nvPr/>
        </p:nvSpPr>
        <p:spPr>
          <a:xfrm>
            <a:off x="639728" y="1991451"/>
            <a:ext cx="6949440" cy="12801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chemeClr val="bg1"/>
                </a:solidFill>
                <a:latin typeface="Inter"/>
              </a:rPr>
              <a:t>Investiții valoroase,</a:t>
            </a:r>
          </a:p>
          <a:p>
            <a:pPr algn="l"/>
            <a:r>
              <a:rPr lang="ro-RO" sz="4000" b="1" i="0" noProof="1">
                <a:solidFill>
                  <a:schemeClr val="bg1"/>
                </a:solidFill>
                <a:latin typeface="Inter"/>
              </a:rPr>
              <a:t>în creștere.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C49FF-EC5B-B239-CF1E-D0E80023AE6D}"/>
              </a:ext>
            </a:extLst>
          </p:cNvPr>
          <p:cNvSpPr txBox="1"/>
          <p:nvPr/>
        </p:nvSpPr>
        <p:spPr>
          <a:xfrm>
            <a:off x="639728" y="4944666"/>
            <a:ext cx="4184438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600" b="1" noProof="1">
                <a:solidFill>
                  <a:schemeClr val="accent3">
                    <a:lumMod val="40000"/>
                    <a:lumOff val="60000"/>
                  </a:schemeClr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Peste 1,3 miliarde MDL contractate prin ADMA în ultimii trei ani </a:t>
            </a:r>
            <a:r>
              <a:rPr lang="ro-RO" sz="1600" noProof="1">
                <a:solidFill>
                  <a:schemeClr val="accent3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bani transformați pentru tractoare, sisteme de irigare, sere și pentru alte </a:t>
            </a:r>
            <a:r>
              <a:rPr lang="ro-RO" sz="1600" b="1" noProof="1">
                <a:solidFill>
                  <a:srgbClr val="00B050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necesități ale întreprinderilor agricole moderne.</a:t>
            </a:r>
            <a:endParaRPr lang="ro-RO" sz="1600" noProof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04442D6-CFFD-012E-C92B-1E0FDE1F47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36" y="666175"/>
            <a:ext cx="652716" cy="70033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F202B1C-652F-713F-8A6C-58F2379F50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6406" y="680714"/>
            <a:ext cx="2403505" cy="685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F59A69-E021-6E1B-7383-46A987D6D725}"/>
              </a:ext>
            </a:extLst>
          </p:cNvPr>
          <p:cNvSpPr txBox="1"/>
          <p:nvPr/>
        </p:nvSpPr>
        <p:spPr>
          <a:xfrm>
            <a:off x="1434813" y="949188"/>
            <a:ext cx="7560100" cy="1569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chemeClr val="bg1"/>
                </a:solidFill>
                <a:latin typeface="Inter"/>
              </a:rPr>
              <a:t>VOLUM CONTRACTE  ·  2023–2025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043B2-D4F3-BA18-EC41-9E63351CED12}"/>
              </a:ext>
            </a:extLst>
          </p:cNvPr>
          <p:cNvGrpSpPr/>
          <p:nvPr/>
        </p:nvGrpSpPr>
        <p:grpSpPr>
          <a:xfrm>
            <a:off x="9394512" y="4375425"/>
            <a:ext cx="2286000" cy="1136095"/>
            <a:chOff x="9117348" y="4695421"/>
            <a:chExt cx="2286000" cy="11360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203404-F5F1-01BF-B80C-E98DAB0A97D5}"/>
                </a:ext>
              </a:extLst>
            </p:cNvPr>
            <p:cNvSpPr txBox="1"/>
            <p:nvPr/>
          </p:nvSpPr>
          <p:spPr>
            <a:xfrm>
              <a:off x="9117348" y="5616072"/>
              <a:ext cx="22860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o-RO" sz="1400" b="1" noProof="1">
                  <a:solidFill>
                    <a:srgbClr val="FFFFFF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TOTAL CUMULAT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D84520-691A-076A-03AD-91326DE186EB}"/>
                </a:ext>
              </a:extLst>
            </p:cNvPr>
            <p:cNvSpPr txBox="1"/>
            <p:nvPr/>
          </p:nvSpPr>
          <p:spPr>
            <a:xfrm>
              <a:off x="9387011" y="4695421"/>
              <a:ext cx="1746674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o-RO" sz="4800" b="1" noProof="1">
                  <a:solidFill>
                    <a:srgbClr val="FFFFFF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1.359</a:t>
              </a:r>
              <a:endParaRPr lang="ro-RO" sz="4200" b="1" noProof="1">
                <a:solidFill>
                  <a:srgbClr val="FFFFFF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521672-1D66-7981-EB70-A532F73BF633}"/>
                </a:ext>
              </a:extLst>
            </p:cNvPr>
            <p:cNvSpPr txBox="1"/>
            <p:nvPr/>
          </p:nvSpPr>
          <p:spPr>
            <a:xfrm>
              <a:off x="9117348" y="5354908"/>
              <a:ext cx="22860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o-RO" sz="1400" b="0" i="0" noProof="1">
                  <a:solidFill>
                    <a:srgbClr val="FFFFFF"/>
                  </a:solidFill>
                  <a:latin typeface="Inter"/>
                </a:rPr>
                <a:t>milioane MDL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7EFC92-3595-0C81-2C0B-27CCEB15BB92}"/>
              </a:ext>
            </a:extLst>
          </p:cNvPr>
          <p:cNvGrpSpPr/>
          <p:nvPr/>
        </p:nvGrpSpPr>
        <p:grpSpPr>
          <a:xfrm>
            <a:off x="8369163" y="5205926"/>
            <a:ext cx="890517" cy="725055"/>
            <a:chOff x="7646882" y="5302527"/>
            <a:chExt cx="1155700" cy="72505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79A9A3-ED17-69F4-B81E-3502C43536DE}"/>
                </a:ext>
              </a:extLst>
            </p:cNvPr>
            <p:cNvSpPr txBox="1"/>
            <p:nvPr/>
          </p:nvSpPr>
          <p:spPr>
            <a:xfrm>
              <a:off x="7646882" y="5302527"/>
              <a:ext cx="11557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o-RO" sz="1600" b="1" i="0" noProof="1">
                  <a:solidFill>
                    <a:schemeClr val="bg1"/>
                  </a:solidFill>
                  <a:latin typeface="Inter"/>
                </a:rPr>
                <a:t>2025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E3D236-F274-0499-8638-DF6B29B053E8}"/>
                </a:ext>
              </a:extLst>
            </p:cNvPr>
            <p:cNvGrpSpPr/>
            <p:nvPr/>
          </p:nvGrpSpPr>
          <p:grpSpPr>
            <a:xfrm>
              <a:off x="7646882" y="5581086"/>
              <a:ext cx="1155700" cy="446496"/>
              <a:chOff x="2537119" y="5326988"/>
              <a:chExt cx="1828800" cy="44649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B64F6F-485C-9AE3-DBA7-375CDF6FEE02}"/>
                  </a:ext>
                </a:extLst>
              </p:cNvPr>
              <p:cNvSpPr txBox="1"/>
              <p:nvPr/>
            </p:nvSpPr>
            <p:spPr>
              <a:xfrm>
                <a:off x="2537119" y="5326988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o-RO" sz="2200" b="1" i="0" noProof="1">
                    <a:solidFill>
                      <a:schemeClr val="bg1"/>
                    </a:solidFill>
                    <a:latin typeface="Inter"/>
                  </a:rPr>
                  <a:t>517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C08EDD-E259-E76A-BB42-22840737966D}"/>
                  </a:ext>
                </a:extLst>
              </p:cNvPr>
              <p:cNvSpPr txBox="1"/>
              <p:nvPr/>
            </p:nvSpPr>
            <p:spPr>
              <a:xfrm>
                <a:off x="2537119" y="5619596"/>
                <a:ext cx="1828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o-RO" sz="1000" b="0" i="0" noProof="1">
                    <a:solidFill>
                      <a:schemeClr val="bg1"/>
                    </a:solidFill>
                    <a:latin typeface="Inter"/>
                  </a:rPr>
                  <a:t>mil MDL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2CC74C-C95E-9A94-673A-B82BBC727CC6}"/>
              </a:ext>
            </a:extLst>
          </p:cNvPr>
          <p:cNvGrpSpPr/>
          <p:nvPr/>
        </p:nvGrpSpPr>
        <p:grpSpPr>
          <a:xfrm>
            <a:off x="7136696" y="5203576"/>
            <a:ext cx="1169670" cy="729754"/>
            <a:chOff x="6342381" y="5297828"/>
            <a:chExt cx="1169670" cy="72975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7397934-BD30-A719-3929-29BEFF6A8BB5}"/>
                </a:ext>
              </a:extLst>
            </p:cNvPr>
            <p:cNvGrpSpPr/>
            <p:nvPr/>
          </p:nvGrpSpPr>
          <p:grpSpPr>
            <a:xfrm>
              <a:off x="6342381" y="5581086"/>
              <a:ext cx="1155700" cy="446496"/>
              <a:chOff x="1353056" y="5326988"/>
              <a:chExt cx="1828800" cy="446496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33557D3-910C-98D7-F758-2A5319E190BC}"/>
                  </a:ext>
                </a:extLst>
              </p:cNvPr>
              <p:cNvSpPr txBox="1"/>
              <p:nvPr/>
            </p:nvSpPr>
            <p:spPr>
              <a:xfrm>
                <a:off x="1687703" y="5326988"/>
                <a:ext cx="1141729" cy="33855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o-RO" sz="2200" b="1" i="0" noProof="1">
                    <a:solidFill>
                      <a:schemeClr val="bg1"/>
                    </a:solidFill>
                    <a:latin typeface="Inter"/>
                  </a:rPr>
                  <a:t>409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DF40258-F511-5478-09D5-A50BFF30F794}"/>
                  </a:ext>
                </a:extLst>
              </p:cNvPr>
              <p:cNvSpPr txBox="1"/>
              <p:nvPr/>
            </p:nvSpPr>
            <p:spPr>
              <a:xfrm>
                <a:off x="1353056" y="5619596"/>
                <a:ext cx="1828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o-RO" sz="1000" b="0" i="0" noProof="1">
                    <a:solidFill>
                      <a:schemeClr val="bg1"/>
                    </a:solidFill>
                    <a:latin typeface="Inter"/>
                  </a:rPr>
                  <a:t>mil MDL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1A4167-59AD-1439-CDF1-13C11EC1F44E}"/>
                </a:ext>
              </a:extLst>
            </p:cNvPr>
            <p:cNvSpPr txBox="1"/>
            <p:nvPr/>
          </p:nvSpPr>
          <p:spPr>
            <a:xfrm>
              <a:off x="6356351" y="5297828"/>
              <a:ext cx="11557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o-RO" sz="1600" b="1" i="0" noProof="1">
                  <a:solidFill>
                    <a:schemeClr val="bg1"/>
                  </a:solidFill>
                  <a:latin typeface="Inter"/>
                </a:rPr>
                <a:t>2024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163961E-CCE5-9278-060D-8BDCFDB2845C}"/>
              </a:ext>
            </a:extLst>
          </p:cNvPr>
          <p:cNvGrpSpPr/>
          <p:nvPr/>
        </p:nvGrpSpPr>
        <p:grpSpPr>
          <a:xfrm>
            <a:off x="6005620" y="5203576"/>
            <a:ext cx="1155700" cy="729754"/>
            <a:chOff x="5064264" y="5297828"/>
            <a:chExt cx="1155700" cy="72975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583FDE5-AFB1-BE26-1ECE-083972C13D95}"/>
                </a:ext>
              </a:extLst>
            </p:cNvPr>
            <p:cNvGrpSpPr/>
            <p:nvPr/>
          </p:nvGrpSpPr>
          <p:grpSpPr>
            <a:xfrm>
              <a:off x="5064264" y="5581086"/>
              <a:ext cx="1145190" cy="446496"/>
              <a:chOff x="89911" y="5366836"/>
              <a:chExt cx="1828800" cy="446496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B7789DC-E3F4-2692-813C-6BCD9CB36697}"/>
                  </a:ext>
                </a:extLst>
              </p:cNvPr>
              <p:cNvSpPr txBox="1"/>
              <p:nvPr/>
            </p:nvSpPr>
            <p:spPr>
              <a:xfrm>
                <a:off x="89911" y="5366836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o-RO" sz="2200" b="1" i="0" noProof="1">
                    <a:solidFill>
                      <a:schemeClr val="bg1"/>
                    </a:solidFill>
                    <a:latin typeface="Inter"/>
                  </a:rPr>
                  <a:t>433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1290A1-A601-9E47-50F1-B1D7BF18AF25}"/>
                  </a:ext>
                </a:extLst>
              </p:cNvPr>
              <p:cNvSpPr txBox="1"/>
              <p:nvPr/>
            </p:nvSpPr>
            <p:spPr>
              <a:xfrm>
                <a:off x="89911" y="5659444"/>
                <a:ext cx="1828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o-RO" sz="1000" b="0" i="0" noProof="1">
                    <a:solidFill>
                      <a:schemeClr val="bg1"/>
                    </a:solidFill>
                    <a:latin typeface="Inter"/>
                  </a:rPr>
                  <a:t>mil MDL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B76AB7E-7606-B242-4A99-73FA52A12B6B}"/>
                </a:ext>
              </a:extLst>
            </p:cNvPr>
            <p:cNvSpPr txBox="1"/>
            <p:nvPr/>
          </p:nvSpPr>
          <p:spPr>
            <a:xfrm>
              <a:off x="5064264" y="5297828"/>
              <a:ext cx="11557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o-RO" sz="1600" b="1" noProof="1">
                  <a:solidFill>
                    <a:schemeClr val="bg1"/>
                  </a:solidFill>
                  <a:latin typeface="Inter"/>
                </a:rPr>
                <a:t>2023</a:t>
              </a:r>
              <a:endParaRPr lang="ro-RO" sz="1600" b="1" i="0" noProof="1">
                <a:solidFill>
                  <a:schemeClr val="bg1"/>
                </a:solidFill>
                <a:latin typeface="Inter"/>
              </a:endParaRPr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251389DD-F2FD-3581-C7B7-A999A9E59A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8017" y="2765304"/>
            <a:ext cx="1442008" cy="15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8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9520" y="1618905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PROGRAM AFF  ·  ASIGURAREA FERMIERILOR CU FERTILIZANȚI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9520" y="2250530"/>
            <a:ext cx="4297680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AFF - Fertilizanți acum, plata în rate.</a:t>
            </a: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6.000.000 MDL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15%  ·  1 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8123" y="5416717"/>
            <a:ext cx="4297680" cy="7643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noProof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Cumperi fertilizanți și produse fitosanitare cu doar 15% avans, restul în 12 luni.</a:t>
            </a:r>
          </a:p>
          <a:p>
            <a:pPr algn="l">
              <a:spcAft>
                <a:spcPts val="200"/>
              </a:spcAft>
            </a:pPr>
            <a:r>
              <a:rPr lang="ro-RO" sz="1200" noProof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Sol fertil, recoltă mai bună, fără presiune financiară la început de sezon.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9DAE28E-739B-6BE2-C926-A2FA2DF9B1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9476" y="5217917"/>
            <a:ext cx="1157251" cy="11572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B421B30-1D1D-116C-C07F-55FD4976B5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97E804B-587B-735E-C5D3-EC293E0AA8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872DDC-2DB2-6CDE-1179-71AAE5A02E97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42AAA9A-DF36-4E93-D354-6DC080814977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4875496E-3ABB-1DB7-5543-9FE48A71FF9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793EDF0D-91AC-746E-A834-83C8DD163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9476" y="5217916"/>
            <a:ext cx="1157251" cy="11572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3F905-5644-AB1B-4B75-4A733BD1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8CD1E4-D217-D1FB-9BA9-F9F401F3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1" r="23678" b="314"/>
          <a:stretch>
            <a:fillRect/>
          </a:stretch>
        </p:blipFill>
        <p:spPr>
          <a:xfrm>
            <a:off x="0" y="8448"/>
            <a:ext cx="7315200" cy="68495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101A7E-BB89-D8ED-E326-9298E8BD0F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8A550-6E99-D979-7895-3BF5A680EC25}"/>
              </a:ext>
            </a:extLst>
          </p:cNvPr>
          <p:cNvSpPr txBox="1">
            <a:spLocks/>
          </p:cNvSpPr>
          <p:nvPr/>
        </p:nvSpPr>
        <p:spPr>
          <a:xfrm>
            <a:off x="7589520" y="2043112"/>
            <a:ext cx="4297680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o-RO" sz="3200" b="1" noProof="1">
                <a:solidFill>
                  <a:schemeClr val="bg1"/>
                </a:solidFill>
                <a:latin typeface="Inter"/>
              </a:rPr>
              <a:t>PUFF — Inputuri agricole în rate cu avans minim</a:t>
            </a:r>
          </a:p>
        </p:txBody>
      </p:sp>
      <p:cxnSp>
        <p:nvCxnSpPr>
          <p:cNvPr id="8" name="Connector 7">
            <a:extLst>
              <a:ext uri="{FF2B5EF4-FFF2-40B4-BE49-F238E27FC236}">
                <a16:creationId xmlns:a16="http://schemas.microsoft.com/office/drawing/2014/main" id="{918F4B9A-1548-0F1C-A992-0E65855DEF17}"/>
              </a:ext>
            </a:extLst>
          </p:cNvPr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E189B9-0679-7B5B-B20E-0C3E3EF1F2AB}"/>
              </a:ext>
            </a:extLst>
          </p:cNvPr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258A0-A295-7796-6D79-0A003D0A7321}"/>
              </a:ext>
            </a:extLst>
          </p:cNvPr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6.000.000 MDL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6A512-CD50-B0DC-3702-5BEE185C7413}"/>
              </a:ext>
            </a:extLst>
          </p:cNvPr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15%  ·  1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97F0D-C1D8-567B-AECC-D5C000A22487}"/>
              </a:ext>
            </a:extLst>
          </p:cNvPr>
          <p:cNvSpPr txBox="1"/>
          <p:nvPr/>
        </p:nvSpPr>
        <p:spPr>
          <a:xfrm>
            <a:off x="7589520" y="5622809"/>
            <a:ext cx="429768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200"/>
              </a:spcAft>
            </a:pPr>
            <a:r>
              <a:rPr lang="ro-RO" sz="1200" noProof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Pentru fermierii care vor recolta mai mult fără să-și blocheze cash-flow-ul.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5C7D0B0-F01D-FBA8-4ED1-404D126318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1A62FC-BF72-2699-0035-2DEF96CC8D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383132A-4BF6-BFD7-50C3-261B381B1DE6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1CD6F71-BD09-1DE2-7B44-E2B8E16A7841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73609B5-BE74-44C2-1606-9C7A275308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D321D626-5CFC-6195-5B6A-26E98A917A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9476" y="5217916"/>
            <a:ext cx="1157251" cy="11572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1E6162-31D5-5C18-53A1-D36525E30AB3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Inter"/>
              </a:rPr>
              <a:t>PROGRAM PUFF  ·  PRODUSE FITOSANITARE ȘI FERTILIZANȚI</a:t>
            </a:r>
          </a:p>
        </p:txBody>
      </p:sp>
    </p:spTree>
    <p:extLst>
      <p:ext uri="{BB962C8B-B14F-4D97-AF65-F5344CB8AC3E}">
        <p14:creationId xmlns:p14="http://schemas.microsoft.com/office/powerpoint/2010/main" val="363865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9520" y="1976532"/>
            <a:ext cx="4297680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o-RO" sz="3200" b="1" noProof="1">
                <a:solidFill>
                  <a:schemeClr val="bg1"/>
                </a:solidFill>
                <a:latin typeface="Inter"/>
              </a:rPr>
              <a:t>AGRIENERGY — Produce singur energia. </a:t>
            </a:r>
            <a:endParaRPr lang="ro-RO" sz="3200" b="1" i="0" noProof="1">
              <a:solidFill>
                <a:schemeClr val="bg1"/>
              </a:solidFill>
              <a:latin typeface="Inter"/>
            </a:endParaRP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2.500.000 MDL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50%  ·  2 ani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9520" y="5479728"/>
            <a:ext cx="4297680" cy="5796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Finanțare în rate pentru panouri solare, fotovoltaice și sisteme de încălzire.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Investiție o singură dată - economii pentru ani de zile.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DDF39ED-AA42-494A-8F41-46677AD916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84E00A1-72CF-3DE6-1DB8-EA6FD2F54F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4A398C0-832B-F8FA-DD66-A57CB42BA607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4E75AC-D04C-DDF9-1355-3FA279285608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8F0BCEE-3647-D0B8-96B5-61295D5DD2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C0FDF50A-EE4C-3C72-2D20-06C7262476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379" y="5217917"/>
            <a:ext cx="1157251" cy="1157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18371E-7ADD-89ED-3F39-1550DBE90E60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rgbClr val="FFFFFF"/>
                </a:solidFill>
                <a:latin typeface="Inter"/>
              </a:rPr>
              <a:t>PROGRAM AGRIENERGY</a:t>
            </a:r>
            <a:r>
              <a:rPr lang="en-US" sz="1000" b="1" dirty="0">
                <a:solidFill>
                  <a:srgbClr val="FFFFFF"/>
                </a:solidFill>
                <a:latin typeface="Inter"/>
              </a:rPr>
              <a:t> · </a:t>
            </a:r>
            <a:r>
              <a:rPr lang="ro-RO" sz="1000" b="1" noProof="1">
                <a:solidFill>
                  <a:srgbClr val="FFFFFF"/>
                </a:solidFill>
                <a:latin typeface="Inter"/>
              </a:rPr>
              <a:t>ENERGIE REGENERABILĂ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CE2B9F-2B48-FA28-1BF6-432D5D13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10" t="1160" r="16689"/>
          <a:stretch>
            <a:fillRect/>
          </a:stretch>
        </p:blipFill>
        <p:spPr>
          <a:xfrm>
            <a:off x="-63921" y="0"/>
            <a:ext cx="7379121" cy="6857999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15200" y="0"/>
            <a:ext cx="4876495" cy="6858000"/>
          </a:xfrm>
          <a:prstGeom prst="rect">
            <a:avLst/>
          </a:prstGeom>
          <a:solidFill>
            <a:srgbClr val="00B2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1">
              <a:latin typeface="Inter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9519" y="1976532"/>
            <a:ext cx="4876495" cy="15286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3200" b="1" noProof="1">
                <a:solidFill>
                  <a:schemeClr val="bg1"/>
                </a:solidFill>
                <a:latin typeface="Inter"/>
              </a:rPr>
              <a:t>DIGI</a:t>
            </a: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TECH </a:t>
            </a:r>
            <a:r>
              <a:rPr lang="ro-RO" sz="3200" b="1" noProof="1">
                <a:solidFill>
                  <a:schemeClr val="bg1"/>
                </a:solidFill>
                <a:latin typeface="Inter"/>
              </a:rPr>
              <a:t>—</a:t>
            </a: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 </a:t>
            </a:r>
            <a:endParaRPr lang="en-US" sz="3200" b="1" i="0" noProof="1">
              <a:solidFill>
                <a:schemeClr val="bg1"/>
              </a:solidFill>
              <a:latin typeface="Inter"/>
            </a:endParaRPr>
          </a:p>
          <a:p>
            <a:pPr>
              <a:spcAft>
                <a:spcPts val="400"/>
              </a:spcAft>
            </a:pPr>
            <a:r>
              <a:rPr lang="ro-RO" sz="3200" b="1" i="0" noProof="1">
                <a:solidFill>
                  <a:schemeClr val="bg1"/>
                </a:solidFill>
                <a:latin typeface="Inter"/>
              </a:rPr>
              <a:t>Agricultura inteligentă începe aici.</a:t>
            </a:r>
          </a:p>
        </p:txBody>
      </p:sp>
      <p:cxnSp>
        <p:nvCxnSpPr>
          <p:cNvPr id="8" name="Connector 7"/>
          <p:cNvCxnSpPr/>
          <p:nvPr/>
        </p:nvCxnSpPr>
        <p:spPr>
          <a:xfrm>
            <a:off x="7589520" y="3657600"/>
            <a:ext cx="365759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89520" y="3794760"/>
            <a:ext cx="4297680" cy="274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000" b="1" i="0" noProof="1">
                <a:solidFill>
                  <a:srgbClr val="FFFFFF"/>
                </a:solidFill>
                <a:latin typeface="Inter"/>
              </a:rPr>
              <a:t>PLAFON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9520" y="4114800"/>
            <a:ext cx="429768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4000" b="1" i="0" noProof="1">
                <a:solidFill>
                  <a:srgbClr val="E31E26"/>
                </a:solidFill>
                <a:latin typeface="Inter"/>
              </a:rPr>
              <a:t>700.000 MDL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20" y="4663440"/>
            <a:ext cx="42976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o-RO" sz="1200" b="1" noProof="1">
                <a:latin typeface="Inter Black" panose="02000503000000020004" pitchFamily="2" charset="0"/>
                <a:ea typeface="Inter Black" panose="02000503000000020004" pitchFamily="2" charset="0"/>
              </a:rPr>
              <a:t>TVA 0%  ·  Avans 50%  ·  2 ani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9520" y="5532120"/>
            <a:ext cx="4377193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Mai puțină muncă pe presupuneri.</a:t>
            </a:r>
          </a:p>
          <a:p>
            <a:pPr algn="l">
              <a:spcAft>
                <a:spcPts val="200"/>
              </a:spcAft>
            </a:pPr>
            <a:r>
              <a:rPr lang="ro-RO" sz="1200" b="0" i="0" noProof="1">
                <a:solidFill>
                  <a:srgbClr val="FFFFFF"/>
                </a:solidFill>
                <a:latin typeface="Inter"/>
              </a:rPr>
              <a:t>Mai multe decizii pe date.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A59E6A8-D6FF-E8DE-D0E6-9FC3E8AD83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2785" y="675568"/>
            <a:ext cx="533400" cy="5723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3A42560-C7F4-A06B-0D44-895F6A4336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7388" y="675568"/>
            <a:ext cx="2005788" cy="57231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7D70792-7152-B597-DAB2-8C616D130815}"/>
              </a:ext>
            </a:extLst>
          </p:cNvPr>
          <p:cNvGrpSpPr/>
          <p:nvPr/>
        </p:nvGrpSpPr>
        <p:grpSpPr>
          <a:xfrm>
            <a:off x="607218" y="5164171"/>
            <a:ext cx="1269403" cy="1269403"/>
            <a:chOff x="326066" y="5200179"/>
            <a:chExt cx="1269403" cy="126940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7B5935-7447-4110-D69C-C29ACD72CC49}"/>
                </a:ext>
              </a:extLst>
            </p:cNvPr>
            <p:cNvSpPr/>
            <p:nvPr/>
          </p:nvSpPr>
          <p:spPr>
            <a:xfrm>
              <a:off x="326066" y="5200179"/>
              <a:ext cx="1269403" cy="1269403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64BC9CA-B2DA-4A22-51F7-8D343A6F08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142" y="5256255"/>
              <a:ext cx="1157251" cy="1157251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EB0B7-930D-E129-29A7-51F4315A7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8339" y="5217916"/>
            <a:ext cx="1157251" cy="1157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593F4A-CEB7-A8DE-DB90-7145F4C73F27}"/>
              </a:ext>
            </a:extLst>
          </p:cNvPr>
          <p:cNvSpPr txBox="1"/>
          <p:nvPr/>
        </p:nvSpPr>
        <p:spPr>
          <a:xfrm>
            <a:off x="7589520" y="1618905"/>
            <a:ext cx="429768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o-RO" sz="1000" b="1" noProof="1">
                <a:solidFill>
                  <a:srgbClr val="FFFFFF"/>
                </a:solidFill>
                <a:latin typeface="Inter"/>
              </a:rPr>
              <a:t>PROGRAM DIGITECH</a:t>
            </a:r>
            <a:r>
              <a:rPr lang="en-US" sz="1000" b="1" dirty="0">
                <a:solidFill>
                  <a:srgbClr val="FFFFFF"/>
                </a:solidFill>
                <a:latin typeface="Inter"/>
              </a:rPr>
              <a:t> · </a:t>
            </a:r>
            <a:r>
              <a:rPr lang="ro-RO" sz="1000" b="1" noProof="1">
                <a:solidFill>
                  <a:srgbClr val="FFFFFF"/>
                </a:solidFill>
                <a:latin typeface="Inter"/>
              </a:rPr>
              <a:t>TRANSFORMARE DIGITALĂ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655</Words>
  <Application>Microsoft Office PowerPoint</Application>
  <PresentationFormat>Widescreen</PresentationFormat>
  <Paragraphs>146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Inter Black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Geo Lupașcu</dc:creator>
  <cp:keywords/>
  <dc:description>www.rt.md</dc:description>
  <cp:lastModifiedBy>Tudor Morari</cp:lastModifiedBy>
  <cp:revision>123</cp:revision>
  <dcterms:created xsi:type="dcterms:W3CDTF">2013-01-27T09:14:16Z</dcterms:created>
  <dcterms:modified xsi:type="dcterms:W3CDTF">2026-05-18T09:21:37Z</dcterms:modified>
  <cp:category/>
</cp:coreProperties>
</file>