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rels" ContentType="application/vnd.openxmlformats-package.relationship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10.fntdata" ContentType="application/x-fontdata"/>
  <Override PartName="/ppt/fonts/font11.fntdata" ContentType="application/x-fontdata"/>
  <Override PartName="/ppt/fonts/font12.fntdata" ContentType="application/x-fontdata"/>
  <Override PartName="/ppt/fonts/font13.fntdata" ContentType="application/x-fontdata"/>
  <Override PartName="/ppt/fonts/font14.fntdata" ContentType="application/x-fontdata"/>
  <Override PartName="/ppt/fonts/font15.fntdata" ContentType="application/x-fontdata"/>
  <Override PartName="/ppt/fonts/font16.fntdata" ContentType="application/x-fontdata"/>
  <Override PartName="/ppt/fonts/font17.fntdata" ContentType="application/x-fontdata"/>
  <Override PartName="/ppt/fonts/font18.fntdata" ContentType="application/x-fontdata"/>
  <Override PartName="/ppt/fonts/font19.fntdata" ContentType="application/x-fontdata"/>
  <Override PartName="/ppt/fonts/font2.fntdata" ContentType="application/x-fontdata"/>
  <Override PartName="/ppt/fonts/font20.fntdata" ContentType="application/x-fontdata"/>
  <Override PartName="/ppt/fonts/font21.fntdata" ContentType="application/x-fontdata"/>
  <Override PartName="/ppt/fonts/font22.fntdata" ContentType="application/x-fontdata"/>
  <Override PartName="/ppt/fonts/font23.fntdata" ContentType="application/x-fontdata"/>
  <Override PartName="/ppt/fonts/font24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media/image10.svg" ContentType="image/svg+xml"/>
  <Override PartName="/ppt/media/image12.svg" ContentType="image/svg+xml"/>
  <Override PartName="/ppt/media/image14.svg" ContentType="image/svg+xml"/>
  <Override PartName="/ppt/media/image16.svg" ContentType="image/svg+xml"/>
  <Override PartName="/ppt/media/image18.svg" ContentType="image/svg+xml"/>
  <Override PartName="/ppt/media/image2.svg" ContentType="image/svg+xml"/>
  <Override PartName="/ppt/media/image20.svg" ContentType="image/svg+xml"/>
  <Override PartName="/ppt/media/image22.svg" ContentType="image/svg+xml"/>
  <Override PartName="/ppt/media/image24.svg" ContentType="image/svg+xml"/>
  <Override PartName="/ppt/media/image26.svg" ContentType="image/svg+xml"/>
  <Override PartName="/ppt/media/image28.svg" ContentType="image/svg+xml"/>
  <Override PartName="/ppt/media/image30.svg" ContentType="image/svg+xml"/>
  <Override PartName="/ppt/media/image32.svg" ContentType="image/svg+xml"/>
  <Override PartName="/ppt/media/image34.svg" ContentType="image/svg+xml"/>
  <Override PartName="/ppt/media/image36.svg" ContentType="image/svg+xml"/>
  <Override PartName="/ppt/media/image38.svg" ContentType="image/svg+xml"/>
  <Override PartName="/ppt/media/image4.svg" ContentType="image/svg+xml"/>
  <Override PartName="/ppt/media/image40.svg" ContentType="image/svg+xml"/>
  <Override PartName="/ppt/media/image42.svg" ContentType="image/svg+xml"/>
  <Override PartName="/ppt/media/image44.svg" ContentType="image/svg+xml"/>
  <Override PartName="/ppt/media/image46.svg" ContentType="image/svg+xml"/>
  <Override PartName="/ppt/media/image48.svg" ContentType="image/svg+xml"/>
  <Override PartName="/ppt/media/image50.svg" ContentType="image/svg+xml"/>
  <Override PartName="/ppt/media/image53.svg" ContentType="image/svg+xml"/>
  <Override PartName="/ppt/media/image54.svg" ContentType="image/svg+xml"/>
  <Override PartName="/ppt/media/image56.svg" ContentType="image/svg+xml"/>
  <Override PartName="/ppt/media/image58.svg" ContentType="image/svg+xml"/>
  <Override PartName="/ppt/media/image6.svg" ContentType="image/svg+xml"/>
  <Override PartName="/ppt/media/image60.svg" ContentType="image/svg+xml"/>
  <Override PartName="/ppt/media/image61.svg" ContentType="image/svg+xml"/>
  <Override PartName="/ppt/media/image63.svg" ContentType="image/svg+xml"/>
  <Override PartName="/ppt/media/image67.svg" ContentType="image/svg+xml"/>
  <Override PartName="/ppt/media/image69.svg" ContentType="image/svg+xml"/>
  <Override PartName="/ppt/media/image71.svg" ContentType="image/svg+xml"/>
  <Override PartName="/ppt/media/image73.svg" ContentType="image/svg+xml"/>
  <Override PartName="/ppt/media/image75.svg" ContentType="image/svg+xml"/>
  <Override PartName="/ppt/media/image77.svg" ContentType="image/svg+xml"/>
  <Override PartName="/ppt/media/image79.svg" ContentType="image/svg+xml"/>
  <Override PartName="/ppt/media/image8.svg" ContentType="image/svg+xml"/>
  <Override PartName="/ppt/media/image81.svg" ContentType="image/svg+xml"/>
  <Override PartName="/ppt/media/image83.svg" ContentType="image/svg+xml"/>
  <Override PartName="/ppt/media/image85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51" r:id="rId3"/>
  </p:sldMasterIdLst>
  <p:notesMasterIdLst>
    <p:notesMasterId r:id="rId5"/>
  </p:notesMasterIdLst>
  <p:sldIdLst>
    <p:sldId id="256" r:id="rId4"/>
    <p:sldId id="319" r:id="rId6"/>
    <p:sldId id="262" r:id="rId7"/>
    <p:sldId id="282" r:id="rId8"/>
    <p:sldId id="337" r:id="rId9"/>
    <p:sldId id="335" r:id="rId10"/>
    <p:sldId id="326" r:id="rId11"/>
    <p:sldId id="333" r:id="rId12"/>
    <p:sldId id="281" r:id="rId13"/>
    <p:sldId id="274" r:id="rId14"/>
    <p:sldId id="272" r:id="rId15"/>
    <p:sldId id="278" r:id="rId16"/>
  </p:sldIdLst>
  <p:sldSz cx="12192000" cy="6858000"/>
  <p:notesSz cx="9296400" cy="7010400"/>
  <p:embeddedFontLst>
    <p:embeddedFont>
      <p:font typeface="Onest Bold" pitchFamily="2" charset="-52"/>
      <p:bold r:id="rId20"/>
    </p:embeddedFont>
    <p:embeddedFont>
      <p:font typeface="Corbel" panose="020B0503020204020204"/>
      <p:regular r:id="rId21"/>
      <p:bold r:id="rId22"/>
      <p:italic r:id="rId23"/>
      <p:boldItalic r:id="rId24"/>
    </p:embeddedFont>
    <p:embeddedFont>
      <p:font typeface="Onest" pitchFamily="2" charset="0"/>
      <p:regular r:id="rId25"/>
      <p:bold r:id="rId26"/>
    </p:embeddedFont>
    <p:embeddedFont>
      <p:font typeface="Onest Bold" pitchFamily="2" charset="0"/>
      <p:bold r:id="rId27"/>
    </p:embeddedFont>
    <p:embeddedFont>
      <p:font typeface="Calibri" panose="020F0502020204030204"/>
      <p:regular r:id="rId28"/>
      <p:bold r:id="rId29"/>
      <p:italic r:id="rId30"/>
      <p:boldItalic r:id="rId31"/>
    </p:embeddedFon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Lexend Deca Bold" pitchFamily="2" charset="0"/>
      <p:bold r:id="rId36"/>
    </p:embeddedFont>
    <p:embeddedFont>
      <p:font typeface="Onest Light" pitchFamily="2" charset="-52"/>
      <p:regular r:id="rId37"/>
    </p:embeddedFont>
    <p:embeddedFont>
      <p:font typeface="Aileron" panose="00000500000000000000" pitchFamily="50" charset="0"/>
      <p:regular r:id="rId38"/>
      <p:italic r:id="rId39"/>
    </p:embeddedFont>
    <p:embeddedFont>
      <p:font typeface="Trebuchet MS" panose="020B0603020202020204"/>
      <p:regular r:id="rId40"/>
      <p:bold r:id="rId41"/>
      <p:italic r:id="rId42"/>
      <p:boldItalic r:id="rId4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395F9E"/>
    <a:srgbClr val="4472C4"/>
    <a:srgbClr val="889AB1"/>
    <a:srgbClr val="790021"/>
    <a:srgbClr val="00778E"/>
    <a:srgbClr val="F3F6FB"/>
    <a:srgbClr val="7D878D"/>
    <a:srgbClr val="7C6A91"/>
    <a:srgbClr val="B159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539" autoAdjust="0"/>
  </p:normalViewPr>
  <p:slideViewPr>
    <p:cSldViewPr showGuides="1">
      <p:cViewPr varScale="1">
        <p:scale>
          <a:sx n="99" d="100"/>
          <a:sy n="99" d="100"/>
        </p:scale>
        <p:origin x="92" y="92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5" Type="http://schemas.openxmlformats.org/officeDocument/2006/relationships/customXml" Target="../customXml/item2.xml"/><Relationship Id="rId44" Type="http://schemas.openxmlformats.org/officeDocument/2006/relationships/customXml" Target="../customXml/item1.xml"/><Relationship Id="rId43" Type="http://schemas.openxmlformats.org/officeDocument/2006/relationships/font" Target="fonts/font24.fntdata"/><Relationship Id="rId42" Type="http://schemas.openxmlformats.org/officeDocument/2006/relationships/font" Target="fonts/font23.fntdata"/><Relationship Id="rId41" Type="http://schemas.openxmlformats.org/officeDocument/2006/relationships/font" Target="fonts/font22.fntdata"/><Relationship Id="rId40" Type="http://schemas.openxmlformats.org/officeDocument/2006/relationships/font" Target="fonts/font21.fntdata"/><Relationship Id="rId4" Type="http://schemas.openxmlformats.org/officeDocument/2006/relationships/slide" Target="slides/slide1.xml"/><Relationship Id="rId39" Type="http://schemas.openxmlformats.org/officeDocument/2006/relationships/font" Target="fonts/font20.fntdata"/><Relationship Id="rId38" Type="http://schemas.openxmlformats.org/officeDocument/2006/relationships/font" Target="fonts/font19.fntdata"/><Relationship Id="rId37" Type="http://schemas.openxmlformats.org/officeDocument/2006/relationships/font" Target="fonts/font18.fntdata"/><Relationship Id="rId36" Type="http://schemas.openxmlformats.org/officeDocument/2006/relationships/font" Target="fonts/font17.fntdata"/><Relationship Id="rId35" Type="http://schemas.openxmlformats.org/officeDocument/2006/relationships/font" Target="fonts/font16.fntdata"/><Relationship Id="rId34" Type="http://schemas.openxmlformats.org/officeDocument/2006/relationships/font" Target="fonts/font15.fntdata"/><Relationship Id="rId33" Type="http://schemas.openxmlformats.org/officeDocument/2006/relationships/font" Target="fonts/font14.fntdata"/><Relationship Id="rId32" Type="http://schemas.openxmlformats.org/officeDocument/2006/relationships/font" Target="fonts/font13.fntdata"/><Relationship Id="rId31" Type="http://schemas.openxmlformats.org/officeDocument/2006/relationships/font" Target="fonts/font12.fntdata"/><Relationship Id="rId30" Type="http://schemas.openxmlformats.org/officeDocument/2006/relationships/font" Target="fonts/font11.fntdata"/><Relationship Id="rId3" Type="http://schemas.openxmlformats.org/officeDocument/2006/relationships/slideMaster" Target="slideMasters/slideMaster2.xml"/><Relationship Id="rId29" Type="http://schemas.openxmlformats.org/officeDocument/2006/relationships/font" Target="fonts/font10.fntdata"/><Relationship Id="rId28" Type="http://schemas.openxmlformats.org/officeDocument/2006/relationships/font" Target="fonts/font9.fntdata"/><Relationship Id="rId27" Type="http://schemas.openxmlformats.org/officeDocument/2006/relationships/font" Target="fonts/font8.fntdata"/><Relationship Id="rId26" Type="http://schemas.openxmlformats.org/officeDocument/2006/relationships/font" Target="fonts/font7.fntdata"/><Relationship Id="rId25" Type="http://schemas.openxmlformats.org/officeDocument/2006/relationships/font" Target="fonts/font6.fntdata"/><Relationship Id="rId24" Type="http://schemas.openxmlformats.org/officeDocument/2006/relationships/font" Target="fonts/font5.fntdata"/><Relationship Id="rId23" Type="http://schemas.openxmlformats.org/officeDocument/2006/relationships/font" Target="fonts/font4.fntdata"/><Relationship Id="rId22" Type="http://schemas.openxmlformats.org/officeDocument/2006/relationships/font" Target="fonts/font3.fntdata"/><Relationship Id="rId21" Type="http://schemas.openxmlformats.org/officeDocument/2006/relationships/font" Target="fonts/font2.fntdata"/><Relationship Id="rId20" Type="http://schemas.openxmlformats.org/officeDocument/2006/relationships/font" Target="fonts/font1.fntdata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214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540" y="0"/>
            <a:ext cx="4028440" cy="35214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8B2B50-B198-40B8-A537-0DCD15E7EDFA}" type="datetimeFigureOut">
              <a:rPr lang="ro-RO" smtClean="0"/>
            </a:fld>
            <a:endParaRPr lang="ro-R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o-R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73757"/>
            <a:ext cx="7437120" cy="276034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259"/>
            <a:ext cx="4028440" cy="35214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540" y="6658259"/>
            <a:ext cx="4028440" cy="35214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DD0984-600E-4BE6-A849-F48B601E4CD4}" type="slidenum">
              <a:rPr lang="ro-RO" smtClean="0"/>
            </a:fld>
            <a:endParaRPr lang="ro-R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DD0984-600E-4BE6-A849-F48B601E4CD4}" type="slidenum">
              <a:rPr lang="ro-RO" smtClean="0"/>
            </a:fld>
            <a:endParaRPr lang="ro-RO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DD0984-600E-4BE6-A849-F48B601E4CD4}" type="slidenum">
              <a:rPr lang="ro-RO" smtClean="0"/>
            </a:fld>
            <a:endParaRPr lang="ro-RO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DD0984-600E-4BE6-A849-F48B601E4CD4}" type="slidenum">
              <a:rPr lang="ro-RO" smtClean="0"/>
            </a:fld>
            <a:endParaRPr lang="ro-RO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DD0984-600E-4BE6-A849-F48B601E4CD4}" type="slidenum">
              <a:rPr lang="ro-RO" smtClean="0"/>
            </a:fld>
            <a:endParaRPr lang="ro-RO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DD0984-600E-4BE6-A849-F48B601E4CD4}" type="slidenum">
              <a:rPr lang="ro-RO" smtClean="0"/>
            </a:fld>
            <a:endParaRPr lang="ro-RO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DD0984-600E-4BE6-A849-F48B601E4CD4}" type="slidenum">
              <a:rPr lang="ro-RO" smtClean="0"/>
            </a:fld>
            <a:endParaRPr lang="ro-RO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DD0984-600E-4BE6-A849-F48B601E4CD4}" type="slidenum">
              <a:rPr lang="ro-RO" smtClean="0"/>
            </a:fld>
            <a:endParaRPr lang="ro-RO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DD0984-600E-4BE6-A849-F48B601E4CD4}" type="slidenum">
              <a:rPr lang="ro-RO" smtClean="0"/>
            </a:fld>
            <a:endParaRPr lang="ro-RO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DD0984-600E-4BE6-A849-F48B601E4CD4}" type="slidenum">
              <a:rPr lang="ro-RO" smtClean="0"/>
            </a:fld>
            <a:endParaRPr lang="ro-RO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DD0984-600E-4BE6-A849-F48B601E4CD4}" type="slidenum">
              <a:rPr lang="ro-RO" smtClean="0"/>
            </a:fld>
            <a:endParaRPr lang="ro-RO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DD0984-600E-4BE6-A849-F48B601E4CD4}" type="slidenum">
              <a:rPr lang="ro-RO" smtClean="0"/>
            </a:fld>
            <a:endParaRPr lang="ro-RO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DD0984-600E-4BE6-A849-F48B601E4CD4}" type="slidenum">
              <a:rPr lang="ro-RO" smtClean="0"/>
            </a:fld>
            <a:endParaRPr lang="ro-RO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r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4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11.png"/><Relationship Id="rId8" Type="http://schemas.openxmlformats.org/officeDocument/2006/relationships/image" Target="../media/image10.svg"/><Relationship Id="rId7" Type="http://schemas.openxmlformats.org/officeDocument/2006/relationships/image" Target="../media/image9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81.svg"/><Relationship Id="rId3" Type="http://schemas.openxmlformats.org/officeDocument/2006/relationships/image" Target="../media/image80.png"/><Relationship Id="rId2" Type="http://schemas.openxmlformats.org/officeDocument/2006/relationships/image" Target="../media/image79.svg"/><Relationship Id="rId14" Type="http://schemas.openxmlformats.org/officeDocument/2006/relationships/notesSlide" Target="../notesSlides/notesSlide10.xml"/><Relationship Id="rId13" Type="http://schemas.openxmlformats.org/officeDocument/2006/relationships/slideLayout" Target="../slideLayouts/slideLayout1.xml"/><Relationship Id="rId12" Type="http://schemas.openxmlformats.org/officeDocument/2006/relationships/image" Target="../media/image83.svg"/><Relationship Id="rId11" Type="http://schemas.openxmlformats.org/officeDocument/2006/relationships/image" Target="../media/image82.png"/><Relationship Id="rId10" Type="http://schemas.openxmlformats.org/officeDocument/2006/relationships/image" Target="../media/image12.svg"/><Relationship Id="rId1" Type="http://schemas.openxmlformats.org/officeDocument/2006/relationships/image" Target="../media/image78.pn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85.svg"/><Relationship Id="rId7" Type="http://schemas.openxmlformats.org/officeDocument/2006/relationships/image" Target="../media/image84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0" Type="http://schemas.openxmlformats.org/officeDocument/2006/relationships/notesSlide" Target="../notesSlides/notesSlide11.xml"/><Relationship Id="rId1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2.xml"/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86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5.png"/><Relationship Id="rId8" Type="http://schemas.openxmlformats.org/officeDocument/2006/relationships/image" Target="../media/image14.svg"/><Relationship Id="rId7" Type="http://schemas.openxmlformats.org/officeDocument/2006/relationships/image" Target="../media/image13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Relationship Id="rId3" Type="http://schemas.openxmlformats.org/officeDocument/2006/relationships/image" Target="../media/image9.png"/><Relationship Id="rId22" Type="http://schemas.openxmlformats.org/officeDocument/2006/relationships/notesSlide" Target="../notesSlides/notesSlide2.xml"/><Relationship Id="rId21" Type="http://schemas.openxmlformats.org/officeDocument/2006/relationships/slideLayout" Target="../slideLayouts/slideLayout1.xml"/><Relationship Id="rId20" Type="http://schemas.openxmlformats.org/officeDocument/2006/relationships/image" Target="../media/image26.svg"/><Relationship Id="rId2" Type="http://schemas.openxmlformats.org/officeDocument/2006/relationships/image" Target="../media/image8.svg"/><Relationship Id="rId19" Type="http://schemas.openxmlformats.org/officeDocument/2006/relationships/image" Target="../media/image25.png"/><Relationship Id="rId18" Type="http://schemas.openxmlformats.org/officeDocument/2006/relationships/image" Target="../media/image24.svg"/><Relationship Id="rId17" Type="http://schemas.openxmlformats.org/officeDocument/2006/relationships/image" Target="../media/image23.png"/><Relationship Id="rId16" Type="http://schemas.openxmlformats.org/officeDocument/2006/relationships/image" Target="../media/image22.svg"/><Relationship Id="rId15" Type="http://schemas.openxmlformats.org/officeDocument/2006/relationships/image" Target="../media/image21.png"/><Relationship Id="rId14" Type="http://schemas.openxmlformats.org/officeDocument/2006/relationships/image" Target="../media/image20.svg"/><Relationship Id="rId13" Type="http://schemas.openxmlformats.org/officeDocument/2006/relationships/image" Target="../media/image19.png"/><Relationship Id="rId12" Type="http://schemas.openxmlformats.org/officeDocument/2006/relationships/image" Target="../media/image18.svg"/><Relationship Id="rId11" Type="http://schemas.openxmlformats.org/officeDocument/2006/relationships/image" Target="../media/image17.png"/><Relationship Id="rId10" Type="http://schemas.openxmlformats.org/officeDocument/2006/relationships/image" Target="../media/image16.svg"/><Relationship Id="rId1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29.png"/><Relationship Id="rId8" Type="http://schemas.openxmlformats.org/officeDocument/2006/relationships/image" Target="../media/image28.svg"/><Relationship Id="rId7" Type="http://schemas.openxmlformats.org/officeDocument/2006/relationships/image" Target="../media/image2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6" Type="http://schemas.openxmlformats.org/officeDocument/2006/relationships/notesSlide" Target="../notesSlides/notesSlide3.xml"/><Relationship Id="rId15" Type="http://schemas.openxmlformats.org/officeDocument/2006/relationships/slideLayout" Target="../slideLayouts/slideLayout1.xml"/><Relationship Id="rId14" Type="http://schemas.openxmlformats.org/officeDocument/2006/relationships/image" Target="../media/image34.svg"/><Relationship Id="rId13" Type="http://schemas.openxmlformats.org/officeDocument/2006/relationships/image" Target="../media/image33.png"/><Relationship Id="rId12" Type="http://schemas.openxmlformats.org/officeDocument/2006/relationships/image" Target="../media/image32.svg"/><Relationship Id="rId11" Type="http://schemas.openxmlformats.org/officeDocument/2006/relationships/image" Target="../media/image31.png"/><Relationship Id="rId10" Type="http://schemas.openxmlformats.org/officeDocument/2006/relationships/image" Target="../media/image30.svg"/><Relationship Id="rId1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37.png"/><Relationship Id="rId8" Type="http://schemas.openxmlformats.org/officeDocument/2006/relationships/image" Target="../media/image36.svg"/><Relationship Id="rId7" Type="http://schemas.openxmlformats.org/officeDocument/2006/relationships/image" Target="../media/image35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Relationship Id="rId3" Type="http://schemas.openxmlformats.org/officeDocument/2006/relationships/image" Target="../media/image9.png"/><Relationship Id="rId24" Type="http://schemas.openxmlformats.org/officeDocument/2006/relationships/notesSlide" Target="../notesSlides/notesSlide4.xml"/><Relationship Id="rId23" Type="http://schemas.openxmlformats.org/officeDocument/2006/relationships/slideLayout" Target="../slideLayouts/slideLayout1.xml"/><Relationship Id="rId22" Type="http://schemas.openxmlformats.org/officeDocument/2006/relationships/image" Target="../media/image50.svg"/><Relationship Id="rId21" Type="http://schemas.openxmlformats.org/officeDocument/2006/relationships/image" Target="../media/image49.png"/><Relationship Id="rId20" Type="http://schemas.openxmlformats.org/officeDocument/2006/relationships/image" Target="../media/image48.svg"/><Relationship Id="rId2" Type="http://schemas.openxmlformats.org/officeDocument/2006/relationships/image" Target="../media/image8.svg"/><Relationship Id="rId19" Type="http://schemas.openxmlformats.org/officeDocument/2006/relationships/image" Target="../media/image47.png"/><Relationship Id="rId18" Type="http://schemas.openxmlformats.org/officeDocument/2006/relationships/image" Target="../media/image46.svg"/><Relationship Id="rId17" Type="http://schemas.openxmlformats.org/officeDocument/2006/relationships/image" Target="../media/image45.png"/><Relationship Id="rId16" Type="http://schemas.openxmlformats.org/officeDocument/2006/relationships/image" Target="../media/image44.svg"/><Relationship Id="rId15" Type="http://schemas.openxmlformats.org/officeDocument/2006/relationships/image" Target="../media/image43.png"/><Relationship Id="rId14" Type="http://schemas.openxmlformats.org/officeDocument/2006/relationships/image" Target="../media/image42.svg"/><Relationship Id="rId13" Type="http://schemas.openxmlformats.org/officeDocument/2006/relationships/image" Target="../media/image41.png"/><Relationship Id="rId12" Type="http://schemas.openxmlformats.org/officeDocument/2006/relationships/image" Target="../media/image40.svg"/><Relationship Id="rId11" Type="http://schemas.openxmlformats.org/officeDocument/2006/relationships/image" Target="../media/image39.png"/><Relationship Id="rId10" Type="http://schemas.openxmlformats.org/officeDocument/2006/relationships/image" Target="../media/image38.svg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58.svg"/><Relationship Id="rId8" Type="http://schemas.openxmlformats.org/officeDocument/2006/relationships/image" Target="../media/image57.png"/><Relationship Id="rId7" Type="http://schemas.openxmlformats.org/officeDocument/2006/relationships/image" Target="../media/image56.svg"/><Relationship Id="rId6" Type="http://schemas.openxmlformats.org/officeDocument/2006/relationships/image" Target="../media/image55.png"/><Relationship Id="rId5" Type="http://schemas.openxmlformats.org/officeDocument/2006/relationships/image" Target="../media/image54.svg"/><Relationship Id="rId4" Type="http://schemas.openxmlformats.org/officeDocument/2006/relationships/image" Target="../media/image9.png"/><Relationship Id="rId3" Type="http://schemas.openxmlformats.org/officeDocument/2006/relationships/image" Target="../media/image53.svg"/><Relationship Id="rId2" Type="http://schemas.openxmlformats.org/officeDocument/2006/relationships/image" Target="../media/image52.png"/><Relationship Id="rId13" Type="http://schemas.openxmlformats.org/officeDocument/2006/relationships/notesSlide" Target="../notesSlides/notesSlide5.xml"/><Relationship Id="rId12" Type="http://schemas.openxmlformats.org/officeDocument/2006/relationships/slideLayout" Target="../slideLayouts/slideLayout3.xml"/><Relationship Id="rId11" Type="http://schemas.openxmlformats.org/officeDocument/2006/relationships/image" Target="../media/image60.svg"/><Relationship Id="rId10" Type="http://schemas.openxmlformats.org/officeDocument/2006/relationships/image" Target="../media/image59.png"/><Relationship Id="rId1" Type="http://schemas.openxmlformats.org/officeDocument/2006/relationships/image" Target="../media/image51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62.png"/><Relationship Id="rId8" Type="http://schemas.openxmlformats.org/officeDocument/2006/relationships/image" Target="../media/image61.svg"/><Relationship Id="rId7" Type="http://schemas.openxmlformats.org/officeDocument/2006/relationships/image" Target="../media/image5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2" Type="http://schemas.openxmlformats.org/officeDocument/2006/relationships/notesSlide" Target="../notesSlides/notesSlide6.xml"/><Relationship Id="rId11" Type="http://schemas.openxmlformats.org/officeDocument/2006/relationships/slideLayout" Target="../slideLayouts/slideLayout1.xml"/><Relationship Id="rId10" Type="http://schemas.openxmlformats.org/officeDocument/2006/relationships/image" Target="../media/image63.svg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65.png"/><Relationship Id="rId7" Type="http://schemas.openxmlformats.org/officeDocument/2006/relationships/image" Target="../media/image64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0" Type="http://schemas.openxmlformats.org/officeDocument/2006/relationships/notesSlide" Target="../notesSlides/notesSlide7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68.png"/><Relationship Id="rId8" Type="http://schemas.openxmlformats.org/officeDocument/2006/relationships/image" Target="../media/image67.svg"/><Relationship Id="rId7" Type="http://schemas.openxmlformats.org/officeDocument/2006/relationships/image" Target="../media/image66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2" Type="http://schemas.openxmlformats.org/officeDocument/2006/relationships/notesSlide" Target="../notesSlides/notesSlide8.xml"/><Relationship Id="rId11" Type="http://schemas.openxmlformats.org/officeDocument/2006/relationships/slideLayout" Target="../slideLayouts/slideLayout1.xml"/><Relationship Id="rId10" Type="http://schemas.openxmlformats.org/officeDocument/2006/relationships/image" Target="../media/image69.svg"/><Relationship Id="rId1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72.png"/><Relationship Id="rId8" Type="http://schemas.openxmlformats.org/officeDocument/2006/relationships/image" Target="../media/image71.svg"/><Relationship Id="rId7" Type="http://schemas.openxmlformats.org/officeDocument/2006/relationships/image" Target="../media/image70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6" Type="http://schemas.openxmlformats.org/officeDocument/2006/relationships/notesSlide" Target="../notesSlides/notesSlide9.xml"/><Relationship Id="rId15" Type="http://schemas.openxmlformats.org/officeDocument/2006/relationships/slideLayout" Target="../slideLayouts/slideLayout1.xml"/><Relationship Id="rId14" Type="http://schemas.openxmlformats.org/officeDocument/2006/relationships/image" Target="../media/image77.svg"/><Relationship Id="rId13" Type="http://schemas.openxmlformats.org/officeDocument/2006/relationships/image" Target="../media/image76.png"/><Relationship Id="rId12" Type="http://schemas.openxmlformats.org/officeDocument/2006/relationships/image" Target="../media/image75.svg"/><Relationship Id="rId11" Type="http://schemas.openxmlformats.org/officeDocument/2006/relationships/image" Target="../media/image74.png"/><Relationship Id="rId10" Type="http://schemas.openxmlformats.org/officeDocument/2006/relationships/image" Target="../media/image73.svg"/><Relationship Id="rId1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5F9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/>
          <p:cNvPicPr>
            <a:picLocks noChangeAspect="1"/>
          </p:cNvPicPr>
          <p:nvPr/>
        </p:nvPicPr>
        <p:blipFill rotWithShape="1"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l="29251" r="29251" b="65217"/>
          <a:stretch>
            <a:fillRect/>
          </a:stretch>
        </p:blipFill>
        <p:spPr>
          <a:xfrm>
            <a:off x="0" y="1439334"/>
            <a:ext cx="12192000" cy="5418666"/>
          </a:xfrm>
          <a:prstGeom prst="rect">
            <a:avLst/>
          </a:prstGeom>
        </p:spPr>
      </p:pic>
      <p:pic>
        <p:nvPicPr>
          <p:cNvPr id="6" name="Graphic 5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814637" y="2043112"/>
            <a:ext cx="6562725" cy="2771775"/>
          </a:xfrm>
          <a:prstGeom prst="rect">
            <a:avLst/>
          </a:prstGeom>
        </p:spPr>
      </p:pic>
      <p:pic>
        <p:nvPicPr>
          <p:cNvPr id="8" name="Graphic 7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486398" y="304800"/>
            <a:ext cx="1219202" cy="88007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5F9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 Placeholder 2"/>
          <p:cNvSpPr txBox="1"/>
          <p:nvPr/>
        </p:nvSpPr>
        <p:spPr>
          <a:xfrm>
            <a:off x="3281421" y="3483668"/>
            <a:ext cx="1613646" cy="1061360"/>
          </a:xfrm>
          <a:prstGeom prst="rect">
            <a:avLst/>
          </a:prstGeom>
        </p:spPr>
        <p:txBody>
          <a:bodyPr lIns="36000" tIns="36000"/>
          <a:lstStyle>
            <a:lvl1pPr marL="0" indent="0" algn="ctr" defTabSz="1460500" rtl="0" eaLnBrk="1" latinLnBrk="0" hangingPunct="1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None/>
              <a:defRPr sz="4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095375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38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6260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31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56510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86760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17010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747260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78145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208395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sz="1100" noProof="0" dirty="0">
                <a:solidFill>
                  <a:schemeClr val="bg1"/>
                </a:solidFill>
                <a:latin typeface="Onest Light" pitchFamily="2" charset="-52"/>
              </a:rPr>
              <a:t>Creditorul analizează viabilitatea afacerii și transmite cererea către ODA</a:t>
            </a:r>
            <a:endParaRPr lang="en-US" sz="1100" noProof="0" dirty="0">
              <a:solidFill>
                <a:schemeClr val="bg1"/>
              </a:solidFill>
              <a:latin typeface="Onest Light" pitchFamily="2" charset="-52"/>
            </a:endParaRPr>
          </a:p>
        </p:txBody>
      </p:sp>
      <p:sp>
        <p:nvSpPr>
          <p:cNvPr id="53" name="Text Placeholder 2"/>
          <p:cNvSpPr txBox="1"/>
          <p:nvPr/>
        </p:nvSpPr>
        <p:spPr>
          <a:xfrm>
            <a:off x="8117818" y="3483667"/>
            <a:ext cx="1397485" cy="1391709"/>
          </a:xfrm>
          <a:prstGeom prst="rect">
            <a:avLst/>
          </a:prstGeom>
        </p:spPr>
        <p:txBody>
          <a:bodyPr lIns="36000" tIns="36000"/>
          <a:lstStyle>
            <a:lvl1pPr marL="0" indent="0" algn="ctr" defTabSz="1460500" rtl="0" eaLnBrk="1" latinLnBrk="0" hangingPunct="1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None/>
              <a:defRPr sz="4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095375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38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6260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31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56510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86760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17010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747260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78145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208395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sz="1100" noProof="0" dirty="0">
                <a:solidFill>
                  <a:schemeClr val="bg1"/>
                </a:solidFill>
                <a:latin typeface="Onest Light" pitchFamily="2" charset="-52"/>
              </a:rPr>
              <a:t>Creditorul </a:t>
            </a:r>
            <a:br>
              <a:rPr lang="en-US" sz="1100" noProof="0" dirty="0">
                <a:solidFill>
                  <a:schemeClr val="bg1"/>
                </a:solidFill>
                <a:latin typeface="Onest Light" pitchFamily="2" charset="-52"/>
              </a:rPr>
            </a:br>
            <a:r>
              <a:rPr lang="en-US" sz="1100" noProof="0" dirty="0">
                <a:solidFill>
                  <a:schemeClr val="bg1"/>
                </a:solidFill>
                <a:latin typeface="Onest Light" pitchFamily="2" charset="-52"/>
              </a:rPr>
              <a:t>asigură semnarea contractului </a:t>
            </a:r>
            <a:br>
              <a:rPr lang="en-US" sz="1100" noProof="0" dirty="0">
                <a:solidFill>
                  <a:schemeClr val="bg1"/>
                </a:solidFill>
                <a:latin typeface="Onest Light" pitchFamily="2" charset="-52"/>
              </a:rPr>
            </a:br>
            <a:r>
              <a:rPr lang="en-US" sz="1100" noProof="0" dirty="0">
                <a:solidFill>
                  <a:schemeClr val="bg1"/>
                </a:solidFill>
                <a:latin typeface="Onest Light" pitchFamily="2" charset="-52"/>
              </a:rPr>
              <a:t>de credit cu Antreprenorul</a:t>
            </a:r>
            <a:endParaRPr lang="en-US" sz="1100" noProof="0" dirty="0">
              <a:solidFill>
                <a:schemeClr val="bg1"/>
              </a:solidFill>
              <a:latin typeface="Onest Light" pitchFamily="2" charset="-52"/>
            </a:endParaRPr>
          </a:p>
        </p:txBody>
      </p:sp>
      <p:sp>
        <p:nvSpPr>
          <p:cNvPr id="51" name="Text Placeholder 2"/>
          <p:cNvSpPr txBox="1"/>
          <p:nvPr/>
        </p:nvSpPr>
        <p:spPr>
          <a:xfrm>
            <a:off x="1091450" y="3483666"/>
            <a:ext cx="1341632" cy="934509"/>
          </a:xfrm>
          <a:prstGeom prst="rect">
            <a:avLst/>
          </a:prstGeom>
        </p:spPr>
        <p:txBody>
          <a:bodyPr lIns="36000" tIns="36000"/>
          <a:lstStyle>
            <a:lvl1pPr marL="0" indent="0" algn="ctr" defTabSz="1460500" rtl="0" eaLnBrk="1" latinLnBrk="0" hangingPunct="1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None/>
              <a:defRPr sz="4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095375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38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6260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31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56510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86760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17010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747260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78145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208395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sz="1100" noProof="0" dirty="0">
                <a:solidFill>
                  <a:schemeClr val="bg1"/>
                </a:solidFill>
                <a:latin typeface="Onest Light" pitchFamily="2" charset="-52"/>
              </a:rPr>
              <a:t>Antreprenorul depune cererea de garantare la creditor</a:t>
            </a:r>
            <a:endParaRPr lang="en-US" sz="1100" noProof="0" dirty="0">
              <a:solidFill>
                <a:schemeClr val="bg1"/>
              </a:solidFill>
              <a:latin typeface="Onest Light" pitchFamily="2" charset="-52"/>
            </a:endParaRPr>
          </a:p>
        </p:txBody>
      </p:sp>
      <p:sp>
        <p:nvSpPr>
          <p:cNvPr id="49" name="Text Placeholder 2"/>
          <p:cNvSpPr txBox="1"/>
          <p:nvPr/>
        </p:nvSpPr>
        <p:spPr>
          <a:xfrm>
            <a:off x="5795788" y="3483666"/>
            <a:ext cx="1552158" cy="1315509"/>
          </a:xfrm>
          <a:prstGeom prst="rect">
            <a:avLst/>
          </a:prstGeom>
        </p:spPr>
        <p:txBody>
          <a:bodyPr lIns="36000" tIns="36000"/>
          <a:lstStyle>
            <a:lvl1pPr marL="0" indent="0" algn="ctr" defTabSz="1460500" rtl="0" eaLnBrk="1" latinLnBrk="0" hangingPunct="1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None/>
              <a:defRPr sz="4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095375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38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6260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31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56510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86760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17010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747260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78145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208395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sz="1100" noProof="0" dirty="0">
                <a:solidFill>
                  <a:schemeClr val="bg1"/>
                </a:solidFill>
                <a:latin typeface="Onest Light" pitchFamily="2" charset="-52"/>
              </a:rPr>
              <a:t>ODA analizează cererea de garantare și informează banca despre decizia luată</a:t>
            </a:r>
            <a:endParaRPr lang="en-US" sz="1100" noProof="0" dirty="0">
              <a:solidFill>
                <a:schemeClr val="bg1"/>
              </a:solidFill>
              <a:latin typeface="Onest Light" pitchFamily="2" charset="-52"/>
            </a:endParaRPr>
          </a:p>
        </p:txBody>
      </p:sp>
      <p:sp>
        <p:nvSpPr>
          <p:cNvPr id="47" name="Text Placeholder 2"/>
          <p:cNvSpPr txBox="1"/>
          <p:nvPr/>
        </p:nvSpPr>
        <p:spPr>
          <a:xfrm>
            <a:off x="10570696" y="3483667"/>
            <a:ext cx="1380505" cy="1631580"/>
          </a:xfrm>
          <a:prstGeom prst="rect">
            <a:avLst/>
          </a:prstGeom>
        </p:spPr>
        <p:txBody>
          <a:bodyPr lIns="36000" tIns="36000"/>
          <a:lstStyle>
            <a:lvl1pPr marL="0" indent="0" algn="ctr" defTabSz="1460500" rtl="0" eaLnBrk="1" latinLnBrk="0" hangingPunct="1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None/>
              <a:defRPr sz="4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095375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38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6260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31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56510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86760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17010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747260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78145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208395" indent="-365125" algn="l" defTabSz="14605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sz="1100" noProof="0" dirty="0">
                <a:solidFill>
                  <a:schemeClr val="bg1"/>
                </a:solidFill>
                <a:latin typeface="Onest Light" pitchFamily="2" charset="-52"/>
              </a:rPr>
              <a:t>ODA emite garanția financiară pe baza contractului de credit</a:t>
            </a:r>
            <a:endParaRPr lang="en-US" sz="1100" noProof="0" dirty="0">
              <a:solidFill>
                <a:schemeClr val="bg1"/>
              </a:solidFill>
              <a:latin typeface="Onest Light" pitchFamily="2" charset="-52"/>
            </a:endParaRPr>
          </a:p>
        </p:txBody>
      </p:sp>
      <p:sp>
        <p:nvSpPr>
          <p:cNvPr id="32" name="Freeform 52"/>
          <p:cNvSpPr>
            <a:spLocks noEditPoints="1"/>
          </p:cNvSpPr>
          <p:nvPr/>
        </p:nvSpPr>
        <p:spPr bwMode="auto">
          <a:xfrm>
            <a:off x="1143484" y="2610535"/>
            <a:ext cx="528250" cy="712283"/>
          </a:xfrm>
          <a:custGeom>
            <a:avLst/>
            <a:gdLst/>
            <a:ahLst/>
            <a:cxnLst>
              <a:cxn ang="0">
                <a:pos x="22" y="0"/>
              </a:cxn>
              <a:cxn ang="0">
                <a:pos x="2" y="13"/>
              </a:cxn>
              <a:cxn ang="0">
                <a:pos x="0" y="343"/>
              </a:cxn>
              <a:cxn ang="0">
                <a:pos x="13" y="363"/>
              </a:cxn>
              <a:cxn ang="0">
                <a:pos x="247" y="364"/>
              </a:cxn>
              <a:cxn ang="0">
                <a:pos x="269" y="352"/>
              </a:cxn>
              <a:cxn ang="0">
                <a:pos x="205" y="0"/>
              </a:cxn>
              <a:cxn ang="0">
                <a:pos x="211" y="63"/>
              </a:cxn>
              <a:cxn ang="0">
                <a:pos x="251" y="343"/>
              </a:cxn>
              <a:cxn ang="0">
                <a:pos x="22" y="346"/>
              </a:cxn>
              <a:cxn ang="0">
                <a:pos x="19" y="343"/>
              </a:cxn>
              <a:cxn ang="0">
                <a:pos x="20" y="20"/>
              </a:cxn>
              <a:cxn ang="0">
                <a:pos x="193" y="72"/>
              </a:cxn>
              <a:cxn ang="0">
                <a:pos x="194" y="80"/>
              </a:cxn>
              <a:cxn ang="0">
                <a:pos x="251" y="82"/>
              </a:cxn>
              <a:cxn ang="0">
                <a:pos x="211" y="100"/>
              </a:cxn>
              <a:cxn ang="0">
                <a:pos x="216" y="101"/>
              </a:cxn>
              <a:cxn ang="0">
                <a:pos x="218" y="107"/>
              </a:cxn>
              <a:cxn ang="0">
                <a:pos x="214" y="112"/>
              </a:cxn>
              <a:cxn ang="0">
                <a:pos x="51" y="114"/>
              </a:cxn>
              <a:cxn ang="0">
                <a:pos x="46" y="109"/>
              </a:cxn>
              <a:cxn ang="0">
                <a:pos x="46" y="103"/>
              </a:cxn>
              <a:cxn ang="0">
                <a:pos x="51" y="100"/>
              </a:cxn>
              <a:cxn ang="0">
                <a:pos x="218" y="154"/>
              </a:cxn>
              <a:cxn ang="0">
                <a:pos x="214" y="161"/>
              </a:cxn>
              <a:cxn ang="0">
                <a:pos x="51" y="161"/>
              </a:cxn>
              <a:cxn ang="0">
                <a:pos x="46" y="156"/>
              </a:cxn>
              <a:cxn ang="0">
                <a:pos x="46" y="150"/>
              </a:cxn>
              <a:cxn ang="0">
                <a:pos x="51" y="147"/>
              </a:cxn>
              <a:cxn ang="0">
                <a:pos x="214" y="147"/>
              </a:cxn>
              <a:cxn ang="0">
                <a:pos x="218" y="154"/>
              </a:cxn>
              <a:cxn ang="0">
                <a:pos x="218" y="199"/>
              </a:cxn>
              <a:cxn ang="0">
                <a:pos x="214" y="207"/>
              </a:cxn>
              <a:cxn ang="0">
                <a:pos x="51" y="207"/>
              </a:cxn>
              <a:cxn ang="0">
                <a:pos x="46" y="203"/>
              </a:cxn>
              <a:cxn ang="0">
                <a:pos x="46" y="198"/>
              </a:cxn>
              <a:cxn ang="0">
                <a:pos x="51" y="192"/>
              </a:cxn>
              <a:cxn ang="0">
                <a:pos x="214" y="194"/>
              </a:cxn>
              <a:cxn ang="0">
                <a:pos x="218" y="199"/>
              </a:cxn>
              <a:cxn ang="0">
                <a:pos x="218" y="247"/>
              </a:cxn>
              <a:cxn ang="0">
                <a:pos x="214" y="252"/>
              </a:cxn>
              <a:cxn ang="0">
                <a:pos x="51" y="254"/>
              </a:cxn>
              <a:cxn ang="0">
                <a:pos x="46" y="248"/>
              </a:cxn>
              <a:cxn ang="0">
                <a:pos x="46" y="243"/>
              </a:cxn>
              <a:cxn ang="0">
                <a:pos x="51" y="239"/>
              </a:cxn>
              <a:cxn ang="0">
                <a:pos x="214" y="239"/>
              </a:cxn>
              <a:cxn ang="0">
                <a:pos x="218" y="247"/>
              </a:cxn>
            </a:cxnLst>
            <a:rect l="0" t="0" r="r" b="b"/>
            <a:pathLst>
              <a:path w="269" h="364">
                <a:moveTo>
                  <a:pt x="205" y="0"/>
                </a:moveTo>
                <a:lnTo>
                  <a:pt x="22" y="0"/>
                </a:lnTo>
                <a:lnTo>
                  <a:pt x="22" y="0"/>
                </a:lnTo>
                <a:lnTo>
                  <a:pt x="13" y="2"/>
                </a:lnTo>
                <a:lnTo>
                  <a:pt x="6" y="5"/>
                </a:lnTo>
                <a:lnTo>
                  <a:pt x="2" y="13"/>
                </a:lnTo>
                <a:lnTo>
                  <a:pt x="0" y="22"/>
                </a:lnTo>
                <a:lnTo>
                  <a:pt x="0" y="343"/>
                </a:lnTo>
                <a:lnTo>
                  <a:pt x="0" y="343"/>
                </a:lnTo>
                <a:lnTo>
                  <a:pt x="2" y="352"/>
                </a:lnTo>
                <a:lnTo>
                  <a:pt x="6" y="359"/>
                </a:lnTo>
                <a:lnTo>
                  <a:pt x="13" y="363"/>
                </a:lnTo>
                <a:lnTo>
                  <a:pt x="22" y="364"/>
                </a:lnTo>
                <a:lnTo>
                  <a:pt x="247" y="364"/>
                </a:lnTo>
                <a:lnTo>
                  <a:pt x="247" y="364"/>
                </a:lnTo>
                <a:lnTo>
                  <a:pt x="256" y="363"/>
                </a:lnTo>
                <a:lnTo>
                  <a:pt x="263" y="359"/>
                </a:lnTo>
                <a:lnTo>
                  <a:pt x="269" y="352"/>
                </a:lnTo>
                <a:lnTo>
                  <a:pt x="269" y="343"/>
                </a:lnTo>
                <a:lnTo>
                  <a:pt x="269" y="69"/>
                </a:lnTo>
                <a:lnTo>
                  <a:pt x="205" y="0"/>
                </a:lnTo>
                <a:close/>
                <a:moveTo>
                  <a:pt x="211" y="33"/>
                </a:moveTo>
                <a:lnTo>
                  <a:pt x="240" y="63"/>
                </a:lnTo>
                <a:lnTo>
                  <a:pt x="211" y="63"/>
                </a:lnTo>
                <a:lnTo>
                  <a:pt x="211" y="33"/>
                </a:lnTo>
                <a:close/>
                <a:moveTo>
                  <a:pt x="251" y="343"/>
                </a:moveTo>
                <a:lnTo>
                  <a:pt x="251" y="343"/>
                </a:lnTo>
                <a:lnTo>
                  <a:pt x="251" y="344"/>
                </a:lnTo>
                <a:lnTo>
                  <a:pt x="247" y="346"/>
                </a:lnTo>
                <a:lnTo>
                  <a:pt x="22" y="346"/>
                </a:lnTo>
                <a:lnTo>
                  <a:pt x="22" y="346"/>
                </a:lnTo>
                <a:lnTo>
                  <a:pt x="20" y="344"/>
                </a:lnTo>
                <a:lnTo>
                  <a:pt x="19" y="343"/>
                </a:lnTo>
                <a:lnTo>
                  <a:pt x="19" y="22"/>
                </a:lnTo>
                <a:lnTo>
                  <a:pt x="19" y="22"/>
                </a:lnTo>
                <a:lnTo>
                  <a:pt x="20" y="20"/>
                </a:lnTo>
                <a:lnTo>
                  <a:pt x="22" y="18"/>
                </a:lnTo>
                <a:lnTo>
                  <a:pt x="193" y="18"/>
                </a:lnTo>
                <a:lnTo>
                  <a:pt x="193" y="72"/>
                </a:lnTo>
                <a:lnTo>
                  <a:pt x="193" y="72"/>
                </a:lnTo>
                <a:lnTo>
                  <a:pt x="193" y="76"/>
                </a:lnTo>
                <a:lnTo>
                  <a:pt x="194" y="80"/>
                </a:lnTo>
                <a:lnTo>
                  <a:pt x="198" y="82"/>
                </a:lnTo>
                <a:lnTo>
                  <a:pt x="202" y="82"/>
                </a:lnTo>
                <a:lnTo>
                  <a:pt x="251" y="82"/>
                </a:lnTo>
                <a:lnTo>
                  <a:pt x="251" y="343"/>
                </a:lnTo>
                <a:close/>
                <a:moveTo>
                  <a:pt x="51" y="100"/>
                </a:moveTo>
                <a:lnTo>
                  <a:pt x="211" y="100"/>
                </a:lnTo>
                <a:lnTo>
                  <a:pt x="211" y="100"/>
                </a:lnTo>
                <a:lnTo>
                  <a:pt x="214" y="100"/>
                </a:lnTo>
                <a:lnTo>
                  <a:pt x="216" y="101"/>
                </a:lnTo>
                <a:lnTo>
                  <a:pt x="218" y="103"/>
                </a:lnTo>
                <a:lnTo>
                  <a:pt x="218" y="107"/>
                </a:lnTo>
                <a:lnTo>
                  <a:pt x="218" y="107"/>
                </a:lnTo>
                <a:lnTo>
                  <a:pt x="218" y="109"/>
                </a:lnTo>
                <a:lnTo>
                  <a:pt x="216" y="112"/>
                </a:lnTo>
                <a:lnTo>
                  <a:pt x="214" y="112"/>
                </a:lnTo>
                <a:lnTo>
                  <a:pt x="211" y="114"/>
                </a:lnTo>
                <a:lnTo>
                  <a:pt x="51" y="114"/>
                </a:lnTo>
                <a:lnTo>
                  <a:pt x="51" y="114"/>
                </a:lnTo>
                <a:lnTo>
                  <a:pt x="49" y="112"/>
                </a:lnTo>
                <a:lnTo>
                  <a:pt x="48" y="112"/>
                </a:lnTo>
                <a:lnTo>
                  <a:pt x="46" y="109"/>
                </a:lnTo>
                <a:lnTo>
                  <a:pt x="44" y="107"/>
                </a:lnTo>
                <a:lnTo>
                  <a:pt x="44" y="107"/>
                </a:lnTo>
                <a:lnTo>
                  <a:pt x="46" y="103"/>
                </a:lnTo>
                <a:lnTo>
                  <a:pt x="48" y="101"/>
                </a:lnTo>
                <a:lnTo>
                  <a:pt x="49" y="100"/>
                </a:lnTo>
                <a:lnTo>
                  <a:pt x="51" y="100"/>
                </a:lnTo>
                <a:lnTo>
                  <a:pt x="51" y="100"/>
                </a:lnTo>
                <a:close/>
                <a:moveTo>
                  <a:pt x="218" y="154"/>
                </a:moveTo>
                <a:lnTo>
                  <a:pt x="218" y="154"/>
                </a:lnTo>
                <a:lnTo>
                  <a:pt x="218" y="156"/>
                </a:lnTo>
                <a:lnTo>
                  <a:pt x="216" y="160"/>
                </a:lnTo>
                <a:lnTo>
                  <a:pt x="214" y="161"/>
                </a:lnTo>
                <a:lnTo>
                  <a:pt x="211" y="161"/>
                </a:lnTo>
                <a:lnTo>
                  <a:pt x="51" y="161"/>
                </a:lnTo>
                <a:lnTo>
                  <a:pt x="51" y="161"/>
                </a:lnTo>
                <a:lnTo>
                  <a:pt x="49" y="161"/>
                </a:lnTo>
                <a:lnTo>
                  <a:pt x="48" y="160"/>
                </a:lnTo>
                <a:lnTo>
                  <a:pt x="46" y="156"/>
                </a:lnTo>
                <a:lnTo>
                  <a:pt x="44" y="154"/>
                </a:lnTo>
                <a:lnTo>
                  <a:pt x="44" y="154"/>
                </a:lnTo>
                <a:lnTo>
                  <a:pt x="46" y="150"/>
                </a:lnTo>
                <a:lnTo>
                  <a:pt x="48" y="149"/>
                </a:lnTo>
                <a:lnTo>
                  <a:pt x="49" y="147"/>
                </a:lnTo>
                <a:lnTo>
                  <a:pt x="51" y="147"/>
                </a:lnTo>
                <a:lnTo>
                  <a:pt x="211" y="147"/>
                </a:lnTo>
                <a:lnTo>
                  <a:pt x="211" y="147"/>
                </a:lnTo>
                <a:lnTo>
                  <a:pt x="214" y="147"/>
                </a:lnTo>
                <a:lnTo>
                  <a:pt x="216" y="149"/>
                </a:lnTo>
                <a:lnTo>
                  <a:pt x="218" y="150"/>
                </a:lnTo>
                <a:lnTo>
                  <a:pt x="218" y="154"/>
                </a:lnTo>
                <a:lnTo>
                  <a:pt x="218" y="154"/>
                </a:lnTo>
                <a:close/>
                <a:moveTo>
                  <a:pt x="218" y="199"/>
                </a:moveTo>
                <a:lnTo>
                  <a:pt x="218" y="199"/>
                </a:lnTo>
                <a:lnTo>
                  <a:pt x="218" y="203"/>
                </a:lnTo>
                <a:lnTo>
                  <a:pt x="216" y="205"/>
                </a:lnTo>
                <a:lnTo>
                  <a:pt x="214" y="207"/>
                </a:lnTo>
                <a:lnTo>
                  <a:pt x="211" y="207"/>
                </a:lnTo>
                <a:lnTo>
                  <a:pt x="51" y="207"/>
                </a:lnTo>
                <a:lnTo>
                  <a:pt x="51" y="207"/>
                </a:lnTo>
                <a:lnTo>
                  <a:pt x="49" y="207"/>
                </a:lnTo>
                <a:lnTo>
                  <a:pt x="48" y="205"/>
                </a:lnTo>
                <a:lnTo>
                  <a:pt x="46" y="203"/>
                </a:lnTo>
                <a:lnTo>
                  <a:pt x="44" y="199"/>
                </a:lnTo>
                <a:lnTo>
                  <a:pt x="44" y="199"/>
                </a:lnTo>
                <a:lnTo>
                  <a:pt x="46" y="198"/>
                </a:lnTo>
                <a:lnTo>
                  <a:pt x="48" y="194"/>
                </a:lnTo>
                <a:lnTo>
                  <a:pt x="49" y="194"/>
                </a:lnTo>
                <a:lnTo>
                  <a:pt x="51" y="192"/>
                </a:lnTo>
                <a:lnTo>
                  <a:pt x="211" y="192"/>
                </a:lnTo>
                <a:lnTo>
                  <a:pt x="211" y="192"/>
                </a:lnTo>
                <a:lnTo>
                  <a:pt x="214" y="194"/>
                </a:lnTo>
                <a:lnTo>
                  <a:pt x="216" y="194"/>
                </a:lnTo>
                <a:lnTo>
                  <a:pt x="218" y="198"/>
                </a:lnTo>
                <a:lnTo>
                  <a:pt x="218" y="199"/>
                </a:lnTo>
                <a:lnTo>
                  <a:pt x="218" y="199"/>
                </a:lnTo>
                <a:close/>
                <a:moveTo>
                  <a:pt x="218" y="247"/>
                </a:moveTo>
                <a:lnTo>
                  <a:pt x="218" y="247"/>
                </a:lnTo>
                <a:lnTo>
                  <a:pt x="218" y="248"/>
                </a:lnTo>
                <a:lnTo>
                  <a:pt x="216" y="252"/>
                </a:lnTo>
                <a:lnTo>
                  <a:pt x="214" y="252"/>
                </a:lnTo>
                <a:lnTo>
                  <a:pt x="211" y="254"/>
                </a:lnTo>
                <a:lnTo>
                  <a:pt x="51" y="254"/>
                </a:lnTo>
                <a:lnTo>
                  <a:pt x="51" y="254"/>
                </a:lnTo>
                <a:lnTo>
                  <a:pt x="49" y="252"/>
                </a:lnTo>
                <a:lnTo>
                  <a:pt x="48" y="252"/>
                </a:lnTo>
                <a:lnTo>
                  <a:pt x="46" y="248"/>
                </a:lnTo>
                <a:lnTo>
                  <a:pt x="44" y="247"/>
                </a:lnTo>
                <a:lnTo>
                  <a:pt x="44" y="247"/>
                </a:lnTo>
                <a:lnTo>
                  <a:pt x="46" y="243"/>
                </a:lnTo>
                <a:lnTo>
                  <a:pt x="48" y="241"/>
                </a:lnTo>
                <a:lnTo>
                  <a:pt x="49" y="239"/>
                </a:lnTo>
                <a:lnTo>
                  <a:pt x="51" y="239"/>
                </a:lnTo>
                <a:lnTo>
                  <a:pt x="211" y="239"/>
                </a:lnTo>
                <a:lnTo>
                  <a:pt x="211" y="239"/>
                </a:lnTo>
                <a:lnTo>
                  <a:pt x="214" y="239"/>
                </a:lnTo>
                <a:lnTo>
                  <a:pt x="216" y="241"/>
                </a:lnTo>
                <a:lnTo>
                  <a:pt x="218" y="243"/>
                </a:lnTo>
                <a:lnTo>
                  <a:pt x="218" y="247"/>
                </a:lnTo>
                <a:lnTo>
                  <a:pt x="218" y="247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noProof="0" dirty="0"/>
          </a:p>
        </p:txBody>
      </p:sp>
      <p:sp>
        <p:nvSpPr>
          <p:cNvPr id="33" name="Freeform 23"/>
          <p:cNvSpPr>
            <a:spLocks noEditPoints="1"/>
          </p:cNvSpPr>
          <p:nvPr/>
        </p:nvSpPr>
        <p:spPr bwMode="auto">
          <a:xfrm>
            <a:off x="5572085" y="2641846"/>
            <a:ext cx="831300" cy="680972"/>
          </a:xfrm>
          <a:custGeom>
            <a:avLst/>
            <a:gdLst/>
            <a:ahLst/>
            <a:cxnLst>
              <a:cxn ang="0">
                <a:pos x="312" y="110"/>
              </a:cxn>
              <a:cxn ang="0">
                <a:pos x="323" y="138"/>
              </a:cxn>
              <a:cxn ang="0">
                <a:pos x="350" y="127"/>
              </a:cxn>
              <a:cxn ang="0">
                <a:pos x="339" y="100"/>
              </a:cxn>
              <a:cxn ang="0">
                <a:pos x="25" y="100"/>
              </a:cxn>
              <a:cxn ang="0">
                <a:pos x="15" y="127"/>
              </a:cxn>
              <a:cxn ang="0">
                <a:pos x="42" y="138"/>
              </a:cxn>
              <a:cxn ang="0">
                <a:pos x="53" y="110"/>
              </a:cxn>
              <a:cxn ang="0">
                <a:pos x="270" y="60"/>
              </a:cxn>
              <a:cxn ang="0">
                <a:pos x="248" y="69"/>
              </a:cxn>
              <a:cxn ang="0">
                <a:pos x="239" y="91"/>
              </a:cxn>
              <a:cxn ang="0">
                <a:pos x="252" y="116"/>
              </a:cxn>
              <a:cxn ang="0">
                <a:pos x="276" y="121"/>
              </a:cxn>
              <a:cxn ang="0">
                <a:pos x="297" y="103"/>
              </a:cxn>
              <a:cxn ang="0">
                <a:pos x="297" y="80"/>
              </a:cxn>
              <a:cxn ang="0">
                <a:pos x="276" y="62"/>
              </a:cxn>
              <a:cxn ang="0">
                <a:pos x="330" y="183"/>
              </a:cxn>
              <a:cxn ang="0">
                <a:pos x="321" y="152"/>
              </a:cxn>
              <a:cxn ang="0">
                <a:pos x="350" y="158"/>
              </a:cxn>
              <a:cxn ang="0">
                <a:pos x="364" y="185"/>
              </a:cxn>
              <a:cxn ang="0">
                <a:pos x="83" y="63"/>
              </a:cxn>
              <a:cxn ang="0">
                <a:pos x="65" y="85"/>
              </a:cxn>
              <a:cxn ang="0">
                <a:pos x="71" y="109"/>
              </a:cxn>
              <a:cxn ang="0">
                <a:pos x="96" y="121"/>
              </a:cxn>
              <a:cxn ang="0">
                <a:pos x="118" y="112"/>
              </a:cxn>
              <a:cxn ang="0">
                <a:pos x="127" y="91"/>
              </a:cxn>
              <a:cxn ang="0">
                <a:pos x="112" y="65"/>
              </a:cxn>
              <a:cxn ang="0">
                <a:pos x="35" y="150"/>
              </a:cxn>
              <a:cxn ang="0">
                <a:pos x="36" y="176"/>
              </a:cxn>
              <a:cxn ang="0">
                <a:pos x="0" y="185"/>
              </a:cxn>
              <a:cxn ang="0">
                <a:pos x="15" y="158"/>
              </a:cxn>
              <a:cxn ang="0">
                <a:pos x="183" y="0"/>
              </a:cxn>
              <a:cxn ang="0">
                <a:pos x="151" y="13"/>
              </a:cxn>
              <a:cxn ang="0">
                <a:pos x="138" y="45"/>
              </a:cxn>
              <a:cxn ang="0">
                <a:pos x="158" y="81"/>
              </a:cxn>
              <a:cxn ang="0">
                <a:pos x="192" y="89"/>
              </a:cxn>
              <a:cxn ang="0">
                <a:pos x="225" y="62"/>
              </a:cxn>
              <a:cxn ang="0">
                <a:pos x="225" y="27"/>
              </a:cxn>
              <a:cxn ang="0">
                <a:pos x="192" y="0"/>
              </a:cxn>
              <a:cxn ang="0">
                <a:pos x="265" y="174"/>
              </a:cxn>
              <a:cxn ang="0">
                <a:pos x="256" y="136"/>
              </a:cxn>
              <a:cxn ang="0">
                <a:pos x="279" y="136"/>
              </a:cxn>
              <a:cxn ang="0">
                <a:pos x="316" y="165"/>
              </a:cxn>
              <a:cxn ang="0">
                <a:pos x="100" y="272"/>
              </a:cxn>
              <a:cxn ang="0">
                <a:pos x="51" y="165"/>
              </a:cxn>
              <a:cxn ang="0">
                <a:pos x="85" y="136"/>
              </a:cxn>
              <a:cxn ang="0">
                <a:pos x="109" y="136"/>
              </a:cxn>
              <a:cxn ang="0">
                <a:pos x="100" y="174"/>
              </a:cxn>
              <a:cxn ang="0">
                <a:pos x="252" y="159"/>
              </a:cxn>
              <a:cxn ang="0">
                <a:pos x="210" y="109"/>
              </a:cxn>
              <a:cxn ang="0">
                <a:pos x="154" y="109"/>
              </a:cxn>
              <a:cxn ang="0">
                <a:pos x="112" y="159"/>
              </a:cxn>
            </a:cxnLst>
            <a:rect l="0" t="0" r="r" b="b"/>
            <a:pathLst>
              <a:path w="364" h="301">
                <a:moveTo>
                  <a:pt x="332" y="98"/>
                </a:moveTo>
                <a:lnTo>
                  <a:pt x="332" y="98"/>
                </a:lnTo>
                <a:lnTo>
                  <a:pt x="323" y="100"/>
                </a:lnTo>
                <a:lnTo>
                  <a:pt x="317" y="105"/>
                </a:lnTo>
                <a:lnTo>
                  <a:pt x="312" y="110"/>
                </a:lnTo>
                <a:lnTo>
                  <a:pt x="310" y="120"/>
                </a:lnTo>
                <a:lnTo>
                  <a:pt x="310" y="120"/>
                </a:lnTo>
                <a:lnTo>
                  <a:pt x="312" y="127"/>
                </a:lnTo>
                <a:lnTo>
                  <a:pt x="317" y="134"/>
                </a:lnTo>
                <a:lnTo>
                  <a:pt x="323" y="138"/>
                </a:lnTo>
                <a:lnTo>
                  <a:pt x="332" y="139"/>
                </a:lnTo>
                <a:lnTo>
                  <a:pt x="332" y="139"/>
                </a:lnTo>
                <a:lnTo>
                  <a:pt x="339" y="138"/>
                </a:lnTo>
                <a:lnTo>
                  <a:pt x="346" y="134"/>
                </a:lnTo>
                <a:lnTo>
                  <a:pt x="350" y="127"/>
                </a:lnTo>
                <a:lnTo>
                  <a:pt x="352" y="120"/>
                </a:lnTo>
                <a:lnTo>
                  <a:pt x="352" y="120"/>
                </a:lnTo>
                <a:lnTo>
                  <a:pt x="350" y="110"/>
                </a:lnTo>
                <a:lnTo>
                  <a:pt x="346" y="105"/>
                </a:lnTo>
                <a:lnTo>
                  <a:pt x="339" y="100"/>
                </a:lnTo>
                <a:lnTo>
                  <a:pt x="332" y="98"/>
                </a:lnTo>
                <a:lnTo>
                  <a:pt x="332" y="98"/>
                </a:lnTo>
                <a:close/>
                <a:moveTo>
                  <a:pt x="35" y="98"/>
                </a:moveTo>
                <a:lnTo>
                  <a:pt x="35" y="98"/>
                </a:lnTo>
                <a:lnTo>
                  <a:pt x="25" y="100"/>
                </a:lnTo>
                <a:lnTo>
                  <a:pt x="20" y="105"/>
                </a:lnTo>
                <a:lnTo>
                  <a:pt x="15" y="110"/>
                </a:lnTo>
                <a:lnTo>
                  <a:pt x="13" y="120"/>
                </a:lnTo>
                <a:lnTo>
                  <a:pt x="13" y="120"/>
                </a:lnTo>
                <a:lnTo>
                  <a:pt x="15" y="127"/>
                </a:lnTo>
                <a:lnTo>
                  <a:pt x="20" y="134"/>
                </a:lnTo>
                <a:lnTo>
                  <a:pt x="25" y="138"/>
                </a:lnTo>
                <a:lnTo>
                  <a:pt x="35" y="139"/>
                </a:lnTo>
                <a:lnTo>
                  <a:pt x="35" y="139"/>
                </a:lnTo>
                <a:lnTo>
                  <a:pt x="42" y="138"/>
                </a:lnTo>
                <a:lnTo>
                  <a:pt x="49" y="134"/>
                </a:lnTo>
                <a:lnTo>
                  <a:pt x="53" y="127"/>
                </a:lnTo>
                <a:lnTo>
                  <a:pt x="54" y="120"/>
                </a:lnTo>
                <a:lnTo>
                  <a:pt x="54" y="120"/>
                </a:lnTo>
                <a:lnTo>
                  <a:pt x="53" y="110"/>
                </a:lnTo>
                <a:lnTo>
                  <a:pt x="49" y="105"/>
                </a:lnTo>
                <a:lnTo>
                  <a:pt x="42" y="100"/>
                </a:lnTo>
                <a:lnTo>
                  <a:pt x="35" y="98"/>
                </a:lnTo>
                <a:lnTo>
                  <a:pt x="35" y="98"/>
                </a:lnTo>
                <a:close/>
                <a:moveTo>
                  <a:pt x="270" y="60"/>
                </a:moveTo>
                <a:lnTo>
                  <a:pt x="270" y="60"/>
                </a:lnTo>
                <a:lnTo>
                  <a:pt x="263" y="62"/>
                </a:lnTo>
                <a:lnTo>
                  <a:pt x="258" y="63"/>
                </a:lnTo>
                <a:lnTo>
                  <a:pt x="252" y="65"/>
                </a:lnTo>
                <a:lnTo>
                  <a:pt x="248" y="69"/>
                </a:lnTo>
                <a:lnTo>
                  <a:pt x="245" y="74"/>
                </a:lnTo>
                <a:lnTo>
                  <a:pt x="241" y="80"/>
                </a:lnTo>
                <a:lnTo>
                  <a:pt x="239" y="85"/>
                </a:lnTo>
                <a:lnTo>
                  <a:pt x="239" y="91"/>
                </a:lnTo>
                <a:lnTo>
                  <a:pt x="239" y="91"/>
                </a:lnTo>
                <a:lnTo>
                  <a:pt x="239" y="98"/>
                </a:lnTo>
                <a:lnTo>
                  <a:pt x="241" y="103"/>
                </a:lnTo>
                <a:lnTo>
                  <a:pt x="245" y="109"/>
                </a:lnTo>
                <a:lnTo>
                  <a:pt x="248" y="112"/>
                </a:lnTo>
                <a:lnTo>
                  <a:pt x="252" y="116"/>
                </a:lnTo>
                <a:lnTo>
                  <a:pt x="258" y="120"/>
                </a:lnTo>
                <a:lnTo>
                  <a:pt x="263" y="121"/>
                </a:lnTo>
                <a:lnTo>
                  <a:pt x="270" y="121"/>
                </a:lnTo>
                <a:lnTo>
                  <a:pt x="270" y="121"/>
                </a:lnTo>
                <a:lnTo>
                  <a:pt x="276" y="121"/>
                </a:lnTo>
                <a:lnTo>
                  <a:pt x="281" y="120"/>
                </a:lnTo>
                <a:lnTo>
                  <a:pt x="287" y="116"/>
                </a:lnTo>
                <a:lnTo>
                  <a:pt x="292" y="112"/>
                </a:lnTo>
                <a:lnTo>
                  <a:pt x="296" y="109"/>
                </a:lnTo>
                <a:lnTo>
                  <a:pt x="297" y="103"/>
                </a:lnTo>
                <a:lnTo>
                  <a:pt x="299" y="98"/>
                </a:lnTo>
                <a:lnTo>
                  <a:pt x="301" y="91"/>
                </a:lnTo>
                <a:lnTo>
                  <a:pt x="301" y="91"/>
                </a:lnTo>
                <a:lnTo>
                  <a:pt x="299" y="85"/>
                </a:lnTo>
                <a:lnTo>
                  <a:pt x="297" y="80"/>
                </a:lnTo>
                <a:lnTo>
                  <a:pt x="296" y="74"/>
                </a:lnTo>
                <a:lnTo>
                  <a:pt x="292" y="69"/>
                </a:lnTo>
                <a:lnTo>
                  <a:pt x="287" y="65"/>
                </a:lnTo>
                <a:lnTo>
                  <a:pt x="281" y="63"/>
                </a:lnTo>
                <a:lnTo>
                  <a:pt x="276" y="62"/>
                </a:lnTo>
                <a:lnTo>
                  <a:pt x="270" y="60"/>
                </a:lnTo>
                <a:lnTo>
                  <a:pt x="270" y="60"/>
                </a:lnTo>
                <a:close/>
                <a:moveTo>
                  <a:pt x="364" y="248"/>
                </a:moveTo>
                <a:lnTo>
                  <a:pt x="330" y="248"/>
                </a:lnTo>
                <a:lnTo>
                  <a:pt x="330" y="183"/>
                </a:lnTo>
                <a:lnTo>
                  <a:pt x="330" y="183"/>
                </a:lnTo>
                <a:lnTo>
                  <a:pt x="330" y="176"/>
                </a:lnTo>
                <a:lnTo>
                  <a:pt x="328" y="167"/>
                </a:lnTo>
                <a:lnTo>
                  <a:pt x="321" y="152"/>
                </a:lnTo>
                <a:lnTo>
                  <a:pt x="321" y="152"/>
                </a:lnTo>
                <a:lnTo>
                  <a:pt x="332" y="150"/>
                </a:lnTo>
                <a:lnTo>
                  <a:pt x="332" y="150"/>
                </a:lnTo>
                <a:lnTo>
                  <a:pt x="337" y="152"/>
                </a:lnTo>
                <a:lnTo>
                  <a:pt x="345" y="154"/>
                </a:lnTo>
                <a:lnTo>
                  <a:pt x="350" y="158"/>
                </a:lnTo>
                <a:lnTo>
                  <a:pt x="355" y="161"/>
                </a:lnTo>
                <a:lnTo>
                  <a:pt x="359" y="167"/>
                </a:lnTo>
                <a:lnTo>
                  <a:pt x="363" y="172"/>
                </a:lnTo>
                <a:lnTo>
                  <a:pt x="364" y="178"/>
                </a:lnTo>
                <a:lnTo>
                  <a:pt x="364" y="185"/>
                </a:lnTo>
                <a:lnTo>
                  <a:pt x="364" y="248"/>
                </a:lnTo>
                <a:close/>
                <a:moveTo>
                  <a:pt x="96" y="60"/>
                </a:moveTo>
                <a:lnTo>
                  <a:pt x="96" y="60"/>
                </a:lnTo>
                <a:lnTo>
                  <a:pt x="89" y="62"/>
                </a:lnTo>
                <a:lnTo>
                  <a:pt x="83" y="63"/>
                </a:lnTo>
                <a:lnTo>
                  <a:pt x="78" y="65"/>
                </a:lnTo>
                <a:lnTo>
                  <a:pt x="74" y="69"/>
                </a:lnTo>
                <a:lnTo>
                  <a:pt x="71" y="74"/>
                </a:lnTo>
                <a:lnTo>
                  <a:pt x="67" y="80"/>
                </a:lnTo>
                <a:lnTo>
                  <a:pt x="65" y="85"/>
                </a:lnTo>
                <a:lnTo>
                  <a:pt x="65" y="91"/>
                </a:lnTo>
                <a:lnTo>
                  <a:pt x="65" y="91"/>
                </a:lnTo>
                <a:lnTo>
                  <a:pt x="65" y="98"/>
                </a:lnTo>
                <a:lnTo>
                  <a:pt x="67" y="103"/>
                </a:lnTo>
                <a:lnTo>
                  <a:pt x="71" y="109"/>
                </a:lnTo>
                <a:lnTo>
                  <a:pt x="74" y="112"/>
                </a:lnTo>
                <a:lnTo>
                  <a:pt x="78" y="116"/>
                </a:lnTo>
                <a:lnTo>
                  <a:pt x="83" y="120"/>
                </a:lnTo>
                <a:lnTo>
                  <a:pt x="89" y="121"/>
                </a:lnTo>
                <a:lnTo>
                  <a:pt x="96" y="121"/>
                </a:lnTo>
                <a:lnTo>
                  <a:pt x="96" y="121"/>
                </a:lnTo>
                <a:lnTo>
                  <a:pt x="102" y="121"/>
                </a:lnTo>
                <a:lnTo>
                  <a:pt x="107" y="120"/>
                </a:lnTo>
                <a:lnTo>
                  <a:pt x="112" y="116"/>
                </a:lnTo>
                <a:lnTo>
                  <a:pt x="118" y="112"/>
                </a:lnTo>
                <a:lnTo>
                  <a:pt x="122" y="109"/>
                </a:lnTo>
                <a:lnTo>
                  <a:pt x="123" y="103"/>
                </a:lnTo>
                <a:lnTo>
                  <a:pt x="125" y="98"/>
                </a:lnTo>
                <a:lnTo>
                  <a:pt x="127" y="91"/>
                </a:lnTo>
                <a:lnTo>
                  <a:pt x="127" y="91"/>
                </a:lnTo>
                <a:lnTo>
                  <a:pt x="125" y="85"/>
                </a:lnTo>
                <a:lnTo>
                  <a:pt x="123" y="80"/>
                </a:lnTo>
                <a:lnTo>
                  <a:pt x="122" y="74"/>
                </a:lnTo>
                <a:lnTo>
                  <a:pt x="118" y="69"/>
                </a:lnTo>
                <a:lnTo>
                  <a:pt x="112" y="65"/>
                </a:lnTo>
                <a:lnTo>
                  <a:pt x="107" y="63"/>
                </a:lnTo>
                <a:lnTo>
                  <a:pt x="102" y="62"/>
                </a:lnTo>
                <a:lnTo>
                  <a:pt x="96" y="60"/>
                </a:lnTo>
                <a:lnTo>
                  <a:pt x="96" y="60"/>
                </a:lnTo>
                <a:close/>
                <a:moveTo>
                  <a:pt x="35" y="150"/>
                </a:moveTo>
                <a:lnTo>
                  <a:pt x="35" y="150"/>
                </a:lnTo>
                <a:lnTo>
                  <a:pt x="44" y="152"/>
                </a:lnTo>
                <a:lnTo>
                  <a:pt x="44" y="152"/>
                </a:lnTo>
                <a:lnTo>
                  <a:pt x="38" y="167"/>
                </a:lnTo>
                <a:lnTo>
                  <a:pt x="36" y="176"/>
                </a:lnTo>
                <a:lnTo>
                  <a:pt x="35" y="183"/>
                </a:lnTo>
                <a:lnTo>
                  <a:pt x="35" y="248"/>
                </a:lnTo>
                <a:lnTo>
                  <a:pt x="0" y="248"/>
                </a:lnTo>
                <a:lnTo>
                  <a:pt x="0" y="185"/>
                </a:lnTo>
                <a:lnTo>
                  <a:pt x="0" y="185"/>
                </a:lnTo>
                <a:lnTo>
                  <a:pt x="0" y="178"/>
                </a:lnTo>
                <a:lnTo>
                  <a:pt x="2" y="172"/>
                </a:lnTo>
                <a:lnTo>
                  <a:pt x="6" y="167"/>
                </a:lnTo>
                <a:lnTo>
                  <a:pt x="9" y="161"/>
                </a:lnTo>
                <a:lnTo>
                  <a:pt x="15" y="158"/>
                </a:lnTo>
                <a:lnTo>
                  <a:pt x="20" y="154"/>
                </a:lnTo>
                <a:lnTo>
                  <a:pt x="27" y="152"/>
                </a:lnTo>
                <a:lnTo>
                  <a:pt x="35" y="150"/>
                </a:lnTo>
                <a:lnTo>
                  <a:pt x="35" y="150"/>
                </a:lnTo>
                <a:close/>
                <a:moveTo>
                  <a:pt x="183" y="0"/>
                </a:moveTo>
                <a:lnTo>
                  <a:pt x="183" y="0"/>
                </a:lnTo>
                <a:lnTo>
                  <a:pt x="174" y="0"/>
                </a:lnTo>
                <a:lnTo>
                  <a:pt x="165" y="4"/>
                </a:lnTo>
                <a:lnTo>
                  <a:pt x="158" y="7"/>
                </a:lnTo>
                <a:lnTo>
                  <a:pt x="151" y="13"/>
                </a:lnTo>
                <a:lnTo>
                  <a:pt x="145" y="20"/>
                </a:lnTo>
                <a:lnTo>
                  <a:pt x="141" y="27"/>
                </a:lnTo>
                <a:lnTo>
                  <a:pt x="138" y="36"/>
                </a:lnTo>
                <a:lnTo>
                  <a:pt x="138" y="45"/>
                </a:lnTo>
                <a:lnTo>
                  <a:pt x="138" y="45"/>
                </a:lnTo>
                <a:lnTo>
                  <a:pt x="138" y="54"/>
                </a:lnTo>
                <a:lnTo>
                  <a:pt x="141" y="62"/>
                </a:lnTo>
                <a:lnTo>
                  <a:pt x="145" y="71"/>
                </a:lnTo>
                <a:lnTo>
                  <a:pt x="151" y="76"/>
                </a:lnTo>
                <a:lnTo>
                  <a:pt x="158" y="81"/>
                </a:lnTo>
                <a:lnTo>
                  <a:pt x="165" y="87"/>
                </a:lnTo>
                <a:lnTo>
                  <a:pt x="174" y="89"/>
                </a:lnTo>
                <a:lnTo>
                  <a:pt x="183" y="91"/>
                </a:lnTo>
                <a:lnTo>
                  <a:pt x="183" y="91"/>
                </a:lnTo>
                <a:lnTo>
                  <a:pt x="192" y="89"/>
                </a:lnTo>
                <a:lnTo>
                  <a:pt x="200" y="87"/>
                </a:lnTo>
                <a:lnTo>
                  <a:pt x="209" y="81"/>
                </a:lnTo>
                <a:lnTo>
                  <a:pt x="214" y="76"/>
                </a:lnTo>
                <a:lnTo>
                  <a:pt x="219" y="71"/>
                </a:lnTo>
                <a:lnTo>
                  <a:pt x="225" y="62"/>
                </a:lnTo>
                <a:lnTo>
                  <a:pt x="227" y="54"/>
                </a:lnTo>
                <a:lnTo>
                  <a:pt x="229" y="45"/>
                </a:lnTo>
                <a:lnTo>
                  <a:pt x="229" y="45"/>
                </a:lnTo>
                <a:lnTo>
                  <a:pt x="227" y="36"/>
                </a:lnTo>
                <a:lnTo>
                  <a:pt x="225" y="27"/>
                </a:lnTo>
                <a:lnTo>
                  <a:pt x="219" y="20"/>
                </a:lnTo>
                <a:lnTo>
                  <a:pt x="214" y="13"/>
                </a:lnTo>
                <a:lnTo>
                  <a:pt x="209" y="7"/>
                </a:lnTo>
                <a:lnTo>
                  <a:pt x="200" y="4"/>
                </a:lnTo>
                <a:lnTo>
                  <a:pt x="192" y="0"/>
                </a:lnTo>
                <a:lnTo>
                  <a:pt x="183" y="0"/>
                </a:lnTo>
                <a:lnTo>
                  <a:pt x="183" y="0"/>
                </a:lnTo>
                <a:close/>
                <a:moveTo>
                  <a:pt x="319" y="272"/>
                </a:moveTo>
                <a:lnTo>
                  <a:pt x="265" y="272"/>
                </a:lnTo>
                <a:lnTo>
                  <a:pt x="265" y="174"/>
                </a:lnTo>
                <a:lnTo>
                  <a:pt x="265" y="174"/>
                </a:lnTo>
                <a:lnTo>
                  <a:pt x="265" y="163"/>
                </a:lnTo>
                <a:lnTo>
                  <a:pt x="263" y="154"/>
                </a:lnTo>
                <a:lnTo>
                  <a:pt x="259" y="145"/>
                </a:lnTo>
                <a:lnTo>
                  <a:pt x="256" y="136"/>
                </a:lnTo>
                <a:lnTo>
                  <a:pt x="256" y="136"/>
                </a:lnTo>
                <a:lnTo>
                  <a:pt x="263" y="134"/>
                </a:lnTo>
                <a:lnTo>
                  <a:pt x="270" y="134"/>
                </a:lnTo>
                <a:lnTo>
                  <a:pt x="270" y="134"/>
                </a:lnTo>
                <a:lnTo>
                  <a:pt x="279" y="136"/>
                </a:lnTo>
                <a:lnTo>
                  <a:pt x="288" y="138"/>
                </a:lnTo>
                <a:lnTo>
                  <a:pt x="297" y="143"/>
                </a:lnTo>
                <a:lnTo>
                  <a:pt x="305" y="149"/>
                </a:lnTo>
                <a:lnTo>
                  <a:pt x="310" y="156"/>
                </a:lnTo>
                <a:lnTo>
                  <a:pt x="316" y="165"/>
                </a:lnTo>
                <a:lnTo>
                  <a:pt x="317" y="174"/>
                </a:lnTo>
                <a:lnTo>
                  <a:pt x="319" y="183"/>
                </a:lnTo>
                <a:lnTo>
                  <a:pt x="319" y="272"/>
                </a:lnTo>
                <a:close/>
                <a:moveTo>
                  <a:pt x="100" y="174"/>
                </a:moveTo>
                <a:lnTo>
                  <a:pt x="100" y="272"/>
                </a:lnTo>
                <a:lnTo>
                  <a:pt x="45" y="272"/>
                </a:lnTo>
                <a:lnTo>
                  <a:pt x="45" y="183"/>
                </a:lnTo>
                <a:lnTo>
                  <a:pt x="45" y="183"/>
                </a:lnTo>
                <a:lnTo>
                  <a:pt x="47" y="174"/>
                </a:lnTo>
                <a:lnTo>
                  <a:pt x="51" y="165"/>
                </a:lnTo>
                <a:lnTo>
                  <a:pt x="54" y="156"/>
                </a:lnTo>
                <a:lnTo>
                  <a:pt x="60" y="149"/>
                </a:lnTo>
                <a:lnTo>
                  <a:pt x="67" y="143"/>
                </a:lnTo>
                <a:lnTo>
                  <a:pt x="76" y="138"/>
                </a:lnTo>
                <a:lnTo>
                  <a:pt x="85" y="136"/>
                </a:lnTo>
                <a:lnTo>
                  <a:pt x="96" y="134"/>
                </a:lnTo>
                <a:lnTo>
                  <a:pt x="96" y="134"/>
                </a:lnTo>
                <a:lnTo>
                  <a:pt x="103" y="134"/>
                </a:lnTo>
                <a:lnTo>
                  <a:pt x="109" y="136"/>
                </a:lnTo>
                <a:lnTo>
                  <a:pt x="109" y="136"/>
                </a:lnTo>
                <a:lnTo>
                  <a:pt x="105" y="145"/>
                </a:lnTo>
                <a:lnTo>
                  <a:pt x="102" y="154"/>
                </a:lnTo>
                <a:lnTo>
                  <a:pt x="100" y="163"/>
                </a:lnTo>
                <a:lnTo>
                  <a:pt x="100" y="174"/>
                </a:lnTo>
                <a:lnTo>
                  <a:pt x="100" y="174"/>
                </a:lnTo>
                <a:close/>
                <a:moveTo>
                  <a:pt x="111" y="301"/>
                </a:moveTo>
                <a:lnTo>
                  <a:pt x="254" y="301"/>
                </a:lnTo>
                <a:lnTo>
                  <a:pt x="254" y="174"/>
                </a:lnTo>
                <a:lnTo>
                  <a:pt x="254" y="174"/>
                </a:lnTo>
                <a:lnTo>
                  <a:pt x="252" y="159"/>
                </a:lnTo>
                <a:lnTo>
                  <a:pt x="248" y="145"/>
                </a:lnTo>
                <a:lnTo>
                  <a:pt x="241" y="134"/>
                </a:lnTo>
                <a:lnTo>
                  <a:pt x="232" y="123"/>
                </a:lnTo>
                <a:lnTo>
                  <a:pt x="223" y="114"/>
                </a:lnTo>
                <a:lnTo>
                  <a:pt x="210" y="109"/>
                </a:lnTo>
                <a:lnTo>
                  <a:pt x="198" y="103"/>
                </a:lnTo>
                <a:lnTo>
                  <a:pt x="183" y="101"/>
                </a:lnTo>
                <a:lnTo>
                  <a:pt x="183" y="101"/>
                </a:lnTo>
                <a:lnTo>
                  <a:pt x="169" y="103"/>
                </a:lnTo>
                <a:lnTo>
                  <a:pt x="154" y="109"/>
                </a:lnTo>
                <a:lnTo>
                  <a:pt x="143" y="114"/>
                </a:lnTo>
                <a:lnTo>
                  <a:pt x="132" y="123"/>
                </a:lnTo>
                <a:lnTo>
                  <a:pt x="123" y="134"/>
                </a:lnTo>
                <a:lnTo>
                  <a:pt x="116" y="145"/>
                </a:lnTo>
                <a:lnTo>
                  <a:pt x="112" y="159"/>
                </a:lnTo>
                <a:lnTo>
                  <a:pt x="111" y="174"/>
                </a:lnTo>
                <a:lnTo>
                  <a:pt x="111" y="301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noProof="0" dirty="0"/>
          </a:p>
        </p:txBody>
      </p:sp>
      <p:grpSp>
        <p:nvGrpSpPr>
          <p:cNvPr id="34" name="Group 127"/>
          <p:cNvGrpSpPr/>
          <p:nvPr/>
        </p:nvGrpSpPr>
        <p:grpSpPr>
          <a:xfrm>
            <a:off x="3210596" y="2684683"/>
            <a:ext cx="980404" cy="638135"/>
            <a:chOff x="2141517" y="2373325"/>
            <a:chExt cx="476251" cy="314325"/>
          </a:xfrm>
          <a:solidFill>
            <a:schemeClr val="bg1"/>
          </a:solidFill>
        </p:grpSpPr>
        <p:sp>
          <p:nvSpPr>
            <p:cNvPr id="37" name="Rectangle 22"/>
            <p:cNvSpPr>
              <a:spLocks noChangeArrowheads="1"/>
            </p:cNvSpPr>
            <p:nvPr/>
          </p:nvSpPr>
          <p:spPr bwMode="auto">
            <a:xfrm>
              <a:off x="2200255" y="2678125"/>
              <a:ext cx="387350" cy="9525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 noProof="0" dirty="0"/>
            </a:p>
          </p:txBody>
        </p:sp>
        <p:sp>
          <p:nvSpPr>
            <p:cNvPr id="38" name="Rectangle 23"/>
            <p:cNvSpPr>
              <a:spLocks noChangeArrowheads="1"/>
            </p:cNvSpPr>
            <p:nvPr/>
          </p:nvSpPr>
          <p:spPr bwMode="auto">
            <a:xfrm>
              <a:off x="2517755" y="2468575"/>
              <a:ext cx="69850" cy="209550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 noProof="0" dirty="0"/>
            </a:p>
          </p:txBody>
        </p:sp>
        <p:sp>
          <p:nvSpPr>
            <p:cNvPr id="39" name="Rectangle 24"/>
            <p:cNvSpPr>
              <a:spLocks noChangeArrowheads="1"/>
            </p:cNvSpPr>
            <p:nvPr/>
          </p:nvSpPr>
          <p:spPr bwMode="auto">
            <a:xfrm>
              <a:off x="2438380" y="2547950"/>
              <a:ext cx="69850" cy="130175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 noProof="0" dirty="0"/>
            </a:p>
          </p:txBody>
        </p:sp>
        <p:sp>
          <p:nvSpPr>
            <p:cNvPr id="40" name="Rectangle 25"/>
            <p:cNvSpPr>
              <a:spLocks noChangeArrowheads="1"/>
            </p:cNvSpPr>
            <p:nvPr/>
          </p:nvSpPr>
          <p:spPr bwMode="auto">
            <a:xfrm>
              <a:off x="2359005" y="2592400"/>
              <a:ext cx="69850" cy="85725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 noProof="0" dirty="0"/>
            </a:p>
          </p:txBody>
        </p:sp>
        <p:sp>
          <p:nvSpPr>
            <p:cNvPr id="41" name="Rectangle 26"/>
            <p:cNvSpPr>
              <a:spLocks noChangeArrowheads="1"/>
            </p:cNvSpPr>
            <p:nvPr/>
          </p:nvSpPr>
          <p:spPr bwMode="auto">
            <a:xfrm>
              <a:off x="2279630" y="2551125"/>
              <a:ext cx="69850" cy="127000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 noProof="0" dirty="0"/>
            </a:p>
          </p:txBody>
        </p:sp>
        <p:sp>
          <p:nvSpPr>
            <p:cNvPr id="42" name="Rectangle 27"/>
            <p:cNvSpPr>
              <a:spLocks noChangeArrowheads="1"/>
            </p:cNvSpPr>
            <p:nvPr/>
          </p:nvSpPr>
          <p:spPr bwMode="auto">
            <a:xfrm>
              <a:off x="2200255" y="2587637"/>
              <a:ext cx="68263" cy="90488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 noProof="0" dirty="0"/>
            </a:p>
          </p:txBody>
        </p:sp>
        <p:sp>
          <p:nvSpPr>
            <p:cNvPr id="43" name="Freeform 28"/>
            <p:cNvSpPr/>
            <p:nvPr/>
          </p:nvSpPr>
          <p:spPr bwMode="auto">
            <a:xfrm>
              <a:off x="2141517" y="2559062"/>
              <a:ext cx="36513" cy="38100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22" y="0"/>
                </a:cxn>
                <a:cxn ang="0">
                  <a:pos x="27" y="0"/>
                </a:cxn>
                <a:cxn ang="0">
                  <a:pos x="32" y="1"/>
                </a:cxn>
                <a:cxn ang="0">
                  <a:pos x="36" y="3"/>
                </a:cxn>
                <a:cxn ang="0">
                  <a:pos x="40" y="7"/>
                </a:cxn>
                <a:cxn ang="0">
                  <a:pos x="42" y="10"/>
                </a:cxn>
                <a:cxn ang="0">
                  <a:pos x="45" y="15"/>
                </a:cxn>
                <a:cxn ang="0">
                  <a:pos x="46" y="18"/>
                </a:cxn>
                <a:cxn ang="0">
                  <a:pos x="46" y="23"/>
                </a:cxn>
                <a:cxn ang="0">
                  <a:pos x="46" y="23"/>
                </a:cxn>
                <a:cxn ang="0">
                  <a:pos x="46" y="28"/>
                </a:cxn>
                <a:cxn ang="0">
                  <a:pos x="45" y="32"/>
                </a:cxn>
                <a:cxn ang="0">
                  <a:pos x="42" y="36"/>
                </a:cxn>
                <a:cxn ang="0">
                  <a:pos x="40" y="39"/>
                </a:cxn>
                <a:cxn ang="0">
                  <a:pos x="36" y="43"/>
                </a:cxn>
                <a:cxn ang="0">
                  <a:pos x="32" y="44"/>
                </a:cxn>
                <a:cxn ang="0">
                  <a:pos x="27" y="45"/>
                </a:cxn>
                <a:cxn ang="0">
                  <a:pos x="22" y="47"/>
                </a:cxn>
                <a:cxn ang="0">
                  <a:pos x="22" y="47"/>
                </a:cxn>
                <a:cxn ang="0">
                  <a:pos x="19" y="45"/>
                </a:cxn>
                <a:cxn ang="0">
                  <a:pos x="14" y="44"/>
                </a:cxn>
                <a:cxn ang="0">
                  <a:pos x="10" y="43"/>
                </a:cxn>
                <a:cxn ang="0">
                  <a:pos x="6" y="39"/>
                </a:cxn>
                <a:cxn ang="0">
                  <a:pos x="4" y="36"/>
                </a:cxn>
                <a:cxn ang="0">
                  <a:pos x="1" y="32"/>
                </a:cxn>
                <a:cxn ang="0">
                  <a:pos x="0" y="28"/>
                </a:cxn>
                <a:cxn ang="0">
                  <a:pos x="0" y="23"/>
                </a:cxn>
                <a:cxn ang="0">
                  <a:pos x="0" y="23"/>
                </a:cxn>
                <a:cxn ang="0">
                  <a:pos x="0" y="18"/>
                </a:cxn>
                <a:cxn ang="0">
                  <a:pos x="1" y="15"/>
                </a:cxn>
                <a:cxn ang="0">
                  <a:pos x="4" y="10"/>
                </a:cxn>
                <a:cxn ang="0">
                  <a:pos x="6" y="7"/>
                </a:cxn>
                <a:cxn ang="0">
                  <a:pos x="10" y="3"/>
                </a:cxn>
                <a:cxn ang="0">
                  <a:pos x="14" y="1"/>
                </a:cxn>
                <a:cxn ang="0">
                  <a:pos x="19" y="0"/>
                </a:cxn>
                <a:cxn ang="0">
                  <a:pos x="22" y="0"/>
                </a:cxn>
                <a:cxn ang="0">
                  <a:pos x="22" y="0"/>
                </a:cxn>
              </a:cxnLst>
              <a:rect l="0" t="0" r="r" b="b"/>
              <a:pathLst>
                <a:path w="46" h="47">
                  <a:moveTo>
                    <a:pt x="22" y="0"/>
                  </a:moveTo>
                  <a:lnTo>
                    <a:pt x="22" y="0"/>
                  </a:lnTo>
                  <a:lnTo>
                    <a:pt x="27" y="0"/>
                  </a:lnTo>
                  <a:lnTo>
                    <a:pt x="32" y="1"/>
                  </a:lnTo>
                  <a:lnTo>
                    <a:pt x="36" y="3"/>
                  </a:lnTo>
                  <a:lnTo>
                    <a:pt x="40" y="7"/>
                  </a:lnTo>
                  <a:lnTo>
                    <a:pt x="42" y="10"/>
                  </a:lnTo>
                  <a:lnTo>
                    <a:pt x="45" y="15"/>
                  </a:lnTo>
                  <a:lnTo>
                    <a:pt x="46" y="18"/>
                  </a:lnTo>
                  <a:lnTo>
                    <a:pt x="46" y="23"/>
                  </a:lnTo>
                  <a:lnTo>
                    <a:pt x="46" y="23"/>
                  </a:lnTo>
                  <a:lnTo>
                    <a:pt x="46" y="28"/>
                  </a:lnTo>
                  <a:lnTo>
                    <a:pt x="45" y="32"/>
                  </a:lnTo>
                  <a:lnTo>
                    <a:pt x="42" y="36"/>
                  </a:lnTo>
                  <a:lnTo>
                    <a:pt x="40" y="39"/>
                  </a:lnTo>
                  <a:lnTo>
                    <a:pt x="36" y="43"/>
                  </a:lnTo>
                  <a:lnTo>
                    <a:pt x="32" y="44"/>
                  </a:lnTo>
                  <a:lnTo>
                    <a:pt x="27" y="45"/>
                  </a:lnTo>
                  <a:lnTo>
                    <a:pt x="22" y="47"/>
                  </a:lnTo>
                  <a:lnTo>
                    <a:pt x="22" y="47"/>
                  </a:lnTo>
                  <a:lnTo>
                    <a:pt x="19" y="45"/>
                  </a:lnTo>
                  <a:lnTo>
                    <a:pt x="14" y="44"/>
                  </a:lnTo>
                  <a:lnTo>
                    <a:pt x="10" y="43"/>
                  </a:lnTo>
                  <a:lnTo>
                    <a:pt x="6" y="39"/>
                  </a:lnTo>
                  <a:lnTo>
                    <a:pt x="4" y="36"/>
                  </a:lnTo>
                  <a:lnTo>
                    <a:pt x="1" y="32"/>
                  </a:lnTo>
                  <a:lnTo>
                    <a:pt x="0" y="28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18"/>
                  </a:lnTo>
                  <a:lnTo>
                    <a:pt x="1" y="15"/>
                  </a:lnTo>
                  <a:lnTo>
                    <a:pt x="4" y="10"/>
                  </a:lnTo>
                  <a:lnTo>
                    <a:pt x="6" y="7"/>
                  </a:lnTo>
                  <a:lnTo>
                    <a:pt x="10" y="3"/>
                  </a:lnTo>
                  <a:lnTo>
                    <a:pt x="14" y="1"/>
                  </a:lnTo>
                  <a:lnTo>
                    <a:pt x="19" y="0"/>
                  </a:lnTo>
                  <a:lnTo>
                    <a:pt x="22" y="0"/>
                  </a:lnTo>
                  <a:lnTo>
                    <a:pt x="22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 noProof="0" dirty="0"/>
            </a:p>
          </p:txBody>
        </p:sp>
        <p:sp>
          <p:nvSpPr>
            <p:cNvPr id="44" name="Freeform 29"/>
            <p:cNvSpPr/>
            <p:nvPr/>
          </p:nvSpPr>
          <p:spPr bwMode="auto">
            <a:xfrm>
              <a:off x="2568555" y="2373325"/>
              <a:ext cx="49213" cy="47625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1"/>
                </a:cxn>
                <a:cxn ang="0">
                  <a:pos x="22" y="29"/>
                </a:cxn>
                <a:cxn ang="0">
                  <a:pos x="43" y="59"/>
                </a:cxn>
                <a:cxn ang="0">
                  <a:pos x="62" y="0"/>
                </a:cxn>
              </a:cxnLst>
              <a:rect l="0" t="0" r="r" b="b"/>
              <a:pathLst>
                <a:path w="62" h="59">
                  <a:moveTo>
                    <a:pt x="62" y="0"/>
                  </a:moveTo>
                  <a:lnTo>
                    <a:pt x="0" y="1"/>
                  </a:lnTo>
                  <a:lnTo>
                    <a:pt x="22" y="29"/>
                  </a:lnTo>
                  <a:lnTo>
                    <a:pt x="43" y="59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 noProof="0" dirty="0"/>
            </a:p>
          </p:txBody>
        </p:sp>
        <p:sp>
          <p:nvSpPr>
            <p:cNvPr id="45" name="Freeform 30"/>
            <p:cNvSpPr/>
            <p:nvPr/>
          </p:nvSpPr>
          <p:spPr bwMode="auto">
            <a:xfrm>
              <a:off x="2176442" y="2397137"/>
              <a:ext cx="404813" cy="169863"/>
            </a:xfrm>
            <a:custGeom>
              <a:avLst/>
              <a:gdLst/>
              <a:ahLst/>
              <a:cxnLst>
                <a:cxn ang="0">
                  <a:pos x="0" y="204"/>
                </a:cxn>
                <a:cxn ang="0">
                  <a:pos x="176" y="73"/>
                </a:cxn>
                <a:cxn ang="0">
                  <a:pos x="182" y="70"/>
                </a:cxn>
                <a:cxn ang="0">
                  <a:pos x="186" y="75"/>
                </a:cxn>
                <a:cxn ang="0">
                  <a:pos x="270" y="174"/>
                </a:cxn>
                <a:cxn ang="0">
                  <a:pos x="502" y="0"/>
                </a:cxn>
                <a:cxn ang="0">
                  <a:pos x="507" y="7"/>
                </a:cxn>
                <a:cxn ang="0">
                  <a:pos x="511" y="12"/>
                </a:cxn>
                <a:cxn ang="0">
                  <a:pos x="274" y="190"/>
                </a:cxn>
                <a:cxn ang="0">
                  <a:pos x="268" y="193"/>
                </a:cxn>
                <a:cxn ang="0">
                  <a:pos x="263" y="188"/>
                </a:cxn>
                <a:cxn ang="0">
                  <a:pos x="180" y="89"/>
                </a:cxn>
                <a:cxn ang="0">
                  <a:pos x="9" y="216"/>
                </a:cxn>
                <a:cxn ang="0">
                  <a:pos x="9" y="216"/>
                </a:cxn>
                <a:cxn ang="0">
                  <a:pos x="5" y="209"/>
                </a:cxn>
                <a:cxn ang="0">
                  <a:pos x="0" y="204"/>
                </a:cxn>
                <a:cxn ang="0">
                  <a:pos x="0" y="204"/>
                </a:cxn>
              </a:cxnLst>
              <a:rect l="0" t="0" r="r" b="b"/>
              <a:pathLst>
                <a:path w="511" h="216">
                  <a:moveTo>
                    <a:pt x="0" y="204"/>
                  </a:moveTo>
                  <a:lnTo>
                    <a:pt x="176" y="73"/>
                  </a:lnTo>
                  <a:lnTo>
                    <a:pt x="182" y="70"/>
                  </a:lnTo>
                  <a:lnTo>
                    <a:pt x="186" y="75"/>
                  </a:lnTo>
                  <a:lnTo>
                    <a:pt x="270" y="174"/>
                  </a:lnTo>
                  <a:lnTo>
                    <a:pt x="502" y="0"/>
                  </a:lnTo>
                  <a:lnTo>
                    <a:pt x="507" y="7"/>
                  </a:lnTo>
                  <a:lnTo>
                    <a:pt x="511" y="12"/>
                  </a:lnTo>
                  <a:lnTo>
                    <a:pt x="274" y="190"/>
                  </a:lnTo>
                  <a:lnTo>
                    <a:pt x="268" y="193"/>
                  </a:lnTo>
                  <a:lnTo>
                    <a:pt x="263" y="188"/>
                  </a:lnTo>
                  <a:lnTo>
                    <a:pt x="180" y="89"/>
                  </a:lnTo>
                  <a:lnTo>
                    <a:pt x="9" y="216"/>
                  </a:lnTo>
                  <a:lnTo>
                    <a:pt x="9" y="216"/>
                  </a:lnTo>
                  <a:lnTo>
                    <a:pt x="5" y="209"/>
                  </a:lnTo>
                  <a:lnTo>
                    <a:pt x="0" y="204"/>
                  </a:lnTo>
                  <a:lnTo>
                    <a:pt x="0" y="20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 noProof="0" dirty="0"/>
            </a:p>
          </p:txBody>
        </p:sp>
      </p:grpSp>
      <p:sp>
        <p:nvSpPr>
          <p:cNvPr id="35" name="Freeform 21"/>
          <p:cNvSpPr>
            <a:spLocks noEditPoints="1"/>
          </p:cNvSpPr>
          <p:nvPr/>
        </p:nvSpPr>
        <p:spPr bwMode="auto">
          <a:xfrm>
            <a:off x="8021567" y="2581136"/>
            <a:ext cx="793601" cy="741682"/>
          </a:xfrm>
          <a:custGeom>
            <a:avLst/>
            <a:gdLst>
              <a:gd name="T0" fmla="*/ 396429 w 256"/>
              <a:gd name="T1" fmla="*/ 393700 h 242"/>
              <a:gd name="T2" fmla="*/ 19496 w 256"/>
              <a:gd name="T3" fmla="*/ 393700 h 242"/>
              <a:gd name="T4" fmla="*/ 0 w 256"/>
              <a:gd name="T5" fmla="*/ 374178 h 242"/>
              <a:gd name="T6" fmla="*/ 19496 w 256"/>
              <a:gd name="T7" fmla="*/ 354655 h 242"/>
              <a:gd name="T8" fmla="*/ 396429 w 256"/>
              <a:gd name="T9" fmla="*/ 354655 h 242"/>
              <a:gd name="T10" fmla="*/ 415925 w 256"/>
              <a:gd name="T11" fmla="*/ 374178 h 242"/>
              <a:gd name="T12" fmla="*/ 396429 w 256"/>
              <a:gd name="T13" fmla="*/ 393700 h 242"/>
              <a:gd name="T14" fmla="*/ 316818 w 256"/>
              <a:gd name="T15" fmla="*/ 104119 h 242"/>
              <a:gd name="T16" fmla="*/ 263203 w 256"/>
              <a:gd name="T17" fmla="*/ 48806 h 242"/>
              <a:gd name="T18" fmla="*/ 303820 w 256"/>
              <a:gd name="T19" fmla="*/ 8134 h 242"/>
              <a:gd name="T20" fmla="*/ 331440 w 256"/>
              <a:gd name="T21" fmla="*/ 8134 h 242"/>
              <a:gd name="T22" fmla="*/ 359060 w 256"/>
              <a:gd name="T23" fmla="*/ 35791 h 242"/>
              <a:gd name="T24" fmla="*/ 359060 w 256"/>
              <a:gd name="T25" fmla="*/ 63448 h 242"/>
              <a:gd name="T26" fmla="*/ 316818 w 256"/>
              <a:gd name="T27" fmla="*/ 104119 h 242"/>
              <a:gd name="T28" fmla="*/ 139725 w 256"/>
              <a:gd name="T29" fmla="*/ 283074 h 242"/>
              <a:gd name="T30" fmla="*/ 84485 w 256"/>
              <a:gd name="T31" fmla="*/ 227760 h 242"/>
              <a:gd name="T32" fmla="*/ 248580 w 256"/>
              <a:gd name="T33" fmla="*/ 63448 h 242"/>
              <a:gd name="T34" fmla="*/ 303820 w 256"/>
              <a:gd name="T35" fmla="*/ 118761 h 242"/>
              <a:gd name="T36" fmla="*/ 139725 w 256"/>
              <a:gd name="T37" fmla="*/ 283074 h 242"/>
              <a:gd name="T38" fmla="*/ 51991 w 256"/>
              <a:gd name="T39" fmla="*/ 313984 h 242"/>
              <a:gd name="T40" fmla="*/ 69862 w 256"/>
              <a:gd name="T41" fmla="*/ 240775 h 242"/>
              <a:gd name="T42" fmla="*/ 125102 w 256"/>
              <a:gd name="T43" fmla="*/ 296088 h 242"/>
              <a:gd name="T44" fmla="*/ 51991 w 256"/>
              <a:gd name="T45" fmla="*/ 313984 h 242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56" h="242">
                <a:moveTo>
                  <a:pt x="244" y="242"/>
                </a:moveTo>
                <a:cubicBezTo>
                  <a:pt x="12" y="242"/>
                  <a:pt x="12" y="242"/>
                  <a:pt x="12" y="242"/>
                </a:cubicBezTo>
                <a:cubicBezTo>
                  <a:pt x="5" y="242"/>
                  <a:pt x="0" y="237"/>
                  <a:pt x="0" y="230"/>
                </a:cubicBezTo>
                <a:cubicBezTo>
                  <a:pt x="0" y="223"/>
                  <a:pt x="5" y="218"/>
                  <a:pt x="12" y="218"/>
                </a:cubicBezTo>
                <a:cubicBezTo>
                  <a:pt x="244" y="218"/>
                  <a:pt x="244" y="218"/>
                  <a:pt x="244" y="218"/>
                </a:cubicBezTo>
                <a:cubicBezTo>
                  <a:pt x="251" y="218"/>
                  <a:pt x="256" y="223"/>
                  <a:pt x="256" y="230"/>
                </a:cubicBezTo>
                <a:cubicBezTo>
                  <a:pt x="256" y="237"/>
                  <a:pt x="251" y="242"/>
                  <a:pt x="244" y="242"/>
                </a:cubicBezTo>
                <a:moveTo>
                  <a:pt x="195" y="64"/>
                </a:moveTo>
                <a:cubicBezTo>
                  <a:pt x="162" y="30"/>
                  <a:pt x="162" y="30"/>
                  <a:pt x="162" y="30"/>
                </a:cubicBezTo>
                <a:cubicBezTo>
                  <a:pt x="187" y="5"/>
                  <a:pt x="187" y="5"/>
                  <a:pt x="187" y="5"/>
                </a:cubicBezTo>
                <a:cubicBezTo>
                  <a:pt x="192" y="0"/>
                  <a:pt x="199" y="0"/>
                  <a:pt x="204" y="5"/>
                </a:cubicBezTo>
                <a:cubicBezTo>
                  <a:pt x="221" y="22"/>
                  <a:pt x="221" y="22"/>
                  <a:pt x="221" y="22"/>
                </a:cubicBezTo>
                <a:cubicBezTo>
                  <a:pt x="225" y="27"/>
                  <a:pt x="225" y="34"/>
                  <a:pt x="221" y="39"/>
                </a:cubicBezTo>
                <a:lnTo>
                  <a:pt x="195" y="64"/>
                </a:lnTo>
                <a:close/>
                <a:moveTo>
                  <a:pt x="86" y="174"/>
                </a:moveTo>
                <a:cubicBezTo>
                  <a:pt x="52" y="140"/>
                  <a:pt x="52" y="140"/>
                  <a:pt x="52" y="140"/>
                </a:cubicBezTo>
                <a:cubicBezTo>
                  <a:pt x="153" y="39"/>
                  <a:pt x="153" y="39"/>
                  <a:pt x="153" y="39"/>
                </a:cubicBezTo>
                <a:cubicBezTo>
                  <a:pt x="187" y="73"/>
                  <a:pt x="187" y="73"/>
                  <a:pt x="187" y="73"/>
                </a:cubicBezTo>
                <a:lnTo>
                  <a:pt x="86" y="174"/>
                </a:lnTo>
                <a:close/>
                <a:moveTo>
                  <a:pt x="32" y="193"/>
                </a:moveTo>
                <a:cubicBezTo>
                  <a:pt x="43" y="148"/>
                  <a:pt x="43" y="148"/>
                  <a:pt x="43" y="148"/>
                </a:cubicBezTo>
                <a:cubicBezTo>
                  <a:pt x="77" y="182"/>
                  <a:pt x="77" y="182"/>
                  <a:pt x="77" y="182"/>
                </a:cubicBezTo>
                <a:lnTo>
                  <a:pt x="32" y="19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en-US" noProof="0" dirty="0"/>
          </a:p>
        </p:txBody>
      </p:sp>
      <p:pic>
        <p:nvPicPr>
          <p:cNvPr id="36" name="Graphic 3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340092" y="2514600"/>
            <a:ext cx="1023233" cy="808218"/>
          </a:xfrm>
          <a:prstGeom prst="rect">
            <a:avLst/>
          </a:prstGeom>
        </p:spPr>
      </p:pic>
      <p:pic>
        <p:nvPicPr>
          <p:cNvPr id="3" name="Graphic 2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66867" y="374837"/>
            <a:ext cx="3642783" cy="591012"/>
          </a:xfrm>
          <a:prstGeom prst="rect">
            <a:avLst/>
          </a:prstGeom>
        </p:spPr>
      </p:pic>
      <p:sp>
        <p:nvSpPr>
          <p:cNvPr id="78" name="TextBox 77"/>
          <p:cNvSpPr txBox="1"/>
          <p:nvPr/>
        </p:nvSpPr>
        <p:spPr>
          <a:xfrm>
            <a:off x="446027" y="5348955"/>
            <a:ext cx="8305870" cy="716030"/>
          </a:xfrm>
          <a:prstGeom prst="rect">
            <a:avLst/>
          </a:prstGeom>
          <a:noFill/>
        </p:spPr>
        <p:txBody>
          <a:bodyPr wrap="square" lIns="36000">
            <a:spAutoFit/>
          </a:bodyPr>
          <a:lstStyle/>
          <a:p>
            <a:pPr marL="0" marR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noProof="0" dirty="0">
                <a:solidFill>
                  <a:schemeClr val="bg1"/>
                </a:solidFill>
                <a:latin typeface="Onest Bold" pitchFamily="2" charset="-52"/>
                <a:ea typeface="Calibri" panose="020F0502020204030204"/>
                <a:cs typeface="Calibri" panose="020F0502020204030204"/>
                <a:sym typeface="Calibri" panose="020F0502020204030204"/>
              </a:rPr>
              <a:t>Cota maximă de garantare constituie 80% pentru garanțiile solicitate și</a:t>
            </a:r>
            <a:endParaRPr lang="en-US" sz="1800" b="1" noProof="0" dirty="0">
              <a:solidFill>
                <a:schemeClr val="bg1"/>
              </a:solidFill>
              <a:latin typeface="Onest Bold" pitchFamily="2" charset="-52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noProof="0" dirty="0">
                <a:solidFill>
                  <a:schemeClr val="bg1"/>
                </a:solidFill>
                <a:latin typeface="Onest Bold" pitchFamily="2" charset="-52"/>
                <a:ea typeface="Calibri" panose="020F0502020204030204"/>
                <a:cs typeface="Calibri" panose="020F0502020204030204"/>
                <a:sym typeface="Calibri" panose="020F0502020204030204"/>
              </a:rPr>
              <a:t>antreprenorii sunt scutiți de comision pentru primele 12 luni de garantare</a:t>
            </a:r>
            <a:endParaRPr lang="en-US" sz="1800" b="1" noProof="0" dirty="0">
              <a:solidFill>
                <a:schemeClr val="bg1"/>
              </a:solidFill>
              <a:latin typeface="Onest Bold" pitchFamily="2" charset="-52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466867" y="3485092"/>
            <a:ext cx="579632" cy="579632"/>
            <a:chOff x="1249168" y="4373340"/>
            <a:chExt cx="579632" cy="579632"/>
          </a:xfrm>
        </p:grpSpPr>
        <p:sp>
          <p:nvSpPr>
            <p:cNvPr id="81" name="Oval 80"/>
            <p:cNvSpPr/>
            <p:nvPr/>
          </p:nvSpPr>
          <p:spPr>
            <a:xfrm>
              <a:off x="1249168" y="4373340"/>
              <a:ext cx="579632" cy="579632"/>
            </a:xfrm>
            <a:prstGeom prst="ellipse">
              <a:avLst/>
            </a:prstGeom>
            <a:solidFill>
              <a:srgbClr val="395F9E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1294119" y="4478490"/>
              <a:ext cx="48973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800" b="1" noProof="0" dirty="0">
                  <a:solidFill>
                    <a:srgbClr val="F3F6FB"/>
                  </a:solidFill>
                  <a:latin typeface="Onest Bold" pitchFamily="2" charset="-52"/>
                  <a:ea typeface="Calibri" panose="020F0502020204030204"/>
                  <a:cs typeface="Calibri" panose="020F0502020204030204"/>
                  <a:sym typeface="Calibri" panose="020F0502020204030204"/>
                </a:rPr>
                <a:t>1</a:t>
              </a:r>
              <a:endParaRPr lang="en-US" noProof="0" dirty="0">
                <a:solidFill>
                  <a:srgbClr val="F3F6FB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632043" y="3485092"/>
            <a:ext cx="579632" cy="579632"/>
            <a:chOff x="3531084" y="4373340"/>
            <a:chExt cx="579632" cy="579632"/>
          </a:xfrm>
        </p:grpSpPr>
        <p:sp>
          <p:nvSpPr>
            <p:cNvPr id="83" name="Oval 82"/>
            <p:cNvSpPr/>
            <p:nvPr/>
          </p:nvSpPr>
          <p:spPr>
            <a:xfrm>
              <a:off x="3531084" y="4373340"/>
              <a:ext cx="579632" cy="579632"/>
            </a:xfrm>
            <a:prstGeom prst="ellipse">
              <a:avLst/>
            </a:prstGeom>
            <a:solidFill>
              <a:srgbClr val="395F9E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3576035" y="4478490"/>
              <a:ext cx="48973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noProof="0" dirty="0">
                  <a:solidFill>
                    <a:srgbClr val="F3F6FB"/>
                  </a:solidFill>
                  <a:latin typeface="Onest Bold" pitchFamily="2" charset="-52"/>
                </a:rPr>
                <a:t>2</a:t>
              </a:r>
              <a:endParaRPr lang="en-US" noProof="0" dirty="0">
                <a:solidFill>
                  <a:srgbClr val="F3F6FB"/>
                </a:solidFill>
                <a:latin typeface="Onest Bold" pitchFamily="2" charset="-52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150182" y="3485092"/>
            <a:ext cx="579632" cy="579632"/>
            <a:chOff x="5830139" y="4373340"/>
            <a:chExt cx="579632" cy="579632"/>
          </a:xfrm>
        </p:grpSpPr>
        <p:sp>
          <p:nvSpPr>
            <p:cNvPr id="85" name="Oval 84"/>
            <p:cNvSpPr/>
            <p:nvPr/>
          </p:nvSpPr>
          <p:spPr>
            <a:xfrm>
              <a:off x="5830139" y="4373340"/>
              <a:ext cx="579632" cy="579632"/>
            </a:xfrm>
            <a:prstGeom prst="ellipse">
              <a:avLst/>
            </a:prstGeom>
            <a:solidFill>
              <a:srgbClr val="395F9E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5875090" y="4478490"/>
              <a:ext cx="48973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800" b="1" noProof="0" dirty="0">
                  <a:solidFill>
                    <a:srgbClr val="F3F6FB"/>
                  </a:solidFill>
                  <a:latin typeface="Onest Bold" pitchFamily="2" charset="-52"/>
                  <a:ea typeface="Calibri" panose="020F0502020204030204"/>
                  <a:cs typeface="Calibri" panose="020F0502020204030204"/>
                  <a:sym typeface="Calibri" panose="020F0502020204030204"/>
                </a:rPr>
                <a:t>3</a:t>
              </a:r>
              <a:endParaRPr lang="en-US" noProof="0" dirty="0">
                <a:solidFill>
                  <a:srgbClr val="F3F6FB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7465619" y="3485092"/>
            <a:ext cx="579632" cy="579632"/>
            <a:chOff x="8056345" y="4373340"/>
            <a:chExt cx="579632" cy="579632"/>
          </a:xfrm>
        </p:grpSpPr>
        <p:sp>
          <p:nvSpPr>
            <p:cNvPr id="87" name="Oval 86"/>
            <p:cNvSpPr/>
            <p:nvPr/>
          </p:nvSpPr>
          <p:spPr>
            <a:xfrm>
              <a:off x="8056345" y="4373340"/>
              <a:ext cx="579632" cy="579632"/>
            </a:xfrm>
            <a:prstGeom prst="ellipse">
              <a:avLst/>
            </a:prstGeom>
            <a:solidFill>
              <a:srgbClr val="395F9E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8101296" y="4478490"/>
              <a:ext cx="48973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800" b="1" noProof="0" dirty="0">
                  <a:solidFill>
                    <a:srgbClr val="F3F6FB"/>
                  </a:solidFill>
                  <a:latin typeface="Onest Bold" pitchFamily="2" charset="-52"/>
                  <a:ea typeface="Calibri" panose="020F0502020204030204"/>
                  <a:cs typeface="Calibri" panose="020F0502020204030204"/>
                  <a:sym typeface="Calibri" panose="020F0502020204030204"/>
                </a:rPr>
                <a:t>4</a:t>
              </a:r>
              <a:endParaRPr lang="en-US" noProof="0" dirty="0">
                <a:solidFill>
                  <a:srgbClr val="F3F6FB"/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9908887" y="3485092"/>
            <a:ext cx="579632" cy="579632"/>
            <a:chOff x="10367996" y="4373340"/>
            <a:chExt cx="579632" cy="579632"/>
          </a:xfrm>
        </p:grpSpPr>
        <p:sp>
          <p:nvSpPr>
            <p:cNvPr id="89" name="Oval 88"/>
            <p:cNvSpPr/>
            <p:nvPr/>
          </p:nvSpPr>
          <p:spPr>
            <a:xfrm>
              <a:off x="10367996" y="4373340"/>
              <a:ext cx="579632" cy="579632"/>
            </a:xfrm>
            <a:prstGeom prst="ellipse">
              <a:avLst/>
            </a:prstGeom>
            <a:solidFill>
              <a:srgbClr val="395F9E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10412947" y="4478490"/>
              <a:ext cx="48973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800" b="1" noProof="0" dirty="0">
                  <a:solidFill>
                    <a:srgbClr val="F3F6FB"/>
                  </a:solidFill>
                  <a:latin typeface="Onest Bold" pitchFamily="2" charset="-52"/>
                  <a:ea typeface="Calibri" panose="020F0502020204030204"/>
                  <a:cs typeface="Calibri" panose="020F0502020204030204"/>
                  <a:sym typeface="Calibri" panose="020F0502020204030204"/>
                </a:rPr>
                <a:t>5</a:t>
              </a:r>
              <a:endParaRPr lang="en-US" noProof="0" dirty="0">
                <a:solidFill>
                  <a:srgbClr val="F3F6FB"/>
                </a:solidFill>
              </a:endParaRPr>
            </a:p>
          </p:txBody>
        </p:sp>
      </p:grpSp>
      <p:pic>
        <p:nvPicPr>
          <p:cNvPr id="2" name="Graphic 1"/>
          <p:cNvPicPr>
            <a:picLocks noChangeAspect="1"/>
          </p:cNvPicPr>
          <p:nvPr/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15417" r="35015" b="75082"/>
          <a:stretch>
            <a:fillRect/>
          </a:stretch>
        </p:blipFill>
        <p:spPr>
          <a:xfrm>
            <a:off x="8915400" y="5984567"/>
            <a:ext cx="3276600" cy="873433"/>
          </a:xfrm>
          <a:prstGeom prst="rect">
            <a:avLst/>
          </a:prstGeom>
        </p:spPr>
      </p:pic>
      <p:pic>
        <p:nvPicPr>
          <p:cNvPr id="4" name="Graphic 3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46027" y="6279416"/>
            <a:ext cx="1498103" cy="472228"/>
          </a:xfrm>
          <a:prstGeom prst="rect">
            <a:avLst/>
          </a:prstGeom>
        </p:spPr>
      </p:pic>
      <p:pic>
        <p:nvPicPr>
          <p:cNvPr id="5" name="Graphic 4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263473" y="6373048"/>
            <a:ext cx="1726075" cy="284965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446027" y="6172200"/>
            <a:ext cx="846937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raphic 8"/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820401" y="252080"/>
            <a:ext cx="1085849" cy="108584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46027" y="1584370"/>
            <a:ext cx="5116573" cy="397481"/>
          </a:xfrm>
          <a:prstGeom prst="rect">
            <a:avLst/>
          </a:prstGeom>
          <a:noFill/>
        </p:spPr>
        <p:txBody>
          <a:bodyPr wrap="square" lIns="36000">
            <a:spAutoFit/>
          </a:bodyPr>
          <a:lstStyle/>
          <a:p>
            <a:pPr marL="0" marR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noProof="0" dirty="0">
                <a:solidFill>
                  <a:schemeClr val="bg1"/>
                </a:solidFill>
                <a:latin typeface="Onest Bold" pitchFamily="2" charset="-52"/>
                <a:ea typeface="Calibri" panose="020F0502020204030204"/>
                <a:cs typeface="Calibri" panose="020F0502020204030204"/>
                <a:sym typeface="Calibri" panose="020F0502020204030204"/>
              </a:rPr>
              <a:t>Procesul de emitere a garanțiilor individuale</a:t>
            </a:r>
            <a:endParaRPr lang="en-US" sz="1800" b="1" noProof="0" dirty="0">
              <a:solidFill>
                <a:schemeClr val="bg1"/>
              </a:solidFill>
              <a:latin typeface="Onest Bold" pitchFamily="2" charset="-52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5F9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 txBox="1"/>
          <p:nvPr/>
        </p:nvSpPr>
        <p:spPr>
          <a:xfrm>
            <a:off x="486497" y="1280348"/>
            <a:ext cx="479806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1600" b="1" spc="-5" noProof="0" dirty="0">
                <a:solidFill>
                  <a:schemeClr val="bg1"/>
                </a:solidFill>
                <a:latin typeface="Onest Bold" pitchFamily="2" charset="-52"/>
                <a:cs typeface="Arial" panose="020B0604020202020204"/>
              </a:rPr>
              <a:t>11</a:t>
            </a:r>
            <a:r>
              <a:rPr lang="en-US" sz="1600" b="1" spc="-10" noProof="0" dirty="0">
                <a:solidFill>
                  <a:schemeClr val="bg1"/>
                </a:solidFill>
                <a:latin typeface="Onest Bold" pitchFamily="2" charset="-52"/>
                <a:cs typeface="Arial" panose="020B0604020202020204"/>
              </a:rPr>
              <a:t> </a:t>
            </a:r>
            <a:r>
              <a:rPr lang="en-US" sz="1600" b="1" spc="-5" noProof="0" dirty="0">
                <a:solidFill>
                  <a:schemeClr val="bg1"/>
                </a:solidFill>
                <a:latin typeface="Onest Bold" pitchFamily="2" charset="-52"/>
                <a:cs typeface="Arial" panose="020B0604020202020204"/>
              </a:rPr>
              <a:t>Incubatoare</a:t>
            </a:r>
            <a:r>
              <a:rPr lang="en-US" sz="1600" b="1" spc="30" noProof="0" dirty="0">
                <a:solidFill>
                  <a:schemeClr val="bg1"/>
                </a:solidFill>
                <a:latin typeface="Onest Bold" pitchFamily="2" charset="-52"/>
                <a:cs typeface="Arial" panose="020B0604020202020204"/>
              </a:rPr>
              <a:t> </a:t>
            </a:r>
            <a:r>
              <a:rPr lang="en-US" sz="1600" b="1" spc="-5" noProof="0" dirty="0">
                <a:solidFill>
                  <a:schemeClr val="bg1"/>
                </a:solidFill>
                <a:latin typeface="Onest Bold" pitchFamily="2" charset="-52"/>
                <a:cs typeface="Arial" panose="020B0604020202020204"/>
              </a:rPr>
              <a:t>de </a:t>
            </a:r>
            <a:r>
              <a:rPr lang="en-US" sz="1600" b="1" spc="-15" noProof="0" dirty="0">
                <a:solidFill>
                  <a:schemeClr val="bg1"/>
                </a:solidFill>
                <a:latin typeface="Onest Bold" pitchFamily="2" charset="-52"/>
                <a:cs typeface="Arial" panose="020B0604020202020204"/>
              </a:rPr>
              <a:t>Afaceri</a:t>
            </a:r>
            <a:r>
              <a:rPr lang="en-US" sz="1600" b="1" spc="55" noProof="0" dirty="0">
                <a:solidFill>
                  <a:schemeClr val="bg1"/>
                </a:solidFill>
                <a:latin typeface="Onest Bold" pitchFamily="2" charset="-52"/>
                <a:cs typeface="Arial" panose="020B0604020202020204"/>
              </a:rPr>
              <a:t> </a:t>
            </a:r>
            <a:r>
              <a:rPr lang="en-US" sz="1600" b="1" spc="-5" noProof="0" dirty="0">
                <a:solidFill>
                  <a:schemeClr val="bg1"/>
                </a:solidFill>
                <a:latin typeface="Onest Bold" pitchFamily="2" charset="-52"/>
                <a:cs typeface="Arial" panose="020B0604020202020204"/>
              </a:rPr>
              <a:t>în</a:t>
            </a:r>
            <a:r>
              <a:rPr lang="en-US" sz="1600" b="1" spc="10" noProof="0" dirty="0">
                <a:solidFill>
                  <a:schemeClr val="bg1"/>
                </a:solidFill>
                <a:latin typeface="Onest Bold" pitchFamily="2" charset="-52"/>
                <a:cs typeface="Arial" panose="020B0604020202020204"/>
              </a:rPr>
              <a:t> </a:t>
            </a:r>
            <a:r>
              <a:rPr lang="en-US" sz="1600" b="1" spc="-10" noProof="0" dirty="0">
                <a:solidFill>
                  <a:schemeClr val="bg1"/>
                </a:solidFill>
                <a:latin typeface="Onest Bold" pitchFamily="2" charset="-52"/>
                <a:cs typeface="Arial" panose="020B0604020202020204"/>
              </a:rPr>
              <a:t>Moldova,</a:t>
            </a:r>
            <a:r>
              <a:rPr lang="en-US" sz="1600" b="1" spc="55" noProof="0" dirty="0">
                <a:solidFill>
                  <a:schemeClr val="bg1"/>
                </a:solidFill>
                <a:latin typeface="Onest Bold" pitchFamily="2" charset="-52"/>
                <a:cs typeface="Arial" panose="020B0604020202020204"/>
              </a:rPr>
              <a:t> </a:t>
            </a:r>
            <a:r>
              <a:rPr lang="en-US" sz="1600" b="1" spc="-10" noProof="0" dirty="0">
                <a:solidFill>
                  <a:schemeClr val="bg1"/>
                </a:solidFill>
                <a:latin typeface="Onest Bold" pitchFamily="2" charset="-52"/>
                <a:cs typeface="Arial" panose="020B0604020202020204"/>
              </a:rPr>
              <a:t>oferă:</a:t>
            </a:r>
            <a:endParaRPr lang="en-US" sz="1600" b="1" spc="-10" noProof="0" dirty="0">
              <a:solidFill>
                <a:schemeClr val="bg1"/>
              </a:solidFill>
              <a:latin typeface="Onest Bold" pitchFamily="2" charset="-52"/>
              <a:cs typeface="Arial" panose="020B0604020202020204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03097" y="1633639"/>
            <a:ext cx="2998050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7800" indent="-177800">
              <a:lnSpc>
                <a:spcPct val="100000"/>
              </a:lnSpc>
              <a:spcBef>
                <a:spcPts val="600"/>
              </a:spcBef>
              <a:buSzPct val="95000"/>
              <a:buFont typeface="Arial" panose="020B0604020202020204" pitchFamily="34" charset="0"/>
              <a:buChar char="•"/>
              <a:tabLst>
                <a:tab pos="469265" algn="l"/>
                <a:tab pos="469900" algn="l"/>
              </a:tabLst>
            </a:pPr>
            <a:r>
              <a:rPr lang="en-US" sz="1400" noProof="0" dirty="0">
                <a:solidFill>
                  <a:schemeClr val="bg1"/>
                </a:solidFill>
                <a:latin typeface="Aileron" panose="00000500000000000000" pitchFamily="50" charset="0"/>
                <a:cs typeface="Calibri" panose="020F0502020204030204"/>
              </a:rPr>
              <a:t>consultanță și acces la finanțare</a:t>
            </a:r>
            <a:endParaRPr lang="en-US" sz="1400" noProof="0" dirty="0">
              <a:solidFill>
                <a:schemeClr val="bg1"/>
              </a:solidFill>
              <a:latin typeface="Aileron" panose="00000500000000000000" pitchFamily="50" charset="0"/>
              <a:cs typeface="Calibri" panose="020F0502020204030204"/>
            </a:endParaRPr>
          </a:p>
          <a:p>
            <a:pPr marL="177800" indent="-177800">
              <a:lnSpc>
                <a:spcPct val="100000"/>
              </a:lnSpc>
              <a:spcBef>
                <a:spcPts val="600"/>
              </a:spcBef>
              <a:buSzPct val="95000"/>
              <a:buFont typeface="Arial" panose="020B0604020202020204" pitchFamily="34" charset="0"/>
              <a:buChar char="•"/>
              <a:tabLst>
                <a:tab pos="469265" algn="l"/>
                <a:tab pos="469900" algn="l"/>
              </a:tabLst>
            </a:pPr>
            <a:r>
              <a:rPr lang="en-US" sz="1400" noProof="0" dirty="0">
                <a:solidFill>
                  <a:schemeClr val="bg1"/>
                </a:solidFill>
                <a:latin typeface="Aileron" panose="00000500000000000000" pitchFamily="50" charset="0"/>
                <a:cs typeface="Calibri" panose="020F0502020204030204"/>
              </a:rPr>
              <a:t>servicii administrative și tehnice</a:t>
            </a:r>
            <a:endParaRPr lang="en-US" sz="1400" noProof="0" dirty="0">
              <a:solidFill>
                <a:schemeClr val="bg1"/>
              </a:solidFill>
              <a:latin typeface="Aileron" panose="00000500000000000000" pitchFamily="50" charset="0"/>
              <a:cs typeface="Calibri" panose="020F0502020204030204"/>
            </a:endParaRPr>
          </a:p>
          <a:p>
            <a:pPr marL="177800" indent="-177800">
              <a:lnSpc>
                <a:spcPct val="100000"/>
              </a:lnSpc>
              <a:spcBef>
                <a:spcPts val="600"/>
              </a:spcBef>
              <a:buSzPct val="95000"/>
              <a:buFont typeface="Arial" panose="020B0604020202020204" pitchFamily="34" charset="0"/>
              <a:buChar char="•"/>
              <a:tabLst>
                <a:tab pos="469265" algn="l"/>
                <a:tab pos="469900" algn="l"/>
              </a:tabLst>
            </a:pPr>
            <a:r>
              <a:rPr lang="en-US" sz="1400" noProof="0" dirty="0">
                <a:solidFill>
                  <a:schemeClr val="bg1"/>
                </a:solidFill>
                <a:latin typeface="Aileron" panose="00000500000000000000" pitchFamily="50" charset="0"/>
                <a:cs typeface="Calibri" panose="020F0502020204030204"/>
              </a:rPr>
              <a:t>spațiu de închiriat la preț mic</a:t>
            </a:r>
            <a:endParaRPr lang="en-US" sz="1400" noProof="0" dirty="0">
              <a:solidFill>
                <a:schemeClr val="bg1"/>
              </a:solidFill>
              <a:latin typeface="Aileron" panose="00000500000000000000" pitchFamily="50" charset="0"/>
              <a:cs typeface="Calibri" panose="020F0502020204030204"/>
            </a:endParaRPr>
          </a:p>
        </p:txBody>
      </p:sp>
      <p:pic>
        <p:nvPicPr>
          <p:cNvPr id="2" name="Graphic 1"/>
          <p:cNvPicPr>
            <a:picLocks noChangeAspect="1"/>
          </p:cNvPicPr>
          <p:nvPr/>
        </p:nvPicPr>
        <p:blipFill rotWithShape="1"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l="15417" r="35015" b="75082"/>
          <a:stretch>
            <a:fillRect/>
          </a:stretch>
        </p:blipFill>
        <p:spPr>
          <a:xfrm>
            <a:off x="8915400" y="5984567"/>
            <a:ext cx="3276600" cy="873433"/>
          </a:xfrm>
          <a:prstGeom prst="rect">
            <a:avLst/>
          </a:prstGeom>
        </p:spPr>
      </p:pic>
      <p:pic>
        <p:nvPicPr>
          <p:cNvPr id="4" name="Graphic 3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6027" y="6279416"/>
            <a:ext cx="1498103" cy="472228"/>
          </a:xfrm>
          <a:prstGeom prst="rect">
            <a:avLst/>
          </a:prstGeom>
        </p:spPr>
      </p:pic>
      <p:pic>
        <p:nvPicPr>
          <p:cNvPr id="5" name="Graphic 4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263473" y="6373048"/>
            <a:ext cx="1726075" cy="284965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446027" y="6172200"/>
            <a:ext cx="846937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bject 10"/>
          <p:cNvSpPr txBox="1"/>
          <p:nvPr/>
        </p:nvSpPr>
        <p:spPr>
          <a:xfrm>
            <a:off x="433577" y="191698"/>
            <a:ext cx="6336257" cy="523028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5080">
              <a:lnSpc>
                <a:spcPts val="3460"/>
              </a:lnSpc>
              <a:spcBef>
                <a:spcPts val="535"/>
              </a:spcBef>
            </a:pPr>
            <a:r>
              <a:rPr lang="en-US" sz="3200" noProof="0" dirty="0">
                <a:solidFill>
                  <a:schemeClr val="bg1"/>
                </a:solidFill>
                <a:latin typeface="Onest Bold" pitchFamily="2" charset="-52"/>
                <a:ea typeface="+mj-ea"/>
              </a:rPr>
              <a:t>Infrastructură</a:t>
            </a:r>
            <a:endParaRPr lang="en-US" sz="3200" noProof="0" dirty="0">
              <a:solidFill>
                <a:schemeClr val="bg1"/>
              </a:solidFill>
              <a:latin typeface="Onest Bold" pitchFamily="2" charset="-52"/>
              <a:ea typeface="+mj-ea"/>
            </a:endParaRPr>
          </a:p>
        </p:txBody>
      </p:sp>
      <p:sp>
        <p:nvSpPr>
          <p:cNvPr id="11" name="object 3"/>
          <p:cNvSpPr txBox="1"/>
          <p:nvPr/>
        </p:nvSpPr>
        <p:spPr>
          <a:xfrm>
            <a:off x="248045" y="3445104"/>
            <a:ext cx="1696085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noProof="0" dirty="0">
                <a:solidFill>
                  <a:schemeClr val="bg1"/>
                </a:solidFill>
                <a:latin typeface="Onest Bold" pitchFamily="2" charset="-52"/>
                <a:cs typeface="Trebuchet MS" panose="020B0603020202020204"/>
              </a:rPr>
              <a:t>731</a:t>
            </a:r>
            <a:endParaRPr lang="en-US" noProof="0" dirty="0">
              <a:solidFill>
                <a:schemeClr val="bg1"/>
              </a:solidFill>
              <a:latin typeface="Onest Bold" pitchFamily="2" charset="-52"/>
              <a:cs typeface="Trebuchet MS" panose="020B0603020202020204"/>
            </a:endParaRPr>
          </a:p>
        </p:txBody>
      </p:sp>
      <p:sp>
        <p:nvSpPr>
          <p:cNvPr id="12" name="object 4"/>
          <p:cNvSpPr txBox="1"/>
          <p:nvPr/>
        </p:nvSpPr>
        <p:spPr>
          <a:xfrm>
            <a:off x="428054" y="4145280"/>
            <a:ext cx="1248346" cy="53412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en-US" sz="1100" b="1" noProof="0" dirty="0">
                <a:solidFill>
                  <a:schemeClr val="bg1"/>
                </a:solidFill>
                <a:latin typeface="Onest Bold" pitchFamily="2" charset="-52"/>
                <a:cs typeface="Arial" panose="020B0604020202020204"/>
              </a:rPr>
              <a:t>Beneficiari</a:t>
            </a:r>
            <a:endParaRPr lang="en-US" sz="1100" b="1" noProof="0" dirty="0">
              <a:solidFill>
                <a:schemeClr val="bg1"/>
              </a:solidFill>
              <a:latin typeface="Onest Bold" pitchFamily="2" charset="-52"/>
              <a:cs typeface="Arial" panose="020B0604020202020204"/>
            </a:endParaRPr>
          </a:p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en-US" sz="1100" b="1" noProof="0" dirty="0">
                <a:solidFill>
                  <a:schemeClr val="bg1"/>
                </a:solidFill>
                <a:latin typeface="Onest Bold" pitchFamily="2" charset="-52"/>
                <a:cs typeface="Arial" panose="020B0604020202020204"/>
              </a:rPr>
              <a:t>Incubatoare de afaceri</a:t>
            </a:r>
            <a:endParaRPr lang="en-US" sz="1100" b="1" noProof="0" dirty="0">
              <a:solidFill>
                <a:schemeClr val="bg1"/>
              </a:solidFill>
              <a:latin typeface="Onest Bold" pitchFamily="2" charset="-52"/>
              <a:cs typeface="Arial" panose="020B0604020202020204"/>
            </a:endParaRPr>
          </a:p>
        </p:txBody>
      </p:sp>
      <p:sp>
        <p:nvSpPr>
          <p:cNvPr id="15" name="object 3"/>
          <p:cNvSpPr txBox="1"/>
          <p:nvPr/>
        </p:nvSpPr>
        <p:spPr>
          <a:xfrm>
            <a:off x="2014773" y="3445104"/>
            <a:ext cx="1384328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noProof="0" dirty="0">
                <a:solidFill>
                  <a:schemeClr val="bg1"/>
                </a:solidFill>
                <a:latin typeface="Onest Bold" pitchFamily="2" charset="-52"/>
                <a:cs typeface="Trebuchet MS" panose="020B0603020202020204"/>
              </a:rPr>
              <a:t>463</a:t>
            </a:r>
            <a:endParaRPr lang="en-US" noProof="0" dirty="0">
              <a:solidFill>
                <a:schemeClr val="bg1"/>
              </a:solidFill>
              <a:latin typeface="Onest Bold" pitchFamily="2" charset="-52"/>
              <a:cs typeface="Trebuchet MS" panose="020B0603020202020204"/>
            </a:endParaRPr>
          </a:p>
        </p:txBody>
      </p:sp>
      <p:sp>
        <p:nvSpPr>
          <p:cNvPr id="16" name="object 4"/>
          <p:cNvSpPr txBox="1"/>
          <p:nvPr/>
        </p:nvSpPr>
        <p:spPr>
          <a:xfrm>
            <a:off x="2081068" y="4145280"/>
            <a:ext cx="1165632" cy="36484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en-US" sz="1100" b="1" noProof="0" dirty="0">
                <a:solidFill>
                  <a:schemeClr val="bg1"/>
                </a:solidFill>
                <a:latin typeface="Onest Bold" pitchFamily="2" charset="-52"/>
                <a:cs typeface="Arial" panose="020B0604020202020204"/>
              </a:rPr>
              <a:t>Companii</a:t>
            </a:r>
            <a:endParaRPr lang="en-US" sz="1100" b="1" noProof="0" dirty="0">
              <a:solidFill>
                <a:schemeClr val="bg1"/>
              </a:solidFill>
              <a:latin typeface="Onest Bold" pitchFamily="2" charset="-52"/>
              <a:cs typeface="Arial" panose="020B0604020202020204"/>
            </a:endParaRPr>
          </a:p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en-US" sz="1100" b="1" noProof="0" dirty="0">
                <a:solidFill>
                  <a:schemeClr val="bg1"/>
                </a:solidFill>
                <a:latin typeface="Onest Bold" pitchFamily="2" charset="-52"/>
                <a:cs typeface="Arial" panose="020B0604020202020204"/>
              </a:rPr>
              <a:t>absolvente</a:t>
            </a:r>
            <a:endParaRPr lang="en-US" sz="1100" b="1" noProof="0" dirty="0">
              <a:solidFill>
                <a:schemeClr val="bg1"/>
              </a:solidFill>
              <a:latin typeface="Onest Bold" pitchFamily="2" charset="-52"/>
              <a:cs typeface="Arial" panose="020B0604020202020204"/>
            </a:endParaRPr>
          </a:p>
        </p:txBody>
      </p:sp>
      <p:sp>
        <p:nvSpPr>
          <p:cNvPr id="17" name="object 3"/>
          <p:cNvSpPr txBox="1"/>
          <p:nvPr/>
        </p:nvSpPr>
        <p:spPr>
          <a:xfrm>
            <a:off x="3764644" y="3445104"/>
            <a:ext cx="1319824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noProof="0" dirty="0">
                <a:solidFill>
                  <a:schemeClr val="bg1"/>
                </a:solidFill>
                <a:latin typeface="Onest Bold" pitchFamily="2" charset="-52"/>
                <a:cs typeface="Trebuchet MS" panose="020B0603020202020204"/>
              </a:rPr>
              <a:t>332</a:t>
            </a:r>
            <a:endParaRPr lang="en-US" noProof="0" dirty="0">
              <a:solidFill>
                <a:schemeClr val="bg1"/>
              </a:solidFill>
              <a:latin typeface="Onest Bold" pitchFamily="2" charset="-52"/>
              <a:cs typeface="Trebuchet MS" panose="020B0603020202020204"/>
            </a:endParaRPr>
          </a:p>
        </p:txBody>
      </p:sp>
      <p:sp>
        <p:nvSpPr>
          <p:cNvPr id="18" name="object 4"/>
          <p:cNvSpPr txBox="1"/>
          <p:nvPr/>
        </p:nvSpPr>
        <p:spPr>
          <a:xfrm>
            <a:off x="3907139" y="4145280"/>
            <a:ext cx="948728" cy="53412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en-US" sz="1100" b="1" noProof="0" dirty="0">
                <a:solidFill>
                  <a:schemeClr val="bg1"/>
                </a:solidFill>
                <a:latin typeface="Onest Bold" pitchFamily="2" charset="-52"/>
                <a:cs typeface="Arial" panose="020B0604020202020204"/>
              </a:rPr>
              <a:t>Companii</a:t>
            </a:r>
            <a:endParaRPr lang="en-US" sz="1100" b="1" noProof="0" dirty="0">
              <a:solidFill>
                <a:schemeClr val="bg1"/>
              </a:solidFill>
              <a:latin typeface="Onest Bold" pitchFamily="2" charset="-52"/>
              <a:cs typeface="Arial" panose="020B0604020202020204"/>
            </a:endParaRPr>
          </a:p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en-US" sz="1100" b="1" noProof="0" dirty="0">
                <a:solidFill>
                  <a:schemeClr val="bg1"/>
                </a:solidFill>
                <a:latin typeface="Onest Bold" pitchFamily="2" charset="-52"/>
                <a:cs typeface="Arial" panose="020B0604020202020204"/>
              </a:rPr>
              <a:t>absolvente active</a:t>
            </a:r>
            <a:endParaRPr lang="en-US" sz="1100" b="1" noProof="0" dirty="0">
              <a:solidFill>
                <a:schemeClr val="bg1"/>
              </a:solidFill>
              <a:latin typeface="Onest Bold" pitchFamily="2" charset="-52"/>
              <a:cs typeface="Arial" panose="020B0604020202020204"/>
            </a:endParaRPr>
          </a:p>
        </p:txBody>
      </p:sp>
      <p:sp>
        <p:nvSpPr>
          <p:cNvPr id="22" name="object 3"/>
          <p:cNvSpPr txBox="1"/>
          <p:nvPr/>
        </p:nvSpPr>
        <p:spPr>
          <a:xfrm>
            <a:off x="5341485" y="3445104"/>
            <a:ext cx="1696085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noProof="0" dirty="0">
                <a:solidFill>
                  <a:schemeClr val="bg1"/>
                </a:solidFill>
                <a:latin typeface="Onest Bold" pitchFamily="2" charset="-52"/>
                <a:cs typeface="Trebuchet MS" panose="020B0603020202020204"/>
              </a:rPr>
              <a:t>72</a:t>
            </a:r>
            <a:r>
              <a:rPr lang="en-US" sz="1800" noProof="0" dirty="0">
                <a:solidFill>
                  <a:schemeClr val="bg1"/>
                </a:solidFill>
                <a:latin typeface="Onest Bold" pitchFamily="2" charset="-52"/>
                <a:cs typeface="Trebuchet MS" panose="020B0603020202020204"/>
              </a:rPr>
              <a:t>%</a:t>
            </a:r>
            <a:endParaRPr lang="en-US" noProof="0" dirty="0">
              <a:solidFill>
                <a:schemeClr val="bg1"/>
              </a:solidFill>
              <a:latin typeface="Onest Bold" pitchFamily="2" charset="-52"/>
              <a:cs typeface="Trebuchet MS" panose="020B0603020202020204"/>
            </a:endParaRPr>
          </a:p>
        </p:txBody>
      </p:sp>
      <p:sp>
        <p:nvSpPr>
          <p:cNvPr id="23" name="object 4"/>
          <p:cNvSpPr txBox="1"/>
          <p:nvPr/>
        </p:nvSpPr>
        <p:spPr>
          <a:xfrm>
            <a:off x="5398794" y="4145280"/>
            <a:ext cx="1495362" cy="52129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en-US" sz="1100" b="1" noProof="0" dirty="0">
                <a:solidFill>
                  <a:schemeClr val="bg1"/>
                </a:solidFill>
                <a:latin typeface="Onest Bold" pitchFamily="2" charset="-52"/>
                <a:cs typeface="Arial" panose="020B0604020202020204"/>
              </a:rPr>
              <a:t>Rata de supraviețuire</a:t>
            </a:r>
            <a:br>
              <a:rPr lang="en-US" sz="1100" b="1" noProof="0" dirty="0">
                <a:solidFill>
                  <a:schemeClr val="bg1"/>
                </a:solidFill>
                <a:latin typeface="Onest Bold" pitchFamily="2" charset="-52"/>
                <a:cs typeface="Arial" panose="020B0604020202020204"/>
              </a:rPr>
            </a:br>
            <a:r>
              <a:rPr lang="en-US" sz="1100" b="1" noProof="0" dirty="0">
                <a:solidFill>
                  <a:schemeClr val="bg1"/>
                </a:solidFill>
                <a:latin typeface="Onest Bold" pitchFamily="2" charset="-52"/>
                <a:cs typeface="Arial" panose="020B0604020202020204"/>
              </a:rPr>
              <a:t>a companiilor absolvente</a:t>
            </a:r>
            <a:endParaRPr lang="en-US" sz="1100" b="1" noProof="0" dirty="0">
              <a:solidFill>
                <a:schemeClr val="bg1"/>
              </a:solidFill>
              <a:latin typeface="Onest Bold" pitchFamily="2" charset="-52"/>
              <a:cs typeface="Arial" panose="020B0604020202020204"/>
            </a:endParaRPr>
          </a:p>
        </p:txBody>
      </p:sp>
      <p:pic>
        <p:nvPicPr>
          <p:cNvPr id="28" name="Graphic 27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482762" y="253281"/>
            <a:ext cx="5502712" cy="573128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395F9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/>
          <p:cNvPicPr>
            <a:picLocks noChangeAspect="1"/>
          </p:cNvPicPr>
          <p:nvPr/>
        </p:nvPicPr>
        <p:blipFill rotWithShape="1"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l="29251" r="29251" b="65217"/>
          <a:stretch>
            <a:fillRect/>
          </a:stretch>
        </p:blipFill>
        <p:spPr>
          <a:xfrm>
            <a:off x="0" y="1439334"/>
            <a:ext cx="12192000" cy="5418666"/>
          </a:xfrm>
          <a:prstGeom prst="rect">
            <a:avLst/>
          </a:prstGeom>
        </p:spPr>
      </p:pic>
      <p:pic>
        <p:nvPicPr>
          <p:cNvPr id="14" name="Graphic 13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888912" y="381000"/>
            <a:ext cx="1643647" cy="694196"/>
          </a:xfrm>
          <a:prstGeom prst="rect">
            <a:avLst/>
          </a:prstGeom>
        </p:spPr>
      </p:pic>
      <p:pic>
        <p:nvPicPr>
          <p:cNvPr id="15" name="Graphic 14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57200" y="323850"/>
            <a:ext cx="1219202" cy="880078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499935" y="4114800"/>
            <a:ext cx="10210800" cy="2069465"/>
          </a:xfrm>
          <a:prstGeom prst="rect">
            <a:avLst/>
          </a:prstGeom>
        </p:spPr>
        <p:txBody>
          <a:bodyPr vert="horz" wrap="square" lIns="0" tIns="161290" rIns="0" bIns="0" rtlCol="0">
            <a:spAutoFit/>
          </a:bodyPr>
          <a:lstStyle/>
          <a:p>
            <a:pPr marR="6350">
              <a:lnSpc>
                <a:spcPct val="100000"/>
              </a:lnSpc>
              <a:spcBef>
                <a:spcPts val="1270"/>
              </a:spcBef>
            </a:pPr>
            <a:r>
              <a:rPr lang="en-US" sz="2800" noProof="0" dirty="0">
                <a:solidFill>
                  <a:schemeClr val="bg1"/>
                </a:solidFill>
                <a:latin typeface="Onest" pitchFamily="2" charset="0"/>
                <a:cs typeface="Calibri" panose="020F0502020204030204" pitchFamily="34" charset="0"/>
              </a:rPr>
              <a:t>IP Organizația pentru Dezvoltarea Antreprenoriatului</a:t>
            </a:r>
            <a:endParaRPr lang="en-US" sz="2800" noProof="0" dirty="0">
              <a:solidFill>
                <a:schemeClr val="bg1"/>
              </a:solidFill>
              <a:latin typeface="Onest" pitchFamily="2" charset="0"/>
              <a:cs typeface="Calibri" panose="020F0502020204030204" pitchFamily="34" charset="0"/>
            </a:endParaRPr>
          </a:p>
          <a:p>
            <a:pPr marR="6350">
              <a:lnSpc>
                <a:spcPct val="100000"/>
              </a:lnSpc>
            </a:pPr>
            <a:endParaRPr lang="en-US" sz="1600" noProof="0" dirty="0">
              <a:solidFill>
                <a:schemeClr val="bg1"/>
              </a:solidFill>
              <a:latin typeface="Onest" pitchFamily="2" charset="0"/>
              <a:cs typeface="Calibri" panose="020F0502020204030204" pitchFamily="34" charset="0"/>
            </a:endParaRPr>
          </a:p>
          <a:p>
            <a:pPr marR="6350">
              <a:lnSpc>
                <a:spcPct val="100000"/>
              </a:lnSpc>
            </a:pPr>
            <a:r>
              <a:rPr lang="en-US" sz="1600" noProof="0" dirty="0">
                <a:solidFill>
                  <a:schemeClr val="bg1"/>
                </a:solidFill>
                <a:latin typeface="Onest" pitchFamily="2" charset="0"/>
                <a:cs typeface="Calibri" panose="020F0502020204030204" pitchFamily="34" charset="0"/>
              </a:rPr>
              <a:t>str. Albișoara 38, et. 7                                                                    str.Decebal 13</a:t>
            </a:r>
            <a:endParaRPr lang="en-US" sz="1600" noProof="0" dirty="0">
              <a:solidFill>
                <a:schemeClr val="bg1"/>
              </a:solidFill>
              <a:latin typeface="Onest" pitchFamily="2" charset="0"/>
              <a:cs typeface="Calibri" panose="020F0502020204030204" pitchFamily="34" charset="0"/>
            </a:endParaRPr>
          </a:p>
          <a:p>
            <a:pPr marR="6350">
              <a:lnSpc>
                <a:spcPct val="100000"/>
              </a:lnSpc>
            </a:pPr>
            <a:r>
              <a:rPr lang="en-US" sz="1600" noProof="0" dirty="0">
                <a:solidFill>
                  <a:schemeClr val="bg1"/>
                </a:solidFill>
                <a:latin typeface="Onest" pitchFamily="2" charset="0"/>
                <a:cs typeface="Calibri" panose="020F0502020204030204" pitchFamily="34" charset="0"/>
              </a:rPr>
              <a:t>Mun. Chișinău, Republica Moldova                                               mun.B</a:t>
            </a:r>
            <a:r>
              <a:rPr lang="ro-RO" sz="1600" noProof="0" dirty="0">
                <a:solidFill>
                  <a:schemeClr val="bg1"/>
                </a:solidFill>
                <a:latin typeface="Onest" pitchFamily="2" charset="0"/>
                <a:cs typeface="Calibri" panose="020F0502020204030204" pitchFamily="34" charset="0"/>
              </a:rPr>
              <a:t>ălți</a:t>
            </a:r>
            <a:endParaRPr lang="en-US" sz="1600" noProof="0" dirty="0">
              <a:solidFill>
                <a:schemeClr val="bg1"/>
              </a:solidFill>
              <a:latin typeface="Onest" pitchFamily="2" charset="0"/>
              <a:cs typeface="Calibri" panose="020F0502020204030204" pitchFamily="34" charset="0"/>
            </a:endParaRPr>
          </a:p>
          <a:p>
            <a:pPr marR="6350">
              <a:lnSpc>
                <a:spcPct val="100000"/>
              </a:lnSpc>
            </a:pPr>
            <a:r>
              <a:rPr lang="en-US" sz="1600" b="1" noProof="0" dirty="0">
                <a:solidFill>
                  <a:schemeClr val="bg1">
                    <a:lumMod val="95000"/>
                  </a:schemeClr>
                </a:solidFill>
                <a:latin typeface="Onest" pitchFamily="2" charset="0"/>
                <a:cs typeface="Calibri" panose="020F0502020204030204" pitchFamily="34" charset="0"/>
              </a:rPr>
              <a:t>Tel.: </a:t>
            </a:r>
            <a:r>
              <a:rPr lang="en-US" sz="1600" noProof="0" dirty="0">
                <a:solidFill>
                  <a:schemeClr val="bg1">
                    <a:lumMod val="95000"/>
                  </a:schemeClr>
                </a:solidFill>
                <a:latin typeface="Onest" pitchFamily="2" charset="0"/>
                <a:cs typeface="Calibri" panose="020F0502020204030204" pitchFamily="34" charset="0"/>
              </a:rPr>
              <a:t>(+373 22) 22 57 99</a:t>
            </a:r>
            <a:endParaRPr lang="en-US" sz="1600" noProof="0" dirty="0">
              <a:solidFill>
                <a:schemeClr val="bg1">
                  <a:lumMod val="95000"/>
                </a:schemeClr>
              </a:solidFill>
              <a:latin typeface="Onest" pitchFamily="2" charset="0"/>
              <a:cs typeface="Calibri" panose="020F0502020204030204" pitchFamily="34" charset="0"/>
            </a:endParaRPr>
          </a:p>
          <a:p>
            <a:pPr marR="5080">
              <a:lnSpc>
                <a:spcPct val="100000"/>
              </a:lnSpc>
            </a:pPr>
            <a:r>
              <a:rPr lang="en-US" sz="1600" b="1" noProof="0" dirty="0">
                <a:solidFill>
                  <a:schemeClr val="bg1">
                    <a:lumMod val="95000"/>
                  </a:schemeClr>
                </a:solidFill>
                <a:latin typeface="Onest" pitchFamily="2" charset="0"/>
                <a:cs typeface="Calibri" panose="020F0502020204030204" pitchFamily="34" charset="0"/>
              </a:rPr>
              <a:t>E-mail: </a:t>
            </a:r>
            <a:r>
              <a:rPr lang="en-US" sz="1600" u="sng" noProof="0" dirty="0">
                <a:solidFill>
                  <a:schemeClr val="bg1">
                    <a:lumMod val="95000"/>
                  </a:schemeClr>
                </a:solidFill>
                <a:uFill>
                  <a:solidFill>
                    <a:srgbClr val="FFFFFF"/>
                  </a:solidFill>
                </a:uFill>
                <a:latin typeface="Onest" pitchFamily="2" charset="0"/>
                <a:cs typeface="Calibri" panose="020F0502020204030204" pitchFamily="34" charset="0"/>
              </a:rPr>
              <a:t>office@oda.md</a:t>
            </a:r>
            <a:r>
              <a:rPr lang="ro-RO" altLang="en-US" sz="1600" u="sng" noProof="0" dirty="0">
                <a:solidFill>
                  <a:schemeClr val="bg1">
                    <a:lumMod val="95000"/>
                  </a:schemeClr>
                </a:solidFill>
                <a:uFill>
                  <a:solidFill>
                    <a:srgbClr val="FFFFFF"/>
                  </a:solidFill>
                </a:uFill>
                <a:latin typeface="Onest" pitchFamily="2" charset="0"/>
                <a:cs typeface="Calibri" panose="020F0502020204030204" pitchFamily="34" charset="0"/>
              </a:rPr>
              <a:t> </a:t>
            </a:r>
            <a:endParaRPr lang="en-US" sz="1600" noProof="0" dirty="0">
              <a:solidFill>
                <a:schemeClr val="bg1">
                  <a:lumMod val="95000"/>
                </a:schemeClr>
              </a:solidFill>
              <a:latin typeface="Onest" pitchFamily="2" charset="0"/>
              <a:cs typeface="Calibri" panose="020F0502020204030204" pitchFamily="34" charset="0"/>
            </a:endParaRPr>
          </a:p>
          <a:p>
            <a:pPr marR="5715">
              <a:lnSpc>
                <a:spcPct val="100000"/>
              </a:lnSpc>
            </a:pPr>
            <a:r>
              <a:rPr lang="en-US" sz="1600" b="1" noProof="0" dirty="0">
                <a:solidFill>
                  <a:schemeClr val="bg1">
                    <a:lumMod val="95000"/>
                  </a:schemeClr>
                </a:solidFill>
                <a:latin typeface="Onest" pitchFamily="2" charset="0"/>
                <a:cs typeface="Calibri" panose="020F0502020204030204" pitchFamily="34" charset="0"/>
              </a:rPr>
              <a:t>Pagină web: </a:t>
            </a:r>
            <a:r>
              <a:rPr lang="ro-RO" altLang="en-US" sz="1600" b="1" noProof="0" dirty="0">
                <a:solidFill>
                  <a:schemeClr val="bg1">
                    <a:lumMod val="95000"/>
                  </a:schemeClr>
                </a:solidFill>
                <a:latin typeface="Onest" pitchFamily="2" charset="0"/>
                <a:cs typeface="Calibri" panose="020F0502020204030204" pitchFamily="34" charset="0"/>
              </a:rPr>
              <a:t>www</a:t>
            </a:r>
            <a:r>
              <a:rPr lang="en-US" sz="1600" u="sng" noProof="0" dirty="0">
                <a:solidFill>
                  <a:schemeClr val="bg1">
                    <a:lumMod val="95000"/>
                  </a:schemeClr>
                </a:solidFill>
                <a:uFill>
                  <a:solidFill>
                    <a:srgbClr val="FFFFFF"/>
                  </a:solidFill>
                </a:uFill>
                <a:latin typeface="Onest" pitchFamily="2" charset="0"/>
                <a:cs typeface="Calibri" panose="020F0502020204030204" pitchFamily="34" charset="0"/>
              </a:rPr>
              <a:t>.oda.md</a:t>
            </a:r>
            <a:endParaRPr lang="en-US" sz="1600" u="sng" noProof="0" dirty="0">
              <a:solidFill>
                <a:schemeClr val="bg1">
                  <a:lumMod val="95000"/>
                </a:schemeClr>
              </a:solidFill>
              <a:uFill>
                <a:solidFill>
                  <a:srgbClr val="FFFFFF"/>
                </a:solidFill>
              </a:uFill>
              <a:latin typeface="Onest" pitchFamily="2" charset="0"/>
              <a:cs typeface="Calibri" panose="020F0502020204030204" pitchFamily="34" charset="0"/>
            </a:endParaRPr>
          </a:p>
        </p:txBody>
      </p:sp>
      <p:pic>
        <p:nvPicPr>
          <p:cNvPr id="3" name="Picture 2" descr="CaptureOda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01200" y="4220845"/>
            <a:ext cx="2509520" cy="245745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395F9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/>
          <p:cNvSpPr/>
          <p:nvPr/>
        </p:nvSpPr>
        <p:spPr>
          <a:xfrm>
            <a:off x="446027" y="4981945"/>
            <a:ext cx="11516446" cy="967126"/>
          </a:xfrm>
          <a:prstGeom prst="roundRect">
            <a:avLst>
              <a:gd name="adj" fmla="val 12766"/>
            </a:avLst>
          </a:prstGeom>
          <a:solidFill>
            <a:srgbClr val="F3F6F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object 10"/>
          <p:cNvSpPr txBox="1">
            <a:spLocks noGrp="1"/>
          </p:cNvSpPr>
          <p:nvPr>
            <p:ph type="title" idx="4294967295"/>
          </p:nvPr>
        </p:nvSpPr>
        <p:spPr>
          <a:xfrm>
            <a:off x="433576" y="191699"/>
            <a:ext cx="10730129" cy="971869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R="5080">
              <a:lnSpc>
                <a:spcPts val="3460"/>
              </a:lnSpc>
              <a:spcBef>
                <a:spcPts val="535"/>
              </a:spcBef>
            </a:pPr>
            <a:r>
              <a:rPr lang="en-US" sz="3200" noProof="0" dirty="0">
                <a:solidFill>
                  <a:schemeClr val="bg1"/>
                </a:solidFill>
                <a:latin typeface="Onest Bold" pitchFamily="2" charset="-52"/>
                <a:cs typeface="Corbel" panose="020B0503020204020204"/>
              </a:rPr>
              <a:t>Ce oferă ODA </a:t>
            </a:r>
            <a:r>
              <a:rPr lang="en-US" sz="3200" spc="-5" noProof="0" dirty="0">
                <a:solidFill>
                  <a:schemeClr val="bg1"/>
                </a:solidFill>
                <a:latin typeface="Onest Bold" pitchFamily="2" charset="-52"/>
                <a:cs typeface="Corbel" panose="020B0503020204020204"/>
              </a:rPr>
              <a:t>agenților </a:t>
            </a:r>
            <a:r>
              <a:rPr lang="en-US" sz="3200" noProof="0" dirty="0">
                <a:solidFill>
                  <a:schemeClr val="bg1"/>
                </a:solidFill>
                <a:latin typeface="Onest Bold" pitchFamily="2" charset="-52"/>
                <a:cs typeface="Corbel" panose="020B0503020204020204"/>
              </a:rPr>
              <a:t>economici</a:t>
            </a:r>
            <a:br>
              <a:rPr lang="en-US" sz="3200" noProof="0" dirty="0">
                <a:solidFill>
                  <a:schemeClr val="bg1"/>
                </a:solidFill>
                <a:latin typeface="Onest Bold" pitchFamily="2" charset="-52"/>
                <a:cs typeface="Corbel" panose="020B0503020204020204"/>
              </a:rPr>
            </a:br>
            <a:r>
              <a:rPr lang="en-US" sz="3200" spc="-5" noProof="0" dirty="0">
                <a:solidFill>
                  <a:schemeClr val="bg1"/>
                </a:solidFill>
                <a:latin typeface="Onest Bold" pitchFamily="2" charset="-52"/>
                <a:cs typeface="Corbel" panose="020B0503020204020204"/>
              </a:rPr>
              <a:t>sau </a:t>
            </a:r>
            <a:r>
              <a:rPr lang="en-US" sz="3200" spc="-645" noProof="0" dirty="0">
                <a:solidFill>
                  <a:schemeClr val="bg1"/>
                </a:solidFill>
                <a:latin typeface="Onest Bold" pitchFamily="2" charset="-52"/>
                <a:cs typeface="Corbel" panose="020B0503020204020204"/>
              </a:rPr>
              <a:t> </a:t>
            </a:r>
            <a:r>
              <a:rPr lang="en-US" sz="3200" spc="-5" noProof="0" dirty="0">
                <a:solidFill>
                  <a:schemeClr val="bg1"/>
                </a:solidFill>
                <a:latin typeface="Onest Bold" pitchFamily="2" charset="-52"/>
                <a:cs typeface="Corbel" panose="020B0503020204020204"/>
              </a:rPr>
              <a:t>potențialilor</a:t>
            </a:r>
            <a:r>
              <a:rPr lang="en-US" sz="3200" spc="30" noProof="0" dirty="0">
                <a:solidFill>
                  <a:schemeClr val="bg1"/>
                </a:solidFill>
                <a:latin typeface="Onest Bold" pitchFamily="2" charset="-52"/>
                <a:cs typeface="Corbel" panose="020B0503020204020204"/>
              </a:rPr>
              <a:t> </a:t>
            </a:r>
            <a:r>
              <a:rPr lang="en-US" sz="3200" spc="-5" noProof="0" dirty="0">
                <a:solidFill>
                  <a:schemeClr val="bg1"/>
                </a:solidFill>
                <a:latin typeface="Onest Bold" pitchFamily="2" charset="-52"/>
                <a:cs typeface="Corbel" panose="020B0503020204020204"/>
              </a:rPr>
              <a:t>antreprenori?</a:t>
            </a:r>
            <a:endParaRPr lang="en-US" sz="3200" noProof="0" dirty="0">
              <a:solidFill>
                <a:schemeClr val="bg1"/>
              </a:solidFill>
              <a:latin typeface="Onest Bold" pitchFamily="2" charset="-52"/>
              <a:cs typeface="Corbel" panose="020B0503020204020204"/>
            </a:endParaRPr>
          </a:p>
        </p:txBody>
      </p:sp>
      <p:sp>
        <p:nvSpPr>
          <p:cNvPr id="67" name="Rectangle 4"/>
          <p:cNvSpPr>
            <a:spLocks noChangeArrowheads="1"/>
          </p:cNvSpPr>
          <p:nvPr/>
        </p:nvSpPr>
        <p:spPr bwMode="auto">
          <a:xfrm>
            <a:off x="261917" y="106356"/>
            <a:ext cx="676278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endParaRPr lang="en-US" noProof="0" dirty="0"/>
          </a:p>
        </p:txBody>
      </p:sp>
      <p:sp>
        <p:nvSpPr>
          <p:cNvPr id="84" name="object 58"/>
          <p:cNvSpPr txBox="1"/>
          <p:nvPr/>
        </p:nvSpPr>
        <p:spPr>
          <a:xfrm>
            <a:off x="1268049" y="5238202"/>
            <a:ext cx="1669573" cy="454612"/>
          </a:xfrm>
          <a:prstGeom prst="rect">
            <a:avLst/>
          </a:prstGeom>
        </p:spPr>
        <p:txBody>
          <a:bodyPr vert="horz" wrap="square" lIns="36000" tIns="2349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85"/>
              </a:spcBef>
            </a:pPr>
            <a:r>
              <a:rPr lang="en-US" sz="1400" b="1" noProof="0" dirty="0">
                <a:solidFill>
                  <a:srgbClr val="1A4797"/>
                </a:solidFill>
                <a:latin typeface="Onest Bold" pitchFamily="2" charset="-52"/>
                <a:cs typeface="Corbel" panose="020B0503020204020204"/>
              </a:rPr>
              <a:t>Infrastructură și suport în afaceri</a:t>
            </a:r>
            <a:endParaRPr lang="en-US" sz="1400" noProof="0" dirty="0">
              <a:solidFill>
                <a:srgbClr val="1A4797"/>
              </a:solidFill>
              <a:latin typeface="Onest Bold" pitchFamily="2" charset="-52"/>
              <a:cs typeface="Corbel" panose="020B0503020204020204"/>
            </a:endParaRPr>
          </a:p>
        </p:txBody>
      </p:sp>
      <p:sp>
        <p:nvSpPr>
          <p:cNvPr id="2" name="Rectangle: Rounded Corners 1"/>
          <p:cNvSpPr/>
          <p:nvPr/>
        </p:nvSpPr>
        <p:spPr>
          <a:xfrm>
            <a:off x="451033" y="2279861"/>
            <a:ext cx="2675948" cy="2546043"/>
          </a:xfrm>
          <a:prstGeom prst="roundRect">
            <a:avLst>
              <a:gd name="adj" fmla="val 4230"/>
            </a:avLst>
          </a:prstGeom>
          <a:solidFill>
            <a:srgbClr val="F3F6F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8" name="object 58"/>
          <p:cNvSpPr txBox="1"/>
          <p:nvPr/>
        </p:nvSpPr>
        <p:spPr>
          <a:xfrm>
            <a:off x="1273596" y="2445462"/>
            <a:ext cx="1309584" cy="454612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85"/>
              </a:spcBef>
            </a:pPr>
            <a:r>
              <a:rPr lang="en-US" sz="1400" b="1" noProof="0" dirty="0">
                <a:solidFill>
                  <a:srgbClr val="1A4797"/>
                </a:solidFill>
                <a:latin typeface="Onest Bold" pitchFamily="2" charset="-52"/>
                <a:cs typeface="Corbel" panose="020B0503020204020204"/>
              </a:rPr>
              <a:t>Servicii</a:t>
            </a:r>
            <a:r>
              <a:rPr lang="en-US" sz="1400" b="1" spc="-50" noProof="0" dirty="0">
                <a:solidFill>
                  <a:srgbClr val="1A4797"/>
                </a:solidFill>
                <a:latin typeface="Onest Bold" pitchFamily="2" charset="-52"/>
                <a:cs typeface="Corbel" panose="020B0503020204020204"/>
              </a:rPr>
              <a:t> </a:t>
            </a:r>
            <a:r>
              <a:rPr lang="en-US" sz="1400" b="1" noProof="0" dirty="0">
                <a:solidFill>
                  <a:srgbClr val="1A4797"/>
                </a:solidFill>
                <a:latin typeface="Onest Bold" pitchFamily="2" charset="-52"/>
                <a:cs typeface="Corbel" panose="020B0503020204020204"/>
              </a:rPr>
              <a:t>de consultare</a:t>
            </a:r>
            <a:endParaRPr lang="en-US" sz="1400" noProof="0" dirty="0">
              <a:solidFill>
                <a:srgbClr val="1A4797"/>
              </a:solidFill>
              <a:latin typeface="Onest Bold" pitchFamily="2" charset="-52"/>
              <a:cs typeface="Corbel" panose="020B0503020204020204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533400" y="2935570"/>
            <a:ext cx="2556563" cy="1766389"/>
          </a:xfrm>
          <a:prstGeom prst="rect">
            <a:avLst/>
          </a:prstGeom>
          <a:noFill/>
        </p:spPr>
        <p:txBody>
          <a:bodyPr wrap="square" lIns="36000">
            <a:noAutofit/>
          </a:bodyPr>
          <a:lstStyle/>
          <a:p>
            <a:pPr marL="87630" indent="-8763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noProof="0" dirty="0">
                <a:latin typeface="Onest" pitchFamily="2" charset="0"/>
              </a:rPr>
              <a:t>Informarea și  consultarea </a:t>
            </a:r>
            <a:br>
              <a:rPr lang="en-US" sz="1100" noProof="0" dirty="0">
                <a:latin typeface="Onest" pitchFamily="2" charset="0"/>
              </a:rPr>
            </a:br>
            <a:r>
              <a:rPr lang="en-US" sz="1100" noProof="0" dirty="0">
                <a:latin typeface="Onest" pitchFamily="2" charset="0"/>
              </a:rPr>
              <a:t>mediului de afaceri</a:t>
            </a:r>
            <a:endParaRPr lang="en-US" sz="1100" noProof="0" dirty="0">
              <a:latin typeface="Onest" pitchFamily="2" charset="0"/>
            </a:endParaRPr>
          </a:p>
          <a:p>
            <a:pPr marL="87630" indent="-8763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noProof="0" dirty="0">
                <a:latin typeface="Onest" pitchFamily="2" charset="0"/>
              </a:rPr>
              <a:t>Desfășurarea campaniilor de  informare privind  instrumentele de suport în  afaceri</a:t>
            </a:r>
            <a:endParaRPr lang="en-US" sz="1100" noProof="0" dirty="0">
              <a:latin typeface="Onest" pitchFamily="2" charset="0"/>
            </a:endParaRPr>
          </a:p>
          <a:p>
            <a:pPr marL="87630" indent="-8763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noProof="0" dirty="0">
                <a:latin typeface="Onest" pitchFamily="2" charset="0"/>
              </a:rPr>
              <a:t>Programul de dezvoltare a furnizorilor locali</a:t>
            </a:r>
            <a:endParaRPr lang="en-US" sz="1100" noProof="0" dirty="0">
              <a:latin typeface="Onest" pitchFamily="2" charset="0"/>
            </a:endParaRPr>
          </a:p>
        </p:txBody>
      </p:sp>
      <p:sp>
        <p:nvSpPr>
          <p:cNvPr id="3" name="Rectangle: Rounded Corners 2"/>
          <p:cNvSpPr/>
          <p:nvPr/>
        </p:nvSpPr>
        <p:spPr>
          <a:xfrm>
            <a:off x="446027" y="1308917"/>
            <a:ext cx="9155173" cy="814903"/>
          </a:xfrm>
          <a:prstGeom prst="roundRect">
            <a:avLst>
              <a:gd name="adj" fmla="val 14360"/>
            </a:avLst>
          </a:prstGeom>
          <a:solidFill>
            <a:srgbClr val="F3F6F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75" name="object 58"/>
          <p:cNvSpPr txBox="1"/>
          <p:nvPr/>
        </p:nvSpPr>
        <p:spPr>
          <a:xfrm>
            <a:off x="1268049" y="1452722"/>
            <a:ext cx="1591082" cy="48026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85"/>
              </a:spcBef>
            </a:pPr>
            <a:r>
              <a:rPr lang="en-US" sz="1400" b="1" noProof="0" dirty="0">
                <a:solidFill>
                  <a:srgbClr val="1A4797"/>
                </a:solidFill>
                <a:latin typeface="Onest Bold" pitchFamily="2" charset="-52"/>
                <a:cs typeface="Corbel" panose="020B0503020204020204"/>
              </a:rPr>
              <a:t>Formare</a:t>
            </a:r>
            <a:endParaRPr lang="en-US" sz="1400" b="1" noProof="0" dirty="0">
              <a:solidFill>
                <a:srgbClr val="1A4797"/>
              </a:solidFill>
              <a:latin typeface="Onest Bold" pitchFamily="2" charset="-52"/>
              <a:cs typeface="Corbel" panose="020B0503020204020204"/>
            </a:endParaRPr>
          </a:p>
          <a:p>
            <a:pPr>
              <a:lnSpc>
                <a:spcPct val="100000"/>
              </a:lnSpc>
              <a:spcBef>
                <a:spcPts val="185"/>
              </a:spcBef>
            </a:pPr>
            <a:r>
              <a:rPr lang="en-US" sz="1400" b="1" noProof="0" dirty="0">
                <a:solidFill>
                  <a:srgbClr val="1A4797"/>
                </a:solidFill>
                <a:latin typeface="Onest Bold" pitchFamily="2" charset="-52"/>
                <a:cs typeface="Corbel" panose="020B0503020204020204"/>
              </a:rPr>
              <a:t>antreprenorială</a:t>
            </a:r>
            <a:endParaRPr lang="en-US" sz="1400" noProof="0" dirty="0">
              <a:solidFill>
                <a:srgbClr val="1A4797"/>
              </a:solidFill>
              <a:latin typeface="Onest Bold" pitchFamily="2" charset="-52"/>
              <a:cs typeface="Corbel" panose="020B0503020204020204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6318563" y="1371600"/>
            <a:ext cx="3054037" cy="702702"/>
          </a:xfrm>
          <a:prstGeom prst="rect">
            <a:avLst/>
          </a:prstGeom>
          <a:noFill/>
        </p:spPr>
        <p:txBody>
          <a:bodyPr wrap="square" lIns="36000" numCol="1" spcCol="0">
            <a:noAutofit/>
          </a:bodyPr>
          <a:lstStyle/>
          <a:p>
            <a:pPr marL="87630" indent="-8763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100" noProof="0" dirty="0">
                <a:latin typeface="Onest" pitchFamily="2" charset="0"/>
              </a:rPr>
              <a:t>Desfășurarea sesiunilor de formare </a:t>
            </a:r>
            <a:br>
              <a:rPr lang="en-US" sz="1100" noProof="0" dirty="0">
                <a:latin typeface="Onest" pitchFamily="2" charset="0"/>
              </a:rPr>
            </a:br>
            <a:r>
              <a:rPr lang="en-US" sz="1100" noProof="0" dirty="0">
                <a:latin typeface="Onest" pitchFamily="2" charset="0"/>
              </a:rPr>
              <a:t>offline și online</a:t>
            </a:r>
            <a:endParaRPr lang="en-US" sz="1100" noProof="0" dirty="0">
              <a:latin typeface="Onest" pitchFamily="2" charset="0"/>
            </a:endParaRPr>
          </a:p>
          <a:p>
            <a:pPr marL="87630" indent="-8763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100" noProof="0" dirty="0">
                <a:latin typeface="Onest" pitchFamily="2" charset="0"/>
              </a:rPr>
              <a:t>Oferirea asistenței și serviciilor de mentorat</a:t>
            </a:r>
            <a:endParaRPr lang="en-US" sz="1100" noProof="0" dirty="0">
              <a:latin typeface="Onest" pitchFamily="2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3387922" y="5174697"/>
            <a:ext cx="7136736" cy="670288"/>
          </a:xfrm>
          <a:prstGeom prst="rect">
            <a:avLst/>
          </a:prstGeom>
          <a:noFill/>
        </p:spPr>
        <p:txBody>
          <a:bodyPr wrap="square" lIns="36000" numCol="2" spcCol="0">
            <a:noAutofit/>
          </a:bodyPr>
          <a:lstStyle/>
          <a:p>
            <a:pPr marL="87630" indent="-8763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100" noProof="0" dirty="0">
                <a:latin typeface="Onest" pitchFamily="2" charset="0"/>
              </a:rPr>
              <a:t>Dezvoltarea și gestionarea rețelei </a:t>
            </a:r>
            <a:br>
              <a:rPr lang="en-US" sz="1100" noProof="0" dirty="0">
                <a:latin typeface="Onest" pitchFamily="2" charset="0"/>
              </a:rPr>
            </a:br>
            <a:r>
              <a:rPr lang="en-US" sz="1100" noProof="0" dirty="0">
                <a:latin typeface="Onest" pitchFamily="2" charset="0"/>
              </a:rPr>
              <a:t>incubatoarelor de afaceri</a:t>
            </a:r>
            <a:endParaRPr lang="en-US" sz="1100" noProof="0" dirty="0">
              <a:latin typeface="Onest" pitchFamily="2" charset="0"/>
            </a:endParaRPr>
          </a:p>
          <a:p>
            <a:pPr marL="87630" indent="-8763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100" noProof="0" dirty="0">
                <a:latin typeface="Onest" pitchFamily="2" charset="0"/>
              </a:rPr>
              <a:t>Crearea platformelor industriale multifuncționale</a:t>
            </a:r>
            <a:endParaRPr lang="en-US" sz="1100" noProof="0" dirty="0">
              <a:latin typeface="Onest" pitchFamily="2" charset="0"/>
            </a:endParaRPr>
          </a:p>
          <a:p>
            <a:pPr marL="87630" indent="-8763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100" noProof="0" dirty="0">
                <a:latin typeface="Onest" pitchFamily="2" charset="0"/>
              </a:rPr>
              <a:t>Acordarea suportului în  dezvoltarea </a:t>
            </a:r>
            <a:br>
              <a:rPr lang="en-US" sz="1100" noProof="0" dirty="0">
                <a:latin typeface="Onest" pitchFamily="2" charset="0"/>
              </a:rPr>
            </a:br>
            <a:r>
              <a:rPr lang="en-US" sz="1100" noProof="0" dirty="0">
                <a:latin typeface="Onest" pitchFamily="2" charset="0"/>
              </a:rPr>
              <a:t>centrelor regionale de suport în afaceri</a:t>
            </a:r>
            <a:endParaRPr lang="en-US" sz="1100" noProof="0" dirty="0">
              <a:latin typeface="Onest" pitchFamily="2" charset="0"/>
            </a:endParaRPr>
          </a:p>
          <a:p>
            <a:pPr marL="87630" indent="-8763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100" noProof="0" dirty="0">
                <a:latin typeface="Onest" pitchFamily="2" charset="0"/>
              </a:rPr>
              <a:t>Susținerea inițiativelor de clustere</a:t>
            </a:r>
            <a:endParaRPr lang="en-US" sz="1100" noProof="0" dirty="0">
              <a:latin typeface="Onest" pitchFamily="2" charset="0"/>
            </a:endParaRPr>
          </a:p>
        </p:txBody>
      </p:sp>
      <p:pic>
        <p:nvPicPr>
          <p:cNvPr id="92" name="Graphic 91"/>
          <p:cNvPicPr>
            <a:picLocks noChangeAspect="1"/>
          </p:cNvPicPr>
          <p:nvPr/>
        </p:nvPicPr>
        <p:blipFill rotWithShape="1"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l="15417" r="35015" b="75082"/>
          <a:stretch>
            <a:fillRect/>
          </a:stretch>
        </p:blipFill>
        <p:spPr>
          <a:xfrm>
            <a:off x="8915400" y="5984567"/>
            <a:ext cx="3276600" cy="873433"/>
          </a:xfrm>
          <a:prstGeom prst="rect">
            <a:avLst/>
          </a:prstGeom>
        </p:spPr>
      </p:pic>
      <p:pic>
        <p:nvPicPr>
          <p:cNvPr id="96" name="Graphic 95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6027" y="6279416"/>
            <a:ext cx="1498103" cy="472228"/>
          </a:xfrm>
          <a:prstGeom prst="rect">
            <a:avLst/>
          </a:prstGeom>
        </p:spPr>
      </p:pic>
      <p:pic>
        <p:nvPicPr>
          <p:cNvPr id="98" name="Graphic 97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263473" y="6373048"/>
            <a:ext cx="1726075" cy="284965"/>
          </a:xfrm>
          <a:prstGeom prst="rect">
            <a:avLst/>
          </a:prstGeom>
        </p:spPr>
      </p:pic>
      <p:cxnSp>
        <p:nvCxnSpPr>
          <p:cNvPr id="100" name="Straight Connector 99"/>
          <p:cNvCxnSpPr/>
          <p:nvPr/>
        </p:nvCxnSpPr>
        <p:spPr>
          <a:xfrm>
            <a:off x="446027" y="6172200"/>
            <a:ext cx="846937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: Rounded Corners 3"/>
          <p:cNvSpPr/>
          <p:nvPr/>
        </p:nvSpPr>
        <p:spPr>
          <a:xfrm>
            <a:off x="3282005" y="2279861"/>
            <a:ext cx="6319195" cy="2546043"/>
          </a:xfrm>
          <a:prstGeom prst="roundRect">
            <a:avLst>
              <a:gd name="adj" fmla="val 4230"/>
            </a:avLst>
          </a:prstGeom>
          <a:solidFill>
            <a:srgbClr val="F3F6F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78" name="object 58"/>
          <p:cNvSpPr txBox="1"/>
          <p:nvPr/>
        </p:nvSpPr>
        <p:spPr>
          <a:xfrm>
            <a:off x="3989548" y="2395017"/>
            <a:ext cx="1591082" cy="239168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85"/>
              </a:spcBef>
            </a:pPr>
            <a:r>
              <a:rPr lang="en-US" sz="1400" b="1" noProof="0" dirty="0">
                <a:solidFill>
                  <a:srgbClr val="1A4797"/>
                </a:solidFill>
                <a:latin typeface="Onest Bold" pitchFamily="2" charset="-52"/>
                <a:cs typeface="Corbel" panose="020B0503020204020204"/>
              </a:rPr>
              <a:t>Acces la finanțare</a:t>
            </a:r>
            <a:endParaRPr lang="en-US" sz="1400" noProof="0" dirty="0">
              <a:solidFill>
                <a:srgbClr val="1A4797"/>
              </a:solidFill>
              <a:latin typeface="Onest Bold" pitchFamily="2" charset="-52"/>
              <a:cs typeface="Corbel" panose="020B050302020402020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82478" y="2836342"/>
            <a:ext cx="1869457" cy="1967134"/>
          </a:xfrm>
          <a:prstGeom prst="rect">
            <a:avLst/>
          </a:prstGeom>
          <a:noFill/>
        </p:spPr>
        <p:txBody>
          <a:bodyPr wrap="square" lIns="36000">
            <a:noAutofit/>
          </a:bodyPr>
          <a:lstStyle/>
          <a:p>
            <a:pPr marL="92075" indent="-920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noProof="0" dirty="0">
                <a:latin typeface="Onest" pitchFamily="2" charset="0"/>
              </a:rPr>
              <a:t>Acordarea granturilor pentru inițierea și dezvoltarea afacerii</a:t>
            </a:r>
            <a:br>
              <a:rPr lang="en-US" sz="1100" noProof="0" dirty="0">
                <a:latin typeface="Onest" pitchFamily="2" charset="0"/>
              </a:rPr>
            </a:br>
            <a:r>
              <a:rPr lang="en-US" sz="1100" noProof="0" dirty="0">
                <a:latin typeface="Onest" pitchFamily="2" charset="0"/>
              </a:rPr>
              <a:t>prin intermediul programelor de suport ODA</a:t>
            </a:r>
            <a:endParaRPr lang="en-US" sz="1100" noProof="0" dirty="0">
              <a:latin typeface="Onest" pitchFamily="2" charset="0"/>
            </a:endParaRPr>
          </a:p>
          <a:p>
            <a:pPr marL="92075" indent="-920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noProof="0" dirty="0">
                <a:latin typeface="Onest" pitchFamily="2" charset="0"/>
              </a:rPr>
              <a:t>Oferirea subvențiilor pentru  participarea la târguri, expoziții și</a:t>
            </a:r>
            <a:r>
              <a:rPr lang="en-US" sz="1100" dirty="0">
                <a:latin typeface="Onest" pitchFamily="2" charset="0"/>
              </a:rPr>
              <a:t> învățământ DUAL</a:t>
            </a:r>
            <a:endParaRPr lang="en-US" sz="1100" noProof="0" dirty="0">
              <a:latin typeface="Onest" pitchFamily="2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5182526" y="2857888"/>
            <a:ext cx="0" cy="1806381"/>
          </a:xfrm>
          <a:prstGeom prst="line">
            <a:avLst/>
          </a:prstGeom>
          <a:ln w="127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Graphic 13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648425" y="2836805"/>
            <a:ext cx="1677051" cy="27208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7603029" y="3177079"/>
            <a:ext cx="2057398" cy="1431161"/>
          </a:xfrm>
          <a:prstGeom prst="rect">
            <a:avLst/>
          </a:prstGeom>
          <a:noFill/>
        </p:spPr>
        <p:txBody>
          <a:bodyPr wrap="square" lIns="36000">
            <a:spAutoFit/>
          </a:bodyPr>
          <a:lstStyle/>
          <a:p>
            <a:pPr marL="92075" indent="-920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noProof="0" dirty="0">
                <a:latin typeface="Onest" pitchFamily="2" charset="0"/>
              </a:rPr>
              <a:t>Emiterea de garanții financiare individuale </a:t>
            </a:r>
            <a:br>
              <a:rPr lang="en-US" sz="1100" noProof="0" dirty="0">
                <a:latin typeface="Onest" pitchFamily="2" charset="0"/>
              </a:rPr>
            </a:br>
            <a:r>
              <a:rPr lang="en-US" sz="1100" noProof="0" dirty="0">
                <a:latin typeface="Onest" pitchFamily="2" charset="0"/>
              </a:rPr>
              <a:t>la diferite etape </a:t>
            </a:r>
            <a:br>
              <a:rPr lang="en-US" sz="1100" noProof="0" dirty="0">
                <a:latin typeface="Onest" pitchFamily="2" charset="0"/>
              </a:rPr>
            </a:br>
            <a:r>
              <a:rPr lang="en-US" sz="1100" noProof="0" dirty="0">
                <a:latin typeface="Onest" pitchFamily="2" charset="0"/>
              </a:rPr>
              <a:t>de dezvoltare</a:t>
            </a:r>
            <a:endParaRPr lang="en-US" sz="1100" noProof="0" dirty="0">
              <a:latin typeface="Onest" pitchFamily="2" charset="0"/>
            </a:endParaRPr>
          </a:p>
          <a:p>
            <a:pPr marL="92075" indent="-920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noProof="0" dirty="0">
                <a:latin typeface="Onest" pitchFamily="2" charset="0"/>
              </a:rPr>
              <a:t>Emiterea de garanții </a:t>
            </a:r>
            <a:br>
              <a:rPr lang="en-US" sz="1100" noProof="0" dirty="0">
                <a:latin typeface="Onest" pitchFamily="2" charset="0"/>
              </a:rPr>
            </a:br>
            <a:r>
              <a:rPr lang="en-US" sz="1100" noProof="0" dirty="0">
                <a:latin typeface="Onest" pitchFamily="2" charset="0"/>
              </a:rPr>
              <a:t>de portofoliu</a:t>
            </a:r>
            <a:endParaRPr lang="en-US" sz="1100" noProof="0" dirty="0">
              <a:latin typeface="Onest" pitchFamily="2" charset="0"/>
            </a:endParaRPr>
          </a:p>
          <a:p>
            <a:pPr marL="92075" indent="-920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noProof="0" dirty="0">
                <a:latin typeface="Onest" pitchFamily="2" charset="0"/>
              </a:rPr>
              <a:t>Programul Prima Casă PLUS</a:t>
            </a:r>
            <a:endParaRPr lang="en-US" sz="1100" noProof="0" dirty="0">
              <a:latin typeface="Onest" pitchFamily="2" charset="0"/>
            </a:endParaRPr>
          </a:p>
        </p:txBody>
      </p:sp>
      <p:pic>
        <p:nvPicPr>
          <p:cNvPr id="23" name="Graphic 22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290617" y="2858417"/>
            <a:ext cx="2132666" cy="214234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5278321" y="3177079"/>
            <a:ext cx="2206244" cy="1623521"/>
          </a:xfrm>
          <a:prstGeom prst="rect">
            <a:avLst/>
          </a:prstGeom>
          <a:noFill/>
        </p:spPr>
        <p:txBody>
          <a:bodyPr wrap="square" lIns="36000">
            <a:spAutoFit/>
          </a:bodyPr>
          <a:lstStyle/>
          <a:p>
            <a:pPr marL="88900" indent="-88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050" noProof="0" dirty="0">
                <a:latin typeface="Onest" pitchFamily="2" charset="0"/>
              </a:rPr>
              <a:t>Oferirea de credite investiționale prin intermediul Entităților Financiare Partenere: </a:t>
            </a:r>
            <a:br>
              <a:rPr lang="en-US" sz="1050" noProof="0" dirty="0">
                <a:latin typeface="Onest" pitchFamily="2" charset="0"/>
              </a:rPr>
            </a:br>
            <a:r>
              <a:rPr lang="en-US" sz="1050" noProof="0" dirty="0">
                <a:latin typeface="Onest" pitchFamily="2" charset="0"/>
              </a:rPr>
              <a:t>- FACEM Investiții BGK</a:t>
            </a:r>
            <a:br>
              <a:rPr lang="en-US" sz="1050" noProof="0" dirty="0">
                <a:latin typeface="Onest" pitchFamily="2" charset="0"/>
              </a:rPr>
            </a:br>
            <a:r>
              <a:rPr lang="en-US" sz="1050" noProof="0" dirty="0">
                <a:latin typeface="Onest" pitchFamily="2" charset="0"/>
              </a:rPr>
              <a:t>- FACEM Impact</a:t>
            </a:r>
            <a:endParaRPr lang="en-US" sz="1050" noProof="0" dirty="0">
              <a:latin typeface="Onest" pitchFamily="2" charset="0"/>
            </a:endParaRPr>
          </a:p>
          <a:p>
            <a:pPr marL="88900" indent="-88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050" noProof="0" dirty="0">
                <a:latin typeface="Onest" pitchFamily="2" charset="0"/>
              </a:rPr>
              <a:t>Oferirea de compensații la dobânzile la creditele investiționale prin intermediul </a:t>
            </a:r>
            <a:r>
              <a:rPr lang="en-US" sz="1050" noProof="0" dirty="0">
                <a:latin typeface="Onest Bold" pitchFamily="2" charset="0"/>
              </a:rPr>
              <a:t>Programului 373</a:t>
            </a:r>
            <a:endParaRPr lang="en-US" sz="1050" noProof="0" dirty="0">
              <a:latin typeface="Onest Bold" pitchFamily="2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7543800" y="2857888"/>
            <a:ext cx="0" cy="1806381"/>
          </a:xfrm>
          <a:prstGeom prst="line">
            <a:avLst/>
          </a:prstGeom>
          <a:ln w="127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: Rounded Corners 19"/>
          <p:cNvSpPr/>
          <p:nvPr/>
        </p:nvSpPr>
        <p:spPr>
          <a:xfrm>
            <a:off x="9751657" y="1315969"/>
            <a:ext cx="2210816" cy="3509935"/>
          </a:xfrm>
          <a:prstGeom prst="roundRect">
            <a:avLst>
              <a:gd name="adj" fmla="val 4230"/>
            </a:avLst>
          </a:prstGeom>
          <a:solidFill>
            <a:srgbClr val="F3F6F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2" name="object 58"/>
          <p:cNvSpPr txBox="1"/>
          <p:nvPr/>
        </p:nvSpPr>
        <p:spPr>
          <a:xfrm>
            <a:off x="10426361" y="1452722"/>
            <a:ext cx="1591082" cy="48026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85"/>
              </a:spcBef>
            </a:pPr>
            <a:r>
              <a:rPr lang="en-US" sz="1400" b="1" noProof="0" dirty="0">
                <a:solidFill>
                  <a:srgbClr val="1A4797"/>
                </a:solidFill>
                <a:latin typeface="Onest Bold" pitchFamily="2" charset="-52"/>
                <a:cs typeface="Corbel" panose="020B0503020204020204"/>
              </a:rPr>
              <a:t>Dialogul</a:t>
            </a:r>
            <a:endParaRPr lang="en-US" sz="1400" b="1" noProof="0" dirty="0">
              <a:solidFill>
                <a:srgbClr val="1A4797"/>
              </a:solidFill>
              <a:latin typeface="Onest Bold" pitchFamily="2" charset="-52"/>
              <a:cs typeface="Corbel" panose="020B0503020204020204"/>
            </a:endParaRPr>
          </a:p>
          <a:p>
            <a:pPr>
              <a:lnSpc>
                <a:spcPct val="100000"/>
              </a:lnSpc>
              <a:spcBef>
                <a:spcPts val="185"/>
              </a:spcBef>
            </a:pPr>
            <a:r>
              <a:rPr lang="en-US" sz="1400" b="1" noProof="0" dirty="0">
                <a:solidFill>
                  <a:srgbClr val="1A4797"/>
                </a:solidFill>
                <a:latin typeface="Onest Bold" pitchFamily="2" charset="-52"/>
                <a:cs typeface="Corbel" panose="020B0503020204020204"/>
              </a:rPr>
              <a:t>public-privat</a:t>
            </a:r>
            <a:endParaRPr lang="en-US" sz="1400" noProof="0" dirty="0">
              <a:solidFill>
                <a:srgbClr val="1A4797"/>
              </a:solidFill>
              <a:latin typeface="Onest Bold" pitchFamily="2" charset="-52"/>
              <a:cs typeface="Corbel" panose="020B0503020204020204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842323" y="2074302"/>
            <a:ext cx="1964880" cy="2600712"/>
          </a:xfrm>
          <a:prstGeom prst="rect">
            <a:avLst/>
          </a:prstGeom>
          <a:noFill/>
        </p:spPr>
        <p:txBody>
          <a:bodyPr wrap="square" lIns="36000">
            <a:spAutoFit/>
          </a:bodyPr>
          <a:lstStyle/>
          <a:p>
            <a:pPr marL="92075" indent="-920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noProof="0" dirty="0">
                <a:latin typeface="Onest" pitchFamily="2" charset="0"/>
              </a:rPr>
              <a:t>Organizarea evenimentelor și forumurilor tematice</a:t>
            </a:r>
            <a:endParaRPr lang="en-US" sz="1100" noProof="0" dirty="0">
              <a:latin typeface="Onest" pitchFamily="2" charset="0"/>
            </a:endParaRPr>
          </a:p>
          <a:p>
            <a:pPr marL="92075" indent="-920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noProof="0" dirty="0">
                <a:latin typeface="Onest" pitchFamily="2" charset="0"/>
              </a:rPr>
              <a:t>Organizarea evenimentelor de B2B</a:t>
            </a:r>
            <a:endParaRPr lang="en-US" sz="1100" noProof="0" dirty="0">
              <a:latin typeface="Onest" pitchFamily="2" charset="0"/>
            </a:endParaRPr>
          </a:p>
          <a:p>
            <a:pPr marL="92075" indent="-920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noProof="0" dirty="0">
                <a:latin typeface="Onest" pitchFamily="2" charset="0"/>
              </a:rPr>
              <a:t>Efectuarea studiilor și analizelor tematice</a:t>
            </a:r>
            <a:endParaRPr lang="en-US" sz="1100" noProof="0" dirty="0">
              <a:latin typeface="Onest" pitchFamily="2" charset="0"/>
            </a:endParaRPr>
          </a:p>
          <a:p>
            <a:pPr marL="92075" indent="-920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noProof="0" dirty="0">
                <a:latin typeface="Onest" pitchFamily="2" charset="0"/>
              </a:rPr>
              <a:t>Elaborarea recomandărilor de politici și instrumente de susținere a dezvoltării sectorului IMM</a:t>
            </a:r>
            <a:endParaRPr lang="en-US" sz="1100" noProof="0" dirty="0">
              <a:latin typeface="Onest" pitchFamily="2" charset="0"/>
            </a:endParaRPr>
          </a:p>
          <a:p>
            <a:pPr marL="92075" indent="-920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noProof="0" dirty="0">
                <a:latin typeface="Onest" pitchFamily="2" charset="0"/>
              </a:rPr>
              <a:t>Facilitarea participării la evenimente și târguri</a:t>
            </a:r>
            <a:endParaRPr lang="en-US" sz="1100" noProof="0" dirty="0">
              <a:latin typeface="Onest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124200" y="1371600"/>
            <a:ext cx="2882315" cy="691471"/>
          </a:xfrm>
          <a:prstGeom prst="rect">
            <a:avLst/>
          </a:prstGeom>
          <a:noFill/>
        </p:spPr>
        <p:txBody>
          <a:bodyPr wrap="square" lIns="36000">
            <a:spAutoFit/>
          </a:bodyPr>
          <a:lstStyle/>
          <a:p>
            <a:pPr marL="87630" indent="-87630">
              <a:lnSpc>
                <a:spcPct val="12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100" noProof="0" dirty="0">
                <a:latin typeface="Onest" pitchFamily="2" charset="0"/>
              </a:rPr>
              <a:t>Dezvoltarea abilităților antreprenoriale </a:t>
            </a:r>
            <a:br>
              <a:rPr lang="en-US" sz="1100" noProof="0" dirty="0">
                <a:latin typeface="Onest" pitchFamily="2" charset="0"/>
              </a:rPr>
            </a:br>
            <a:r>
              <a:rPr lang="en-US" sz="1100" noProof="0" dirty="0">
                <a:latin typeface="Onest" pitchFamily="2" charset="0"/>
              </a:rPr>
              <a:t>prin intermediul programelor de instruire </a:t>
            </a:r>
            <a:br>
              <a:rPr lang="en-US" sz="1100" noProof="0" dirty="0">
                <a:latin typeface="Onest" pitchFamily="2" charset="0"/>
              </a:rPr>
            </a:br>
            <a:r>
              <a:rPr lang="en-US" sz="1100" noProof="0" dirty="0">
                <a:latin typeface="Onest" pitchFamily="2" charset="0"/>
              </a:rPr>
              <a:t>dedicate și opționale</a:t>
            </a:r>
            <a:endParaRPr lang="en-US" sz="1100" noProof="0" dirty="0">
              <a:latin typeface="Onest" pitchFamily="2" charset="0"/>
            </a:endParaRPr>
          </a:p>
        </p:txBody>
      </p:sp>
      <p:pic>
        <p:nvPicPr>
          <p:cNvPr id="28" name="Graphic 27"/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24694" y="2439607"/>
            <a:ext cx="535793" cy="454612"/>
          </a:xfrm>
          <a:prstGeom prst="rect">
            <a:avLst/>
          </a:prstGeom>
        </p:spPr>
      </p:pic>
      <p:pic>
        <p:nvPicPr>
          <p:cNvPr id="29" name="Graphic 28"/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60795" y="1436570"/>
            <a:ext cx="474256" cy="499482"/>
          </a:xfrm>
          <a:prstGeom prst="rect">
            <a:avLst/>
          </a:prstGeom>
        </p:spPr>
      </p:pic>
      <p:pic>
        <p:nvPicPr>
          <p:cNvPr id="30" name="Graphic 29"/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3394616" y="2311453"/>
            <a:ext cx="487794" cy="433595"/>
          </a:xfrm>
          <a:prstGeom prst="rect">
            <a:avLst/>
          </a:prstGeom>
        </p:spPr>
      </p:pic>
      <p:pic>
        <p:nvPicPr>
          <p:cNvPr id="31" name="Graphic 30"/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9856698" y="1460986"/>
            <a:ext cx="471996" cy="471996"/>
          </a:xfrm>
          <a:prstGeom prst="rect">
            <a:avLst/>
          </a:prstGeom>
        </p:spPr>
      </p:pic>
      <p:pic>
        <p:nvPicPr>
          <p:cNvPr id="32" name="Graphic 31"/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584560" y="5200649"/>
            <a:ext cx="544956" cy="54495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5F9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4561955" y="6390057"/>
            <a:ext cx="1789972" cy="3274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ts val="865"/>
              </a:lnSpc>
            </a:pPr>
            <a:r>
              <a:rPr lang="en-US" sz="900" b="1" noProof="0" dirty="0">
                <a:solidFill>
                  <a:schemeClr val="bg1"/>
                </a:solidFill>
                <a:latin typeface="Onest Bold" pitchFamily="2" charset="0"/>
                <a:cs typeface="Calibri" panose="020F0502020204030204"/>
              </a:rPr>
              <a:t>SERVICIU CONSULTARE</a:t>
            </a:r>
            <a:endParaRPr lang="en-US" sz="900" b="1" noProof="0" dirty="0">
              <a:solidFill>
                <a:schemeClr val="bg1"/>
              </a:solidFill>
              <a:latin typeface="Onest Bold" pitchFamily="2" charset="0"/>
              <a:cs typeface="Calibri" panose="020F0502020204030204"/>
            </a:endParaRPr>
          </a:p>
          <a:p>
            <a:pPr marL="12700">
              <a:lnSpc>
                <a:spcPts val="865"/>
              </a:lnSpc>
            </a:pPr>
            <a:r>
              <a:rPr lang="en-US" sz="900" b="1" noProof="0" dirty="0">
                <a:solidFill>
                  <a:schemeClr val="bg1"/>
                </a:solidFill>
                <a:latin typeface="Onest Bold" pitchFamily="2" charset="0"/>
                <a:cs typeface="Calibri" panose="020F0502020204030204"/>
              </a:rPr>
              <a:t>TEL:</a:t>
            </a:r>
            <a:r>
              <a:rPr lang="en-US" sz="900" b="1" spc="-20" noProof="0" dirty="0">
                <a:solidFill>
                  <a:schemeClr val="bg1"/>
                </a:solidFill>
                <a:latin typeface="Onest Bold" pitchFamily="2" charset="0"/>
                <a:cs typeface="Calibri" panose="020F0502020204030204"/>
              </a:rPr>
              <a:t> </a:t>
            </a:r>
            <a:r>
              <a:rPr lang="en-US" sz="900" b="1" noProof="0" dirty="0">
                <a:solidFill>
                  <a:schemeClr val="bg1"/>
                </a:solidFill>
                <a:latin typeface="Onest Bold" pitchFamily="2" charset="0"/>
                <a:cs typeface="Calibri" panose="020F0502020204030204"/>
              </a:rPr>
              <a:t>+373</a:t>
            </a:r>
            <a:r>
              <a:rPr lang="en-US" sz="900" b="1" spc="-40" noProof="0" dirty="0">
                <a:solidFill>
                  <a:schemeClr val="bg1"/>
                </a:solidFill>
                <a:latin typeface="Onest Bold" pitchFamily="2" charset="0"/>
                <a:cs typeface="Calibri" panose="020F0502020204030204"/>
              </a:rPr>
              <a:t> </a:t>
            </a:r>
            <a:r>
              <a:rPr lang="en-US" sz="900" b="1" noProof="0" dirty="0">
                <a:solidFill>
                  <a:schemeClr val="bg1"/>
                </a:solidFill>
                <a:latin typeface="Onest Bold" pitchFamily="2" charset="0"/>
                <a:cs typeface="Calibri" panose="020F0502020204030204"/>
              </a:rPr>
              <a:t>(22)</a:t>
            </a:r>
            <a:r>
              <a:rPr lang="en-US" sz="900" b="1" spc="-45" noProof="0" dirty="0">
                <a:solidFill>
                  <a:schemeClr val="bg1"/>
                </a:solidFill>
                <a:latin typeface="Onest Bold" pitchFamily="2" charset="0"/>
                <a:cs typeface="Calibri" panose="020F0502020204030204"/>
              </a:rPr>
              <a:t> </a:t>
            </a:r>
            <a:r>
              <a:rPr lang="en-US" sz="900" b="1" noProof="0" dirty="0">
                <a:solidFill>
                  <a:schemeClr val="bg1"/>
                </a:solidFill>
                <a:latin typeface="Onest Bold" pitchFamily="2" charset="0"/>
                <a:cs typeface="Calibri" panose="020F0502020204030204"/>
              </a:rPr>
              <a:t>22</a:t>
            </a:r>
            <a:r>
              <a:rPr lang="en-US" sz="900" b="1" spc="-40" noProof="0" dirty="0">
                <a:solidFill>
                  <a:schemeClr val="bg1"/>
                </a:solidFill>
                <a:latin typeface="Onest Bold" pitchFamily="2" charset="0"/>
                <a:cs typeface="Calibri" panose="020F0502020204030204"/>
              </a:rPr>
              <a:t> </a:t>
            </a:r>
            <a:r>
              <a:rPr lang="en-US" sz="900" b="1" noProof="0" dirty="0">
                <a:solidFill>
                  <a:schemeClr val="bg1"/>
                </a:solidFill>
                <a:latin typeface="Onest Bold" pitchFamily="2" charset="0"/>
                <a:cs typeface="Calibri" panose="020F0502020204030204"/>
              </a:rPr>
              <a:t>57</a:t>
            </a:r>
            <a:r>
              <a:rPr lang="en-US" sz="900" b="1" spc="-40" noProof="0" dirty="0">
                <a:solidFill>
                  <a:schemeClr val="bg1"/>
                </a:solidFill>
                <a:latin typeface="Onest Bold" pitchFamily="2" charset="0"/>
                <a:cs typeface="Calibri" panose="020F0502020204030204"/>
              </a:rPr>
              <a:t> </a:t>
            </a:r>
            <a:r>
              <a:rPr lang="en-US" sz="900" b="1" noProof="0" dirty="0">
                <a:solidFill>
                  <a:schemeClr val="bg1"/>
                </a:solidFill>
                <a:latin typeface="Onest Bold" pitchFamily="2" charset="0"/>
                <a:cs typeface="Calibri" panose="020F0502020204030204"/>
              </a:rPr>
              <a:t>99</a:t>
            </a:r>
            <a:endParaRPr lang="en-US" sz="900" noProof="0" dirty="0">
              <a:solidFill>
                <a:schemeClr val="bg1"/>
              </a:solidFill>
              <a:latin typeface="Onest Bold" pitchFamily="2" charset="0"/>
              <a:cs typeface="Calibri" panose="020F0502020204030204"/>
            </a:endParaRPr>
          </a:p>
        </p:txBody>
      </p:sp>
      <p:pic>
        <p:nvPicPr>
          <p:cNvPr id="2" name="Graphic 1"/>
          <p:cNvPicPr>
            <a:picLocks noChangeAspect="1"/>
          </p:cNvPicPr>
          <p:nvPr/>
        </p:nvPicPr>
        <p:blipFill rotWithShape="1"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l="15417" r="35015" b="75082"/>
          <a:stretch>
            <a:fillRect/>
          </a:stretch>
        </p:blipFill>
        <p:spPr>
          <a:xfrm>
            <a:off x="8915400" y="5984567"/>
            <a:ext cx="3276600" cy="873433"/>
          </a:xfrm>
          <a:prstGeom prst="rect">
            <a:avLst/>
          </a:prstGeom>
        </p:spPr>
      </p:pic>
      <p:pic>
        <p:nvPicPr>
          <p:cNvPr id="9" name="Graphic 8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6027" y="6279416"/>
            <a:ext cx="1498103" cy="472228"/>
          </a:xfrm>
          <a:prstGeom prst="rect">
            <a:avLst/>
          </a:prstGeom>
        </p:spPr>
      </p:pic>
      <p:pic>
        <p:nvPicPr>
          <p:cNvPr id="10" name="Graphic 9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263473" y="6373048"/>
            <a:ext cx="1726075" cy="284965"/>
          </a:xfrm>
          <a:prstGeom prst="rect">
            <a:avLst/>
          </a:prstGeom>
        </p:spPr>
      </p:pic>
      <p:cxnSp>
        <p:nvCxnSpPr>
          <p:cNvPr id="19" name="Straight Connector 18"/>
          <p:cNvCxnSpPr/>
          <p:nvPr/>
        </p:nvCxnSpPr>
        <p:spPr>
          <a:xfrm>
            <a:off x="446027" y="6172200"/>
            <a:ext cx="846937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bject 10"/>
          <p:cNvSpPr txBox="1"/>
          <p:nvPr/>
        </p:nvSpPr>
        <p:spPr>
          <a:xfrm>
            <a:off x="2998088" y="323603"/>
            <a:ext cx="6195824" cy="523028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5080">
              <a:lnSpc>
                <a:spcPts val="3460"/>
              </a:lnSpc>
              <a:spcBef>
                <a:spcPts val="535"/>
              </a:spcBef>
            </a:pPr>
            <a:r>
              <a:rPr lang="en-US" sz="3200" noProof="0" dirty="0">
                <a:solidFill>
                  <a:schemeClr val="bg1"/>
                </a:solidFill>
                <a:latin typeface="Onest Bold" pitchFamily="2" charset="-52"/>
                <a:cs typeface="Corbel" panose="020B0503020204020204"/>
              </a:rPr>
              <a:t>Programe pentru Start-</a:t>
            </a:r>
            <a:r>
              <a:rPr lang="en-US" sz="3200" noProof="0" dirty="0" err="1">
                <a:solidFill>
                  <a:schemeClr val="bg1"/>
                </a:solidFill>
                <a:latin typeface="Onest Bold" pitchFamily="2" charset="-52"/>
                <a:cs typeface="Corbel" panose="020B0503020204020204"/>
              </a:rPr>
              <a:t>up</a:t>
            </a:r>
            <a:r>
              <a:rPr lang="en-US" sz="3200" noProof="0" dirty="0">
                <a:solidFill>
                  <a:schemeClr val="bg1"/>
                </a:solidFill>
                <a:latin typeface="Onest Bold" pitchFamily="2" charset="-52"/>
                <a:cs typeface="Corbel" panose="020B0503020204020204"/>
              </a:rPr>
              <a:t> IMM</a:t>
            </a:r>
            <a:endParaRPr lang="en-US" sz="3200" noProof="0" dirty="0">
              <a:solidFill>
                <a:schemeClr val="bg1"/>
              </a:solidFill>
              <a:latin typeface="Onest Bold" pitchFamily="2" charset="-52"/>
              <a:cs typeface="Corbel" panose="020B0503020204020204"/>
            </a:endParaRPr>
          </a:p>
        </p:txBody>
      </p:sp>
      <p:sp>
        <p:nvSpPr>
          <p:cNvPr id="81" name="object 34"/>
          <p:cNvSpPr txBox="1"/>
          <p:nvPr/>
        </p:nvSpPr>
        <p:spPr>
          <a:xfrm>
            <a:off x="2369505" y="3578990"/>
            <a:ext cx="2130877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>
              <a:lnSpc>
                <a:spcPct val="100000"/>
              </a:lnSpc>
              <a:spcBef>
                <a:spcPts val="105"/>
              </a:spcBef>
              <a:tabLst>
                <a:tab pos="185420" algn="l"/>
              </a:tabLst>
            </a:pPr>
            <a:r>
              <a:rPr lang="en-US" sz="1400" noProof="0" dirty="0">
                <a:solidFill>
                  <a:schemeClr val="bg1"/>
                </a:solidFill>
                <a:latin typeface="Onest" pitchFamily="2" charset="0"/>
                <a:cs typeface="Calibri" panose="020F0502020204030204"/>
              </a:rPr>
              <a:t>Raport </a:t>
            </a:r>
            <a:r>
              <a:rPr lang="en-US" sz="1400" spc="-5" noProof="0" dirty="0">
                <a:solidFill>
                  <a:schemeClr val="bg1"/>
                </a:solidFill>
                <a:latin typeface="Onest Bold" pitchFamily="2" charset="0"/>
                <a:cs typeface="Calibri" panose="020F0502020204030204"/>
              </a:rPr>
              <a:t>20%</a:t>
            </a:r>
            <a:r>
              <a:rPr lang="en-US" sz="1400" spc="-20" noProof="0" dirty="0">
                <a:solidFill>
                  <a:schemeClr val="bg1"/>
                </a:solidFill>
                <a:latin typeface="Onest Bold" pitchFamily="2" charset="0"/>
                <a:cs typeface="Calibri" panose="020F0502020204030204"/>
              </a:rPr>
              <a:t> </a:t>
            </a:r>
            <a:r>
              <a:rPr lang="en-US" sz="1400" noProof="0" dirty="0">
                <a:solidFill>
                  <a:schemeClr val="bg1"/>
                </a:solidFill>
                <a:latin typeface="Onest Bold" pitchFamily="2" charset="0"/>
                <a:cs typeface="Calibri" panose="020F0502020204030204"/>
              </a:rPr>
              <a:t>:</a:t>
            </a:r>
            <a:r>
              <a:rPr lang="en-US" sz="1400" spc="-15" noProof="0" dirty="0">
                <a:solidFill>
                  <a:schemeClr val="bg1"/>
                </a:solidFill>
                <a:latin typeface="Onest Bold" pitchFamily="2" charset="0"/>
                <a:cs typeface="Calibri" panose="020F0502020204030204"/>
              </a:rPr>
              <a:t> </a:t>
            </a:r>
            <a:r>
              <a:rPr lang="en-US" sz="1400" spc="-5" noProof="0" dirty="0">
                <a:solidFill>
                  <a:schemeClr val="bg1"/>
                </a:solidFill>
                <a:latin typeface="Onest Bold" pitchFamily="2" charset="0"/>
                <a:cs typeface="Calibri" panose="020F0502020204030204"/>
              </a:rPr>
              <a:t>80%</a:t>
            </a:r>
            <a:endParaRPr lang="en-US" sz="1400" noProof="0" dirty="0">
              <a:solidFill>
                <a:schemeClr val="bg1"/>
              </a:solidFill>
              <a:latin typeface="Onest Bold" pitchFamily="2" charset="0"/>
              <a:cs typeface="Calibri" panose="020F0502020204030204"/>
            </a:endParaRPr>
          </a:p>
        </p:txBody>
      </p:sp>
      <p:sp>
        <p:nvSpPr>
          <p:cNvPr id="8" name="object 20"/>
          <p:cNvSpPr txBox="1"/>
          <p:nvPr/>
        </p:nvSpPr>
        <p:spPr>
          <a:xfrm>
            <a:off x="2369505" y="3106770"/>
            <a:ext cx="1653022" cy="45717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>
              <a:lnSpc>
                <a:spcPct val="100000"/>
              </a:lnSpc>
              <a:spcBef>
                <a:spcPts val="105"/>
              </a:spcBef>
              <a:tabLst>
                <a:tab pos="185420" algn="l"/>
              </a:tabLst>
            </a:pPr>
            <a:r>
              <a:rPr lang="en-US" sz="1400" b="1" noProof="0" dirty="0">
                <a:solidFill>
                  <a:schemeClr val="bg1"/>
                </a:solidFill>
                <a:latin typeface="Onest Bold" pitchFamily="2" charset="0"/>
                <a:cs typeface="Calibri" panose="020F0502020204030204"/>
              </a:rPr>
              <a:t>GRANT</a:t>
            </a:r>
            <a:endParaRPr lang="en-US" sz="1400" b="1" spc="-55" noProof="0" dirty="0">
              <a:solidFill>
                <a:schemeClr val="bg1"/>
              </a:solidFill>
              <a:latin typeface="Onest Bold" pitchFamily="2" charset="0"/>
              <a:cs typeface="Calibri" panose="020F0502020204030204"/>
            </a:endParaRPr>
          </a:p>
          <a:p>
            <a:pPr marL="12065">
              <a:lnSpc>
                <a:spcPct val="100000"/>
              </a:lnSpc>
              <a:spcBef>
                <a:spcPts val="105"/>
              </a:spcBef>
              <a:tabLst>
                <a:tab pos="185420" algn="l"/>
              </a:tabLst>
            </a:pPr>
            <a:r>
              <a:rPr lang="en-US" sz="1400" noProof="0" dirty="0">
                <a:solidFill>
                  <a:schemeClr val="bg1"/>
                </a:solidFill>
                <a:latin typeface="Onest" pitchFamily="2" charset="0"/>
                <a:cs typeface="Calibri" panose="020F0502020204030204"/>
              </a:rPr>
              <a:t>până</a:t>
            </a:r>
            <a:r>
              <a:rPr lang="en-US" sz="1400" spc="-45" noProof="0" dirty="0">
                <a:solidFill>
                  <a:schemeClr val="bg1"/>
                </a:solidFill>
                <a:latin typeface="Onest" pitchFamily="2" charset="0"/>
                <a:cs typeface="Calibri" panose="020F0502020204030204"/>
              </a:rPr>
              <a:t> </a:t>
            </a:r>
            <a:r>
              <a:rPr lang="en-US" sz="1400" noProof="0" dirty="0">
                <a:solidFill>
                  <a:schemeClr val="bg1"/>
                </a:solidFill>
                <a:latin typeface="Onest" pitchFamily="2" charset="0"/>
                <a:cs typeface="Calibri" panose="020F0502020204030204"/>
              </a:rPr>
              <a:t>la</a:t>
            </a:r>
            <a:r>
              <a:rPr lang="en-US" sz="1400" spc="-30" noProof="0" dirty="0">
                <a:solidFill>
                  <a:schemeClr val="bg1"/>
                </a:solidFill>
                <a:latin typeface="Onest" pitchFamily="2" charset="0"/>
                <a:cs typeface="Calibri" panose="020F0502020204030204"/>
              </a:rPr>
              <a:t> </a:t>
            </a:r>
            <a:r>
              <a:rPr lang="en-US" sz="1400" spc="-5" noProof="0" dirty="0">
                <a:solidFill>
                  <a:schemeClr val="bg1"/>
                </a:solidFill>
                <a:latin typeface="Onest Bold" pitchFamily="2" charset="0"/>
                <a:cs typeface="Calibri" panose="020F0502020204030204"/>
              </a:rPr>
              <a:t>600 mii</a:t>
            </a:r>
            <a:r>
              <a:rPr lang="en-US" sz="1400" spc="-40" noProof="0" dirty="0">
                <a:solidFill>
                  <a:schemeClr val="bg1"/>
                </a:solidFill>
                <a:latin typeface="Onest Bold" pitchFamily="2" charset="0"/>
                <a:cs typeface="Calibri" panose="020F0502020204030204"/>
              </a:rPr>
              <a:t> </a:t>
            </a:r>
            <a:r>
              <a:rPr lang="en-US" sz="1400" spc="-10" noProof="0" dirty="0">
                <a:solidFill>
                  <a:schemeClr val="bg1"/>
                </a:solidFill>
                <a:latin typeface="Onest Bold" pitchFamily="2" charset="0"/>
                <a:cs typeface="Calibri" panose="020F0502020204030204"/>
              </a:rPr>
              <a:t>lei</a:t>
            </a:r>
            <a:endParaRPr lang="en-US" sz="1400" noProof="0" dirty="0">
              <a:solidFill>
                <a:schemeClr val="bg1"/>
              </a:solidFill>
              <a:latin typeface="Onest Bold" pitchFamily="2" charset="0"/>
              <a:cs typeface="Calibri" panose="020F0502020204030204"/>
            </a:endParaRPr>
          </a:p>
        </p:txBody>
      </p:sp>
      <p:pic>
        <p:nvPicPr>
          <p:cNvPr id="4" name="Graphic 3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81819" y="2494207"/>
            <a:ext cx="1285788" cy="1285788"/>
          </a:xfrm>
          <a:prstGeom prst="rect">
            <a:avLst/>
          </a:prstGeom>
        </p:spPr>
      </p:pic>
      <p:pic>
        <p:nvPicPr>
          <p:cNvPr id="7" name="Graphic 6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362200" y="2500646"/>
            <a:ext cx="2531036" cy="363524"/>
          </a:xfrm>
          <a:prstGeom prst="rect">
            <a:avLst/>
          </a:prstGeom>
        </p:spPr>
      </p:pic>
      <p:pic>
        <p:nvPicPr>
          <p:cNvPr id="14" name="Graphic 13"/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197892" y="2487589"/>
            <a:ext cx="1285785" cy="1285785"/>
          </a:xfrm>
          <a:prstGeom prst="rect">
            <a:avLst/>
          </a:prstGeom>
        </p:spPr>
      </p:pic>
      <p:pic>
        <p:nvPicPr>
          <p:cNvPr id="21" name="Graphic 20"/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7691620" y="2494207"/>
            <a:ext cx="2823981" cy="438722"/>
          </a:xfrm>
          <a:prstGeom prst="rect">
            <a:avLst/>
          </a:prstGeom>
        </p:spPr>
      </p:pic>
      <p:sp>
        <p:nvSpPr>
          <p:cNvPr id="22" name="object 34"/>
          <p:cNvSpPr txBox="1"/>
          <p:nvPr/>
        </p:nvSpPr>
        <p:spPr>
          <a:xfrm>
            <a:off x="7691620" y="3572372"/>
            <a:ext cx="2130877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>
              <a:lnSpc>
                <a:spcPct val="100000"/>
              </a:lnSpc>
              <a:spcBef>
                <a:spcPts val="105"/>
              </a:spcBef>
              <a:tabLst>
                <a:tab pos="185420" algn="l"/>
              </a:tabLst>
            </a:pPr>
            <a:r>
              <a:rPr lang="en-US" sz="1400" noProof="0" dirty="0">
                <a:solidFill>
                  <a:schemeClr val="bg1"/>
                </a:solidFill>
                <a:latin typeface="Onest" pitchFamily="2" charset="0"/>
                <a:cs typeface="Calibri" panose="020F0502020204030204"/>
              </a:rPr>
              <a:t>Raport </a:t>
            </a:r>
            <a:r>
              <a:rPr lang="en-US" sz="1400" spc="-5" noProof="0" dirty="0">
                <a:solidFill>
                  <a:schemeClr val="bg1"/>
                </a:solidFill>
                <a:latin typeface="Onest Bold" pitchFamily="2" charset="0"/>
                <a:cs typeface="Calibri" panose="020F0502020204030204"/>
              </a:rPr>
              <a:t>50%</a:t>
            </a:r>
            <a:r>
              <a:rPr lang="en-US" sz="1400" spc="-20" noProof="0" dirty="0">
                <a:solidFill>
                  <a:schemeClr val="bg1"/>
                </a:solidFill>
                <a:latin typeface="Onest Bold" pitchFamily="2" charset="0"/>
                <a:cs typeface="Calibri" panose="020F0502020204030204"/>
              </a:rPr>
              <a:t> </a:t>
            </a:r>
            <a:r>
              <a:rPr lang="en-US" sz="1400" noProof="0" dirty="0">
                <a:solidFill>
                  <a:schemeClr val="bg1"/>
                </a:solidFill>
                <a:latin typeface="Onest Bold" pitchFamily="2" charset="0"/>
                <a:cs typeface="Calibri" panose="020F0502020204030204"/>
              </a:rPr>
              <a:t>:</a:t>
            </a:r>
            <a:r>
              <a:rPr lang="en-US" sz="1400" spc="-15" noProof="0" dirty="0">
                <a:solidFill>
                  <a:schemeClr val="bg1"/>
                </a:solidFill>
                <a:latin typeface="Onest Bold" pitchFamily="2" charset="0"/>
                <a:cs typeface="Calibri" panose="020F0502020204030204"/>
              </a:rPr>
              <a:t> </a:t>
            </a:r>
            <a:r>
              <a:rPr lang="en-US" sz="1400" spc="-5" noProof="0" dirty="0">
                <a:solidFill>
                  <a:schemeClr val="bg1"/>
                </a:solidFill>
                <a:latin typeface="Onest Bold" pitchFamily="2" charset="0"/>
                <a:cs typeface="Calibri" panose="020F0502020204030204"/>
              </a:rPr>
              <a:t>50%</a:t>
            </a:r>
            <a:endParaRPr lang="en-US" sz="1400" noProof="0" dirty="0">
              <a:solidFill>
                <a:schemeClr val="bg1"/>
              </a:solidFill>
              <a:latin typeface="Onest Bold" pitchFamily="2" charset="0"/>
              <a:cs typeface="Calibri" panose="020F0502020204030204"/>
            </a:endParaRPr>
          </a:p>
        </p:txBody>
      </p:sp>
      <p:sp>
        <p:nvSpPr>
          <p:cNvPr id="24" name="object 20"/>
          <p:cNvSpPr txBox="1"/>
          <p:nvPr/>
        </p:nvSpPr>
        <p:spPr>
          <a:xfrm>
            <a:off x="7691620" y="3100152"/>
            <a:ext cx="1653022" cy="45717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>
              <a:lnSpc>
                <a:spcPct val="100000"/>
              </a:lnSpc>
              <a:spcBef>
                <a:spcPts val="105"/>
              </a:spcBef>
              <a:tabLst>
                <a:tab pos="185420" algn="l"/>
              </a:tabLst>
            </a:pPr>
            <a:r>
              <a:rPr lang="en-US" sz="1400" b="1" noProof="0" dirty="0">
                <a:solidFill>
                  <a:schemeClr val="bg1"/>
                </a:solidFill>
                <a:latin typeface="Onest Bold" pitchFamily="2" charset="0"/>
                <a:cs typeface="Calibri" panose="020F0502020204030204"/>
              </a:rPr>
              <a:t>GRANT</a:t>
            </a:r>
            <a:endParaRPr lang="en-US" sz="1400" b="1" spc="-55" noProof="0" dirty="0">
              <a:solidFill>
                <a:schemeClr val="bg1"/>
              </a:solidFill>
              <a:latin typeface="Onest Bold" pitchFamily="2" charset="0"/>
              <a:cs typeface="Calibri" panose="020F0502020204030204"/>
            </a:endParaRPr>
          </a:p>
          <a:p>
            <a:pPr marL="12065">
              <a:lnSpc>
                <a:spcPct val="100000"/>
              </a:lnSpc>
              <a:spcBef>
                <a:spcPts val="105"/>
              </a:spcBef>
              <a:tabLst>
                <a:tab pos="185420" algn="l"/>
              </a:tabLst>
            </a:pPr>
            <a:r>
              <a:rPr lang="en-US" sz="1400" noProof="0" dirty="0">
                <a:solidFill>
                  <a:schemeClr val="bg1"/>
                </a:solidFill>
                <a:latin typeface="Onest" pitchFamily="2" charset="0"/>
                <a:cs typeface="Calibri" panose="020F0502020204030204"/>
              </a:rPr>
              <a:t>până</a:t>
            </a:r>
            <a:r>
              <a:rPr lang="en-US" sz="1400" spc="-45" noProof="0" dirty="0">
                <a:solidFill>
                  <a:schemeClr val="bg1"/>
                </a:solidFill>
                <a:latin typeface="Onest" pitchFamily="2" charset="0"/>
                <a:cs typeface="Calibri" panose="020F0502020204030204"/>
              </a:rPr>
              <a:t> </a:t>
            </a:r>
            <a:r>
              <a:rPr lang="en-US" sz="1400" noProof="0" dirty="0">
                <a:solidFill>
                  <a:schemeClr val="bg1"/>
                </a:solidFill>
                <a:latin typeface="Onest" pitchFamily="2" charset="0"/>
                <a:cs typeface="Calibri" panose="020F0502020204030204"/>
              </a:rPr>
              <a:t>la</a:t>
            </a:r>
            <a:r>
              <a:rPr lang="en-US" sz="1400" spc="-30" noProof="0" dirty="0">
                <a:solidFill>
                  <a:schemeClr val="bg1"/>
                </a:solidFill>
                <a:latin typeface="Onest" pitchFamily="2" charset="0"/>
                <a:cs typeface="Calibri" panose="020F0502020204030204"/>
              </a:rPr>
              <a:t> </a:t>
            </a:r>
            <a:r>
              <a:rPr lang="en-US" sz="1400" spc="-5" noProof="0" dirty="0">
                <a:solidFill>
                  <a:schemeClr val="bg1"/>
                </a:solidFill>
                <a:latin typeface="Onest Bold" pitchFamily="2" charset="0"/>
                <a:cs typeface="Calibri" panose="020F0502020204030204"/>
              </a:rPr>
              <a:t>2 mil lei</a:t>
            </a:r>
            <a:endParaRPr lang="en-US" sz="1400" noProof="0" dirty="0">
              <a:solidFill>
                <a:schemeClr val="bg1"/>
              </a:solidFill>
              <a:latin typeface="Onest Bold" pitchFamily="2" charset="0"/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5F9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61955" y="6390057"/>
            <a:ext cx="1789972" cy="3274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ts val="865"/>
              </a:lnSpc>
            </a:pPr>
            <a:r>
              <a:rPr lang="en-US" sz="900" b="1" noProof="0" dirty="0">
                <a:solidFill>
                  <a:schemeClr val="bg1"/>
                </a:solidFill>
                <a:latin typeface="Onest Bold" pitchFamily="2" charset="0"/>
                <a:cs typeface="Calibri" panose="020F0502020204030204"/>
              </a:rPr>
              <a:t>SERVICIU CONSULTARE</a:t>
            </a:r>
            <a:endParaRPr lang="en-US" sz="900" b="1" noProof="0" dirty="0">
              <a:solidFill>
                <a:schemeClr val="bg1"/>
              </a:solidFill>
              <a:latin typeface="Onest Bold" pitchFamily="2" charset="0"/>
              <a:cs typeface="Calibri" panose="020F0502020204030204"/>
            </a:endParaRPr>
          </a:p>
          <a:p>
            <a:pPr marL="12700">
              <a:lnSpc>
                <a:spcPts val="865"/>
              </a:lnSpc>
            </a:pPr>
            <a:r>
              <a:rPr lang="en-US" sz="900" b="1" noProof="0" dirty="0">
                <a:solidFill>
                  <a:schemeClr val="bg1"/>
                </a:solidFill>
                <a:latin typeface="Onest Bold" pitchFamily="2" charset="0"/>
                <a:cs typeface="Calibri" panose="020F0502020204030204"/>
              </a:rPr>
              <a:t>TEL:</a:t>
            </a:r>
            <a:r>
              <a:rPr lang="en-US" sz="900" b="1" spc="-20" noProof="0" dirty="0">
                <a:solidFill>
                  <a:schemeClr val="bg1"/>
                </a:solidFill>
                <a:latin typeface="Onest Bold" pitchFamily="2" charset="0"/>
                <a:cs typeface="Calibri" panose="020F0502020204030204"/>
              </a:rPr>
              <a:t> </a:t>
            </a:r>
            <a:r>
              <a:rPr lang="en-US" sz="900" b="1" noProof="0" dirty="0">
                <a:solidFill>
                  <a:schemeClr val="bg1"/>
                </a:solidFill>
                <a:latin typeface="Onest Bold" pitchFamily="2" charset="0"/>
                <a:cs typeface="Calibri" panose="020F0502020204030204"/>
              </a:rPr>
              <a:t>+373</a:t>
            </a:r>
            <a:r>
              <a:rPr lang="en-US" sz="900" b="1" spc="-40" noProof="0" dirty="0">
                <a:solidFill>
                  <a:schemeClr val="bg1"/>
                </a:solidFill>
                <a:latin typeface="Onest Bold" pitchFamily="2" charset="0"/>
                <a:cs typeface="Calibri" panose="020F0502020204030204"/>
              </a:rPr>
              <a:t> </a:t>
            </a:r>
            <a:r>
              <a:rPr lang="en-US" sz="900" b="1" noProof="0" dirty="0">
                <a:solidFill>
                  <a:schemeClr val="bg1"/>
                </a:solidFill>
                <a:latin typeface="Onest Bold" pitchFamily="2" charset="0"/>
                <a:cs typeface="Calibri" panose="020F0502020204030204"/>
              </a:rPr>
              <a:t>(22)</a:t>
            </a:r>
            <a:r>
              <a:rPr lang="en-US" sz="900" b="1" spc="-45" noProof="0" dirty="0">
                <a:solidFill>
                  <a:schemeClr val="bg1"/>
                </a:solidFill>
                <a:latin typeface="Onest Bold" pitchFamily="2" charset="0"/>
                <a:cs typeface="Calibri" panose="020F0502020204030204"/>
              </a:rPr>
              <a:t> </a:t>
            </a:r>
            <a:r>
              <a:rPr lang="en-US" sz="900" b="1" noProof="0" dirty="0">
                <a:solidFill>
                  <a:schemeClr val="bg1"/>
                </a:solidFill>
                <a:latin typeface="Onest Bold" pitchFamily="2" charset="0"/>
                <a:cs typeface="Calibri" panose="020F0502020204030204"/>
              </a:rPr>
              <a:t>22</a:t>
            </a:r>
            <a:r>
              <a:rPr lang="en-US" sz="900" b="1" spc="-40" noProof="0" dirty="0">
                <a:solidFill>
                  <a:schemeClr val="bg1"/>
                </a:solidFill>
                <a:latin typeface="Onest Bold" pitchFamily="2" charset="0"/>
                <a:cs typeface="Calibri" panose="020F0502020204030204"/>
              </a:rPr>
              <a:t> </a:t>
            </a:r>
            <a:r>
              <a:rPr lang="en-US" sz="900" b="1" noProof="0" dirty="0">
                <a:solidFill>
                  <a:schemeClr val="bg1"/>
                </a:solidFill>
                <a:latin typeface="Onest Bold" pitchFamily="2" charset="0"/>
                <a:cs typeface="Calibri" panose="020F0502020204030204"/>
              </a:rPr>
              <a:t>57</a:t>
            </a:r>
            <a:r>
              <a:rPr lang="en-US" sz="900" b="1" spc="-40" noProof="0" dirty="0">
                <a:solidFill>
                  <a:schemeClr val="bg1"/>
                </a:solidFill>
                <a:latin typeface="Onest Bold" pitchFamily="2" charset="0"/>
                <a:cs typeface="Calibri" panose="020F0502020204030204"/>
              </a:rPr>
              <a:t> </a:t>
            </a:r>
            <a:r>
              <a:rPr lang="en-US" sz="900" b="1" noProof="0" dirty="0">
                <a:solidFill>
                  <a:schemeClr val="bg1"/>
                </a:solidFill>
                <a:latin typeface="Onest Bold" pitchFamily="2" charset="0"/>
                <a:cs typeface="Calibri" panose="020F0502020204030204"/>
              </a:rPr>
              <a:t>99</a:t>
            </a:r>
            <a:endParaRPr lang="en-US" sz="900" noProof="0" dirty="0">
              <a:solidFill>
                <a:schemeClr val="bg1"/>
              </a:solidFill>
              <a:latin typeface="Onest Bold" pitchFamily="2" charset="0"/>
              <a:cs typeface="Calibri" panose="020F0502020204030204"/>
            </a:endParaRPr>
          </a:p>
        </p:txBody>
      </p:sp>
      <p:pic>
        <p:nvPicPr>
          <p:cNvPr id="4" name="Graphic 3"/>
          <p:cNvPicPr>
            <a:picLocks noChangeAspect="1"/>
          </p:cNvPicPr>
          <p:nvPr/>
        </p:nvPicPr>
        <p:blipFill rotWithShape="1"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l="15417" r="35015" b="75082"/>
          <a:stretch>
            <a:fillRect/>
          </a:stretch>
        </p:blipFill>
        <p:spPr>
          <a:xfrm>
            <a:off x="8915400" y="5984567"/>
            <a:ext cx="3276600" cy="873433"/>
          </a:xfrm>
          <a:prstGeom prst="rect">
            <a:avLst/>
          </a:prstGeom>
        </p:spPr>
      </p:pic>
      <p:pic>
        <p:nvPicPr>
          <p:cNvPr id="5" name="Graphic 4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6027" y="6279416"/>
            <a:ext cx="1498103" cy="472228"/>
          </a:xfrm>
          <a:prstGeom prst="rect">
            <a:avLst/>
          </a:prstGeom>
        </p:spPr>
      </p:pic>
      <p:pic>
        <p:nvPicPr>
          <p:cNvPr id="6" name="Graphic 5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263473" y="6373048"/>
            <a:ext cx="1726075" cy="284965"/>
          </a:xfrm>
          <a:prstGeom prst="rect">
            <a:avLst/>
          </a:prstGeom>
        </p:spPr>
      </p:pic>
      <p:sp>
        <p:nvSpPr>
          <p:cNvPr id="8" name="object 10"/>
          <p:cNvSpPr txBox="1"/>
          <p:nvPr/>
        </p:nvSpPr>
        <p:spPr>
          <a:xfrm>
            <a:off x="2263473" y="169320"/>
            <a:ext cx="8862824" cy="523028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5080">
              <a:lnSpc>
                <a:spcPts val="3460"/>
              </a:lnSpc>
              <a:spcBef>
                <a:spcPts val="535"/>
              </a:spcBef>
            </a:pPr>
            <a:r>
              <a:rPr lang="en-US" sz="3200" noProof="0" dirty="0">
                <a:solidFill>
                  <a:schemeClr val="bg1"/>
                </a:solidFill>
                <a:latin typeface="Onest Bold" pitchFamily="2" charset="-52"/>
                <a:ea typeface="+mj-ea"/>
              </a:rPr>
              <a:t>Programe pentru dezvoltarea afacerii</a:t>
            </a:r>
            <a:endParaRPr lang="en-US" sz="3200" noProof="0" dirty="0">
              <a:solidFill>
                <a:schemeClr val="bg1"/>
              </a:solidFill>
              <a:latin typeface="Onest Bold" pitchFamily="2" charset="-52"/>
              <a:ea typeface="+mj-ea"/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>
            <a:off x="446027" y="6172200"/>
            <a:ext cx="846937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phic 6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11693" y="1436273"/>
            <a:ext cx="1285788" cy="1285788"/>
          </a:xfrm>
          <a:prstGeom prst="rect">
            <a:avLst/>
          </a:prstGeom>
        </p:spPr>
      </p:pic>
      <p:pic>
        <p:nvPicPr>
          <p:cNvPr id="14" name="Graphic 13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351927" y="1422043"/>
            <a:ext cx="1285787" cy="1285787"/>
          </a:xfrm>
          <a:prstGeom prst="rect">
            <a:avLst/>
          </a:prstGeom>
        </p:spPr>
      </p:pic>
      <p:pic>
        <p:nvPicPr>
          <p:cNvPr id="19" name="Graphic 18"/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324759" y="3872205"/>
            <a:ext cx="1285788" cy="1285788"/>
          </a:xfrm>
          <a:prstGeom prst="rect">
            <a:avLst/>
          </a:prstGeom>
        </p:spPr>
      </p:pic>
      <p:pic>
        <p:nvPicPr>
          <p:cNvPr id="24" name="Graphic 23"/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7832307" y="3876198"/>
            <a:ext cx="3505200" cy="348125"/>
          </a:xfrm>
          <a:prstGeom prst="rect">
            <a:avLst/>
          </a:prstGeom>
        </p:spPr>
      </p:pic>
      <p:pic>
        <p:nvPicPr>
          <p:cNvPr id="27" name="Graphic 26"/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7832308" y="1422044"/>
            <a:ext cx="3092723" cy="601844"/>
          </a:xfrm>
          <a:prstGeom prst="rect">
            <a:avLst/>
          </a:prstGeom>
        </p:spPr>
      </p:pic>
      <p:pic>
        <p:nvPicPr>
          <p:cNvPr id="30" name="Graphic 29"/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992074" y="1428181"/>
            <a:ext cx="2652386" cy="363340"/>
          </a:xfrm>
          <a:prstGeom prst="rect">
            <a:avLst/>
          </a:prstGeom>
        </p:spPr>
      </p:pic>
      <p:sp>
        <p:nvSpPr>
          <p:cNvPr id="37" name="object 34"/>
          <p:cNvSpPr txBox="1"/>
          <p:nvPr/>
        </p:nvSpPr>
        <p:spPr>
          <a:xfrm>
            <a:off x="1992074" y="2519292"/>
            <a:ext cx="2130877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>
              <a:lnSpc>
                <a:spcPct val="100000"/>
              </a:lnSpc>
              <a:spcBef>
                <a:spcPts val="105"/>
              </a:spcBef>
              <a:tabLst>
                <a:tab pos="185420" algn="l"/>
              </a:tabLst>
            </a:pPr>
            <a:r>
              <a:rPr lang="en-US" sz="1400" noProof="0" dirty="0">
                <a:solidFill>
                  <a:schemeClr val="bg1"/>
                </a:solidFill>
                <a:latin typeface="Onest" pitchFamily="2" charset="0"/>
                <a:cs typeface="Calibri" panose="020F0502020204030204"/>
              </a:rPr>
              <a:t>Raport </a:t>
            </a:r>
            <a:r>
              <a:rPr lang="en-US" sz="1400" spc="-5" noProof="0" dirty="0">
                <a:solidFill>
                  <a:schemeClr val="bg1"/>
                </a:solidFill>
                <a:latin typeface="Onest Bold" pitchFamily="2" charset="0"/>
                <a:cs typeface="Calibri" panose="020F0502020204030204"/>
              </a:rPr>
              <a:t>30%</a:t>
            </a:r>
            <a:r>
              <a:rPr lang="en-US" sz="1400" spc="-20" noProof="0" dirty="0">
                <a:solidFill>
                  <a:schemeClr val="bg1"/>
                </a:solidFill>
                <a:latin typeface="Onest Bold" pitchFamily="2" charset="0"/>
                <a:cs typeface="Calibri" panose="020F0502020204030204"/>
              </a:rPr>
              <a:t> </a:t>
            </a:r>
            <a:r>
              <a:rPr lang="en-US" sz="1400" noProof="0" dirty="0">
                <a:solidFill>
                  <a:schemeClr val="bg1"/>
                </a:solidFill>
                <a:latin typeface="Onest Bold" pitchFamily="2" charset="0"/>
                <a:cs typeface="Calibri" panose="020F0502020204030204"/>
              </a:rPr>
              <a:t>:</a:t>
            </a:r>
            <a:r>
              <a:rPr lang="en-US" sz="1400" spc="-15" noProof="0" dirty="0">
                <a:solidFill>
                  <a:schemeClr val="bg1"/>
                </a:solidFill>
                <a:latin typeface="Onest Bold" pitchFamily="2" charset="0"/>
                <a:cs typeface="Calibri" panose="020F0502020204030204"/>
              </a:rPr>
              <a:t> </a:t>
            </a:r>
            <a:r>
              <a:rPr lang="en-US" sz="1400" spc="-5" noProof="0" dirty="0">
                <a:solidFill>
                  <a:schemeClr val="bg1"/>
                </a:solidFill>
                <a:latin typeface="Onest Bold" pitchFamily="2" charset="0"/>
                <a:cs typeface="Calibri" panose="020F0502020204030204"/>
              </a:rPr>
              <a:t>70%</a:t>
            </a:r>
            <a:endParaRPr lang="en-US" sz="1400" noProof="0" dirty="0">
              <a:solidFill>
                <a:schemeClr val="bg1"/>
              </a:solidFill>
              <a:latin typeface="Onest Bold" pitchFamily="2" charset="0"/>
              <a:cs typeface="Calibri" panose="020F0502020204030204"/>
            </a:endParaRPr>
          </a:p>
        </p:txBody>
      </p:sp>
      <p:sp>
        <p:nvSpPr>
          <p:cNvPr id="38" name="object 20"/>
          <p:cNvSpPr txBox="1"/>
          <p:nvPr/>
        </p:nvSpPr>
        <p:spPr>
          <a:xfrm>
            <a:off x="1992074" y="2047072"/>
            <a:ext cx="1653022" cy="45717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>
              <a:lnSpc>
                <a:spcPct val="100000"/>
              </a:lnSpc>
              <a:spcBef>
                <a:spcPts val="105"/>
              </a:spcBef>
              <a:tabLst>
                <a:tab pos="185420" algn="l"/>
              </a:tabLst>
            </a:pPr>
            <a:r>
              <a:rPr lang="en-US" sz="1400" b="1" noProof="0" dirty="0">
                <a:solidFill>
                  <a:schemeClr val="bg1"/>
                </a:solidFill>
                <a:latin typeface="Onest Bold" pitchFamily="2" charset="0"/>
                <a:cs typeface="Calibri" panose="020F0502020204030204"/>
              </a:rPr>
              <a:t>GRANT</a:t>
            </a:r>
            <a:endParaRPr lang="en-US" sz="1400" b="1" spc="-55" noProof="0" dirty="0">
              <a:solidFill>
                <a:schemeClr val="bg1"/>
              </a:solidFill>
              <a:latin typeface="Onest Bold" pitchFamily="2" charset="0"/>
              <a:cs typeface="Calibri" panose="020F0502020204030204"/>
            </a:endParaRPr>
          </a:p>
          <a:p>
            <a:pPr marL="12065">
              <a:lnSpc>
                <a:spcPct val="100000"/>
              </a:lnSpc>
              <a:spcBef>
                <a:spcPts val="105"/>
              </a:spcBef>
              <a:tabLst>
                <a:tab pos="185420" algn="l"/>
              </a:tabLst>
            </a:pPr>
            <a:r>
              <a:rPr lang="en-US" sz="1400" noProof="0" dirty="0">
                <a:solidFill>
                  <a:schemeClr val="bg1"/>
                </a:solidFill>
                <a:latin typeface="Onest" pitchFamily="2" charset="0"/>
                <a:cs typeface="Calibri" panose="020F0502020204030204"/>
              </a:rPr>
              <a:t>până</a:t>
            </a:r>
            <a:r>
              <a:rPr lang="en-US" sz="1400" spc="-45" noProof="0" dirty="0">
                <a:solidFill>
                  <a:schemeClr val="bg1"/>
                </a:solidFill>
                <a:latin typeface="Onest" pitchFamily="2" charset="0"/>
                <a:cs typeface="Calibri" panose="020F0502020204030204"/>
              </a:rPr>
              <a:t> </a:t>
            </a:r>
            <a:r>
              <a:rPr lang="en-US" sz="1400" noProof="0" dirty="0">
                <a:solidFill>
                  <a:schemeClr val="bg1"/>
                </a:solidFill>
                <a:latin typeface="Onest" pitchFamily="2" charset="0"/>
                <a:cs typeface="Calibri" panose="020F0502020204030204"/>
              </a:rPr>
              <a:t>la</a:t>
            </a:r>
            <a:r>
              <a:rPr lang="en-US" sz="1400" spc="-30" noProof="0" dirty="0">
                <a:solidFill>
                  <a:schemeClr val="bg1"/>
                </a:solidFill>
                <a:latin typeface="Onest" pitchFamily="2" charset="0"/>
                <a:cs typeface="Calibri" panose="020F0502020204030204"/>
              </a:rPr>
              <a:t> </a:t>
            </a:r>
            <a:r>
              <a:rPr lang="en-US" sz="1400" spc="-5" noProof="0" dirty="0">
                <a:solidFill>
                  <a:schemeClr val="bg1"/>
                </a:solidFill>
                <a:latin typeface="Onest Bold" pitchFamily="2" charset="0"/>
                <a:cs typeface="Calibri" panose="020F0502020204030204"/>
              </a:rPr>
              <a:t>500 mii</a:t>
            </a:r>
            <a:r>
              <a:rPr lang="en-US" sz="1400" spc="-40" noProof="0" dirty="0">
                <a:solidFill>
                  <a:schemeClr val="bg1"/>
                </a:solidFill>
                <a:latin typeface="Onest Bold" pitchFamily="2" charset="0"/>
                <a:cs typeface="Calibri" panose="020F0502020204030204"/>
              </a:rPr>
              <a:t> </a:t>
            </a:r>
            <a:r>
              <a:rPr lang="en-US" sz="1400" spc="-10" noProof="0" dirty="0">
                <a:solidFill>
                  <a:schemeClr val="bg1"/>
                </a:solidFill>
                <a:latin typeface="Onest Bold" pitchFamily="2" charset="0"/>
                <a:cs typeface="Calibri" panose="020F0502020204030204"/>
              </a:rPr>
              <a:t>lei</a:t>
            </a:r>
            <a:endParaRPr lang="en-US" sz="1400" noProof="0" dirty="0">
              <a:solidFill>
                <a:schemeClr val="bg1"/>
              </a:solidFill>
              <a:latin typeface="Onest Bold" pitchFamily="2" charset="0"/>
              <a:cs typeface="Calibri" panose="020F0502020204030204"/>
            </a:endParaRPr>
          </a:p>
        </p:txBody>
      </p:sp>
      <p:sp>
        <p:nvSpPr>
          <p:cNvPr id="42" name="object 34"/>
          <p:cNvSpPr txBox="1"/>
          <p:nvPr/>
        </p:nvSpPr>
        <p:spPr>
          <a:xfrm>
            <a:off x="7832308" y="2504520"/>
            <a:ext cx="2130877" cy="45717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>
              <a:lnSpc>
                <a:spcPct val="100000"/>
              </a:lnSpc>
              <a:spcBef>
                <a:spcPts val="105"/>
              </a:spcBef>
              <a:tabLst>
                <a:tab pos="185420" algn="l"/>
              </a:tabLst>
            </a:pPr>
            <a:r>
              <a:rPr lang="en-US" sz="1400" noProof="0" dirty="0">
                <a:solidFill>
                  <a:schemeClr val="bg1"/>
                </a:solidFill>
                <a:latin typeface="Onest" pitchFamily="2" charset="0"/>
                <a:cs typeface="Calibri" panose="020F0502020204030204"/>
              </a:rPr>
              <a:t>Raport </a:t>
            </a:r>
            <a:r>
              <a:rPr lang="en-US" sz="1400" spc="-5" noProof="0" dirty="0">
                <a:solidFill>
                  <a:schemeClr val="bg1"/>
                </a:solidFill>
                <a:latin typeface="Onest Bold" pitchFamily="2" charset="0"/>
                <a:cs typeface="Calibri" panose="020F0502020204030204"/>
              </a:rPr>
              <a:t>20%</a:t>
            </a:r>
            <a:r>
              <a:rPr lang="en-US" sz="1400" spc="-20" noProof="0" dirty="0">
                <a:solidFill>
                  <a:schemeClr val="bg1"/>
                </a:solidFill>
                <a:latin typeface="Onest Bold" pitchFamily="2" charset="0"/>
                <a:cs typeface="Calibri" panose="020F0502020204030204"/>
              </a:rPr>
              <a:t> </a:t>
            </a:r>
            <a:r>
              <a:rPr lang="en-US" sz="1400" noProof="0" dirty="0">
                <a:solidFill>
                  <a:schemeClr val="bg1"/>
                </a:solidFill>
                <a:latin typeface="Onest Bold" pitchFamily="2" charset="0"/>
                <a:cs typeface="Calibri" panose="020F0502020204030204"/>
              </a:rPr>
              <a:t>:</a:t>
            </a:r>
            <a:r>
              <a:rPr lang="en-US" sz="1400" spc="-15" noProof="0" dirty="0">
                <a:solidFill>
                  <a:schemeClr val="bg1"/>
                </a:solidFill>
                <a:latin typeface="Onest Bold" pitchFamily="2" charset="0"/>
                <a:cs typeface="Calibri" panose="020F0502020204030204"/>
              </a:rPr>
              <a:t> </a:t>
            </a:r>
            <a:r>
              <a:rPr lang="en-US" sz="1400" spc="-5" noProof="0" dirty="0">
                <a:solidFill>
                  <a:schemeClr val="bg1"/>
                </a:solidFill>
                <a:latin typeface="Onest Bold" pitchFamily="2" charset="0"/>
                <a:cs typeface="Calibri" panose="020F0502020204030204"/>
              </a:rPr>
              <a:t>80%</a:t>
            </a:r>
            <a:endParaRPr lang="en-US" sz="1400" spc="-5" noProof="0" dirty="0">
              <a:solidFill>
                <a:schemeClr val="bg1"/>
              </a:solidFill>
              <a:latin typeface="Onest Bold" pitchFamily="2" charset="0"/>
              <a:cs typeface="Calibri" panose="020F0502020204030204"/>
            </a:endParaRPr>
          </a:p>
          <a:p>
            <a:pPr marL="12065">
              <a:spcBef>
                <a:spcPts val="105"/>
              </a:spcBef>
              <a:tabLst>
                <a:tab pos="185420" algn="l"/>
              </a:tabLst>
            </a:pPr>
            <a:r>
              <a:rPr lang="en-US" sz="1400" noProof="0" dirty="0">
                <a:solidFill>
                  <a:schemeClr val="bg1"/>
                </a:solidFill>
                <a:latin typeface="Onest" pitchFamily="2" charset="0"/>
                <a:cs typeface="Calibri" panose="020F0502020204030204"/>
              </a:rPr>
              <a:t>             </a:t>
            </a:r>
            <a:r>
              <a:rPr lang="en-US" sz="1400" spc="-5" noProof="0" dirty="0">
                <a:solidFill>
                  <a:schemeClr val="bg1"/>
                </a:solidFill>
                <a:latin typeface="Onest Bold" pitchFamily="2" charset="0"/>
                <a:cs typeface="Calibri" panose="020F0502020204030204"/>
              </a:rPr>
              <a:t>50%</a:t>
            </a:r>
            <a:r>
              <a:rPr lang="en-US" sz="1400" spc="-20" noProof="0" dirty="0">
                <a:solidFill>
                  <a:schemeClr val="bg1"/>
                </a:solidFill>
                <a:latin typeface="Onest Bold" pitchFamily="2" charset="0"/>
                <a:cs typeface="Calibri" panose="020F0502020204030204"/>
              </a:rPr>
              <a:t> </a:t>
            </a:r>
            <a:r>
              <a:rPr lang="en-US" sz="1400" noProof="0" dirty="0">
                <a:solidFill>
                  <a:schemeClr val="bg1"/>
                </a:solidFill>
                <a:latin typeface="Onest Bold" pitchFamily="2" charset="0"/>
                <a:cs typeface="Calibri" panose="020F0502020204030204"/>
              </a:rPr>
              <a:t>:</a:t>
            </a:r>
            <a:r>
              <a:rPr lang="en-US" sz="1400" spc="-15" noProof="0" dirty="0">
                <a:solidFill>
                  <a:schemeClr val="bg1"/>
                </a:solidFill>
                <a:latin typeface="Onest Bold" pitchFamily="2" charset="0"/>
                <a:cs typeface="Calibri" panose="020F0502020204030204"/>
              </a:rPr>
              <a:t> </a:t>
            </a:r>
            <a:r>
              <a:rPr lang="en-US" sz="1400" spc="-5" noProof="0" dirty="0">
                <a:solidFill>
                  <a:schemeClr val="bg1"/>
                </a:solidFill>
                <a:latin typeface="Onest Bold" pitchFamily="2" charset="0"/>
                <a:cs typeface="Calibri" panose="020F0502020204030204"/>
              </a:rPr>
              <a:t>50%</a:t>
            </a:r>
            <a:endParaRPr lang="en-US" sz="1400" noProof="0" dirty="0">
              <a:solidFill>
                <a:schemeClr val="bg1"/>
              </a:solidFill>
              <a:latin typeface="Onest Bold" pitchFamily="2" charset="0"/>
              <a:cs typeface="Calibri" panose="020F0502020204030204"/>
            </a:endParaRPr>
          </a:p>
        </p:txBody>
      </p:sp>
      <p:sp>
        <p:nvSpPr>
          <p:cNvPr id="45" name="object 20"/>
          <p:cNvSpPr txBox="1"/>
          <p:nvPr/>
        </p:nvSpPr>
        <p:spPr>
          <a:xfrm>
            <a:off x="7832307" y="2006904"/>
            <a:ext cx="2652385" cy="45717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>
              <a:lnSpc>
                <a:spcPct val="100000"/>
              </a:lnSpc>
              <a:spcBef>
                <a:spcPts val="105"/>
              </a:spcBef>
              <a:tabLst>
                <a:tab pos="185420" algn="l"/>
              </a:tabLst>
            </a:pPr>
            <a:r>
              <a:rPr lang="en-US" sz="1400" b="1" noProof="0" dirty="0">
                <a:solidFill>
                  <a:schemeClr val="bg1"/>
                </a:solidFill>
                <a:latin typeface="Onest Bold" pitchFamily="2" charset="0"/>
                <a:cs typeface="Calibri" panose="020F0502020204030204"/>
              </a:rPr>
              <a:t>GRANT</a:t>
            </a:r>
            <a:endParaRPr lang="en-US" sz="1400" b="1" spc="-55" noProof="0" dirty="0">
              <a:solidFill>
                <a:schemeClr val="bg1"/>
              </a:solidFill>
              <a:latin typeface="Onest Bold" pitchFamily="2" charset="0"/>
              <a:cs typeface="Calibri" panose="020F0502020204030204"/>
            </a:endParaRPr>
          </a:p>
          <a:p>
            <a:pPr marL="12065">
              <a:lnSpc>
                <a:spcPct val="100000"/>
              </a:lnSpc>
              <a:spcBef>
                <a:spcPts val="105"/>
              </a:spcBef>
              <a:tabLst>
                <a:tab pos="185420" algn="l"/>
              </a:tabLst>
            </a:pPr>
            <a:r>
              <a:rPr lang="en-US" sz="1400" noProof="0" dirty="0">
                <a:solidFill>
                  <a:schemeClr val="bg1"/>
                </a:solidFill>
                <a:latin typeface="Onest" pitchFamily="2" charset="0"/>
                <a:cs typeface="Calibri" panose="020F0502020204030204"/>
              </a:rPr>
              <a:t>până</a:t>
            </a:r>
            <a:r>
              <a:rPr lang="en-US" sz="1400" spc="-45" noProof="0" dirty="0">
                <a:solidFill>
                  <a:schemeClr val="bg1"/>
                </a:solidFill>
                <a:latin typeface="Onest" pitchFamily="2" charset="0"/>
                <a:cs typeface="Calibri" panose="020F0502020204030204"/>
              </a:rPr>
              <a:t> </a:t>
            </a:r>
            <a:r>
              <a:rPr lang="en-US" sz="1400" noProof="0" dirty="0">
                <a:solidFill>
                  <a:schemeClr val="bg1"/>
                </a:solidFill>
                <a:latin typeface="Onest" pitchFamily="2" charset="0"/>
                <a:cs typeface="Calibri" panose="020F0502020204030204"/>
              </a:rPr>
              <a:t>la</a:t>
            </a:r>
            <a:r>
              <a:rPr lang="en-US" sz="1400" spc="-30" noProof="0" dirty="0">
                <a:solidFill>
                  <a:schemeClr val="bg1"/>
                </a:solidFill>
                <a:latin typeface="Onest" pitchFamily="2" charset="0"/>
                <a:cs typeface="Calibri" panose="020F0502020204030204"/>
              </a:rPr>
              <a:t> </a:t>
            </a:r>
            <a:r>
              <a:rPr lang="en-US" sz="1400" spc="-5" noProof="0" dirty="0">
                <a:solidFill>
                  <a:schemeClr val="bg1"/>
                </a:solidFill>
                <a:latin typeface="Onest Bold" pitchFamily="2" charset="0"/>
                <a:cs typeface="Calibri" panose="020F0502020204030204"/>
              </a:rPr>
              <a:t>2 milioane lei</a:t>
            </a:r>
            <a:endParaRPr lang="en-US" sz="1400" noProof="0" dirty="0">
              <a:solidFill>
                <a:schemeClr val="bg1"/>
              </a:solidFill>
              <a:latin typeface="Onest Bold" pitchFamily="2" charset="0"/>
              <a:cs typeface="Calibri" panose="020F0502020204030204"/>
            </a:endParaRPr>
          </a:p>
        </p:txBody>
      </p:sp>
      <p:sp>
        <p:nvSpPr>
          <p:cNvPr id="49" name="object 34"/>
          <p:cNvSpPr txBox="1"/>
          <p:nvPr/>
        </p:nvSpPr>
        <p:spPr>
          <a:xfrm>
            <a:off x="1992074" y="4929084"/>
            <a:ext cx="2130877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>
              <a:lnSpc>
                <a:spcPct val="100000"/>
              </a:lnSpc>
              <a:spcBef>
                <a:spcPts val="105"/>
              </a:spcBef>
              <a:tabLst>
                <a:tab pos="185420" algn="l"/>
              </a:tabLst>
            </a:pPr>
            <a:r>
              <a:rPr lang="en-US" sz="1400" noProof="0" dirty="0">
                <a:solidFill>
                  <a:schemeClr val="bg1"/>
                </a:solidFill>
                <a:latin typeface="Onest" pitchFamily="2" charset="0"/>
                <a:cs typeface="Calibri" panose="020F0502020204030204"/>
              </a:rPr>
              <a:t>Raport </a:t>
            </a:r>
            <a:r>
              <a:rPr lang="en-US" sz="1400" spc="-5" noProof="0" dirty="0">
                <a:solidFill>
                  <a:schemeClr val="bg1"/>
                </a:solidFill>
                <a:latin typeface="Onest Bold" pitchFamily="2" charset="0"/>
                <a:cs typeface="Calibri" panose="020F0502020204030204"/>
              </a:rPr>
              <a:t>30%</a:t>
            </a:r>
            <a:r>
              <a:rPr lang="en-US" sz="1400" spc="-20" noProof="0" dirty="0">
                <a:solidFill>
                  <a:schemeClr val="bg1"/>
                </a:solidFill>
                <a:latin typeface="Onest Bold" pitchFamily="2" charset="0"/>
                <a:cs typeface="Calibri" panose="020F0502020204030204"/>
              </a:rPr>
              <a:t> </a:t>
            </a:r>
            <a:r>
              <a:rPr lang="en-US" sz="1400" noProof="0" dirty="0">
                <a:solidFill>
                  <a:schemeClr val="bg1"/>
                </a:solidFill>
                <a:latin typeface="Onest Bold" pitchFamily="2" charset="0"/>
                <a:cs typeface="Calibri" panose="020F0502020204030204"/>
              </a:rPr>
              <a:t>:</a:t>
            </a:r>
            <a:r>
              <a:rPr lang="en-US" sz="1400" spc="-15" noProof="0" dirty="0">
                <a:solidFill>
                  <a:schemeClr val="bg1"/>
                </a:solidFill>
                <a:latin typeface="Onest Bold" pitchFamily="2" charset="0"/>
                <a:cs typeface="Calibri" panose="020F0502020204030204"/>
              </a:rPr>
              <a:t> </a:t>
            </a:r>
            <a:r>
              <a:rPr lang="en-US" sz="1400" spc="-5" noProof="0" dirty="0">
                <a:solidFill>
                  <a:schemeClr val="bg1"/>
                </a:solidFill>
                <a:latin typeface="Onest Bold" pitchFamily="2" charset="0"/>
                <a:cs typeface="Calibri" panose="020F0502020204030204"/>
              </a:rPr>
              <a:t>70%</a:t>
            </a:r>
            <a:endParaRPr lang="en-US" sz="1400" noProof="0" dirty="0">
              <a:solidFill>
                <a:schemeClr val="bg1"/>
              </a:solidFill>
              <a:latin typeface="Onest Bold" pitchFamily="2" charset="0"/>
              <a:cs typeface="Calibri" panose="020F0502020204030204"/>
            </a:endParaRPr>
          </a:p>
        </p:txBody>
      </p:sp>
      <p:sp>
        <p:nvSpPr>
          <p:cNvPr id="50" name="object 20"/>
          <p:cNvSpPr txBox="1"/>
          <p:nvPr/>
        </p:nvSpPr>
        <p:spPr>
          <a:xfrm>
            <a:off x="1992074" y="4456864"/>
            <a:ext cx="1817926" cy="45717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>
              <a:lnSpc>
                <a:spcPct val="100000"/>
              </a:lnSpc>
              <a:spcBef>
                <a:spcPts val="105"/>
              </a:spcBef>
              <a:tabLst>
                <a:tab pos="185420" algn="l"/>
              </a:tabLst>
            </a:pPr>
            <a:r>
              <a:rPr lang="en-US" sz="1400" b="1" noProof="0" dirty="0">
                <a:solidFill>
                  <a:schemeClr val="bg1"/>
                </a:solidFill>
                <a:latin typeface="Onest Bold" pitchFamily="2" charset="0"/>
                <a:cs typeface="Calibri" panose="020F0502020204030204"/>
              </a:rPr>
              <a:t>GRANT</a:t>
            </a:r>
            <a:endParaRPr lang="en-US" sz="1400" b="1" spc="-55" noProof="0" dirty="0">
              <a:solidFill>
                <a:schemeClr val="bg1"/>
              </a:solidFill>
              <a:latin typeface="Onest Bold" pitchFamily="2" charset="0"/>
              <a:cs typeface="Calibri" panose="020F0502020204030204"/>
            </a:endParaRPr>
          </a:p>
          <a:p>
            <a:pPr marL="12065">
              <a:lnSpc>
                <a:spcPct val="100000"/>
              </a:lnSpc>
              <a:spcBef>
                <a:spcPts val="105"/>
              </a:spcBef>
              <a:tabLst>
                <a:tab pos="185420" algn="l"/>
              </a:tabLst>
            </a:pPr>
            <a:r>
              <a:rPr lang="en-US" sz="1400" noProof="0" dirty="0">
                <a:solidFill>
                  <a:schemeClr val="bg1"/>
                </a:solidFill>
                <a:latin typeface="Onest" pitchFamily="2" charset="0"/>
                <a:cs typeface="Calibri" panose="020F0502020204030204"/>
              </a:rPr>
              <a:t>până</a:t>
            </a:r>
            <a:r>
              <a:rPr lang="en-US" sz="1400" spc="-45" noProof="0" dirty="0">
                <a:solidFill>
                  <a:schemeClr val="bg1"/>
                </a:solidFill>
                <a:latin typeface="Onest" pitchFamily="2" charset="0"/>
                <a:cs typeface="Calibri" panose="020F0502020204030204"/>
              </a:rPr>
              <a:t> </a:t>
            </a:r>
            <a:r>
              <a:rPr lang="en-US" sz="1400" noProof="0" dirty="0">
                <a:solidFill>
                  <a:schemeClr val="bg1"/>
                </a:solidFill>
                <a:latin typeface="Onest" pitchFamily="2" charset="0"/>
                <a:cs typeface="Calibri" panose="020F0502020204030204"/>
              </a:rPr>
              <a:t>la</a:t>
            </a:r>
            <a:r>
              <a:rPr lang="en-US" sz="1400" spc="-30" noProof="0" dirty="0">
                <a:solidFill>
                  <a:schemeClr val="bg1"/>
                </a:solidFill>
                <a:latin typeface="Onest" pitchFamily="2" charset="0"/>
                <a:cs typeface="Calibri" panose="020F0502020204030204"/>
              </a:rPr>
              <a:t> </a:t>
            </a:r>
            <a:r>
              <a:rPr lang="en-US" sz="1400" spc="-5" noProof="0" dirty="0">
                <a:solidFill>
                  <a:schemeClr val="bg1"/>
                </a:solidFill>
                <a:latin typeface="Onest Bold" pitchFamily="2" charset="0"/>
                <a:cs typeface="Calibri" panose="020F0502020204030204"/>
              </a:rPr>
              <a:t>5 milioane</a:t>
            </a:r>
            <a:r>
              <a:rPr lang="en-US" sz="1400" spc="-40" noProof="0" dirty="0">
                <a:solidFill>
                  <a:schemeClr val="bg1"/>
                </a:solidFill>
                <a:latin typeface="Onest Bold" pitchFamily="2" charset="0"/>
                <a:cs typeface="Calibri" panose="020F0502020204030204"/>
              </a:rPr>
              <a:t> </a:t>
            </a:r>
            <a:r>
              <a:rPr lang="en-US" sz="1400" spc="-10" noProof="0" dirty="0">
                <a:solidFill>
                  <a:schemeClr val="bg1"/>
                </a:solidFill>
                <a:latin typeface="Onest Bold" pitchFamily="2" charset="0"/>
                <a:cs typeface="Calibri" panose="020F0502020204030204"/>
              </a:rPr>
              <a:t>lei</a:t>
            </a:r>
            <a:endParaRPr lang="en-US" sz="1400" noProof="0" dirty="0">
              <a:solidFill>
                <a:schemeClr val="bg1"/>
              </a:solidFill>
              <a:latin typeface="Onest Bold" pitchFamily="2" charset="0"/>
              <a:cs typeface="Calibri" panose="020F0502020204030204"/>
            </a:endParaRPr>
          </a:p>
        </p:txBody>
      </p:sp>
      <p:sp>
        <p:nvSpPr>
          <p:cNvPr id="51" name="object 34"/>
          <p:cNvSpPr txBox="1"/>
          <p:nvPr/>
        </p:nvSpPr>
        <p:spPr>
          <a:xfrm>
            <a:off x="7855918" y="4929084"/>
            <a:ext cx="2130877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>
              <a:lnSpc>
                <a:spcPct val="100000"/>
              </a:lnSpc>
              <a:spcBef>
                <a:spcPts val="105"/>
              </a:spcBef>
              <a:tabLst>
                <a:tab pos="185420" algn="l"/>
              </a:tabLst>
            </a:pPr>
            <a:r>
              <a:rPr lang="en-US" sz="1400" noProof="0" dirty="0">
                <a:solidFill>
                  <a:schemeClr val="bg1"/>
                </a:solidFill>
                <a:latin typeface="Onest" pitchFamily="2" charset="0"/>
                <a:cs typeface="Calibri" panose="020F0502020204030204"/>
              </a:rPr>
              <a:t>Raport </a:t>
            </a:r>
            <a:r>
              <a:rPr lang="en-US" sz="1400" spc="-5" noProof="0" dirty="0">
                <a:solidFill>
                  <a:schemeClr val="bg1"/>
                </a:solidFill>
                <a:latin typeface="Onest Bold" pitchFamily="2" charset="0"/>
                <a:cs typeface="Calibri" panose="020F0502020204030204"/>
              </a:rPr>
              <a:t>70%</a:t>
            </a:r>
            <a:r>
              <a:rPr lang="en-US" sz="1400" spc="-20" noProof="0" dirty="0">
                <a:solidFill>
                  <a:schemeClr val="bg1"/>
                </a:solidFill>
                <a:latin typeface="Onest Bold" pitchFamily="2" charset="0"/>
                <a:cs typeface="Calibri" panose="020F0502020204030204"/>
              </a:rPr>
              <a:t> </a:t>
            </a:r>
            <a:r>
              <a:rPr lang="en-US" sz="1400" noProof="0" dirty="0">
                <a:solidFill>
                  <a:schemeClr val="bg1"/>
                </a:solidFill>
                <a:latin typeface="Onest Bold" pitchFamily="2" charset="0"/>
                <a:cs typeface="Calibri" panose="020F0502020204030204"/>
              </a:rPr>
              <a:t>:</a:t>
            </a:r>
            <a:r>
              <a:rPr lang="en-US" sz="1400" spc="-15" noProof="0" dirty="0">
                <a:solidFill>
                  <a:schemeClr val="bg1"/>
                </a:solidFill>
                <a:latin typeface="Onest Bold" pitchFamily="2" charset="0"/>
                <a:cs typeface="Calibri" panose="020F0502020204030204"/>
              </a:rPr>
              <a:t> </a:t>
            </a:r>
            <a:r>
              <a:rPr lang="en-US" sz="1400" spc="-5" noProof="0" dirty="0">
                <a:solidFill>
                  <a:schemeClr val="bg1"/>
                </a:solidFill>
                <a:latin typeface="Onest Bold" pitchFamily="2" charset="0"/>
                <a:cs typeface="Calibri" panose="020F0502020204030204"/>
              </a:rPr>
              <a:t>30%</a:t>
            </a:r>
            <a:endParaRPr lang="en-US" sz="1400" noProof="0" dirty="0">
              <a:solidFill>
                <a:schemeClr val="bg1"/>
              </a:solidFill>
              <a:latin typeface="Onest Bold" pitchFamily="2" charset="0"/>
              <a:cs typeface="Calibri" panose="020F0502020204030204"/>
            </a:endParaRPr>
          </a:p>
        </p:txBody>
      </p:sp>
      <p:sp>
        <p:nvSpPr>
          <p:cNvPr id="52" name="object 20"/>
          <p:cNvSpPr txBox="1"/>
          <p:nvPr/>
        </p:nvSpPr>
        <p:spPr>
          <a:xfrm>
            <a:off x="7855918" y="4456864"/>
            <a:ext cx="1653022" cy="45717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>
              <a:lnSpc>
                <a:spcPct val="100000"/>
              </a:lnSpc>
              <a:spcBef>
                <a:spcPts val="105"/>
              </a:spcBef>
              <a:tabLst>
                <a:tab pos="185420" algn="l"/>
              </a:tabLst>
            </a:pPr>
            <a:r>
              <a:rPr lang="en-US" sz="1400" b="1" noProof="0" dirty="0">
                <a:solidFill>
                  <a:schemeClr val="bg1"/>
                </a:solidFill>
                <a:latin typeface="Onest Bold" pitchFamily="2" charset="0"/>
                <a:cs typeface="Calibri" panose="020F0502020204030204"/>
              </a:rPr>
              <a:t>GRANT</a:t>
            </a:r>
            <a:endParaRPr lang="en-US" sz="1400" b="1" spc="-55" noProof="0" dirty="0">
              <a:solidFill>
                <a:schemeClr val="bg1"/>
              </a:solidFill>
              <a:latin typeface="Onest Bold" pitchFamily="2" charset="0"/>
              <a:cs typeface="Calibri" panose="020F0502020204030204"/>
            </a:endParaRPr>
          </a:p>
          <a:p>
            <a:pPr marL="12065">
              <a:lnSpc>
                <a:spcPct val="100000"/>
              </a:lnSpc>
              <a:spcBef>
                <a:spcPts val="105"/>
              </a:spcBef>
              <a:tabLst>
                <a:tab pos="185420" algn="l"/>
              </a:tabLst>
            </a:pPr>
            <a:r>
              <a:rPr lang="en-US" sz="1400" noProof="0" dirty="0">
                <a:solidFill>
                  <a:schemeClr val="bg1"/>
                </a:solidFill>
                <a:latin typeface="Onest" pitchFamily="2" charset="0"/>
                <a:cs typeface="Calibri" panose="020F0502020204030204"/>
              </a:rPr>
              <a:t>până</a:t>
            </a:r>
            <a:r>
              <a:rPr lang="en-US" sz="1400" spc="-45" noProof="0" dirty="0">
                <a:solidFill>
                  <a:schemeClr val="bg1"/>
                </a:solidFill>
                <a:latin typeface="Onest" pitchFamily="2" charset="0"/>
                <a:cs typeface="Calibri" panose="020F0502020204030204"/>
              </a:rPr>
              <a:t> </a:t>
            </a:r>
            <a:r>
              <a:rPr lang="en-US" sz="1400" noProof="0" dirty="0">
                <a:solidFill>
                  <a:schemeClr val="bg1"/>
                </a:solidFill>
                <a:latin typeface="Onest" pitchFamily="2" charset="0"/>
                <a:cs typeface="Calibri" panose="020F0502020204030204"/>
              </a:rPr>
              <a:t>la</a:t>
            </a:r>
            <a:r>
              <a:rPr lang="en-US" sz="1400" spc="-30" noProof="0" dirty="0">
                <a:solidFill>
                  <a:schemeClr val="bg1"/>
                </a:solidFill>
                <a:latin typeface="Onest" pitchFamily="2" charset="0"/>
                <a:cs typeface="Calibri" panose="020F0502020204030204"/>
              </a:rPr>
              <a:t> </a:t>
            </a:r>
            <a:r>
              <a:rPr lang="en-US" sz="1400" spc="-5" noProof="0" dirty="0">
                <a:solidFill>
                  <a:schemeClr val="bg1"/>
                </a:solidFill>
                <a:latin typeface="Onest Bold" pitchFamily="2" charset="0"/>
                <a:cs typeface="Calibri" panose="020F0502020204030204"/>
              </a:rPr>
              <a:t>500 mii</a:t>
            </a:r>
            <a:r>
              <a:rPr lang="en-US" sz="1400" spc="-40" noProof="0" dirty="0">
                <a:solidFill>
                  <a:schemeClr val="bg1"/>
                </a:solidFill>
                <a:latin typeface="Onest Bold" pitchFamily="2" charset="0"/>
                <a:cs typeface="Calibri" panose="020F0502020204030204"/>
              </a:rPr>
              <a:t> </a:t>
            </a:r>
            <a:r>
              <a:rPr lang="en-US" sz="1400" spc="-10" noProof="0" dirty="0">
                <a:solidFill>
                  <a:schemeClr val="bg1"/>
                </a:solidFill>
                <a:latin typeface="Onest Bold" pitchFamily="2" charset="0"/>
                <a:cs typeface="Calibri" panose="020F0502020204030204"/>
              </a:rPr>
              <a:t>lei</a:t>
            </a:r>
            <a:endParaRPr lang="en-US" sz="1400" noProof="0" dirty="0">
              <a:solidFill>
                <a:schemeClr val="bg1"/>
              </a:solidFill>
              <a:latin typeface="Onest Bold" pitchFamily="2" charset="0"/>
              <a:cs typeface="Calibri" panose="020F0502020204030204"/>
            </a:endParaRPr>
          </a:p>
        </p:txBody>
      </p:sp>
      <p:pic>
        <p:nvPicPr>
          <p:cNvPr id="9" name="Graphic 4"/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510826" y="3868214"/>
            <a:ext cx="1313386" cy="1313386"/>
          </a:xfrm>
          <a:prstGeom prst="rect">
            <a:avLst/>
          </a:prstGeom>
        </p:spPr>
      </p:pic>
      <p:pic>
        <p:nvPicPr>
          <p:cNvPr id="10" name="Graphic 6"/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1992074" y="3836050"/>
            <a:ext cx="3682465" cy="41996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5F9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549" y="1311452"/>
            <a:ext cx="9483234" cy="387629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" name="Graphic 1"/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5417" r="35015" b="75082"/>
          <a:stretch>
            <a:fillRect/>
          </a:stretch>
        </p:blipFill>
        <p:spPr>
          <a:xfrm>
            <a:off x="8908473" y="6018237"/>
            <a:ext cx="3326080" cy="879561"/>
          </a:xfrm>
          <a:prstGeom prst="rect">
            <a:avLst/>
          </a:prstGeom>
        </p:spPr>
      </p:pic>
      <p:pic>
        <p:nvPicPr>
          <p:cNvPr id="23" name="Graphic 22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42861" y="6313085"/>
            <a:ext cx="1520726" cy="475541"/>
          </a:xfrm>
          <a:prstGeom prst="rect">
            <a:avLst/>
          </a:prstGeom>
        </p:spPr>
      </p:pic>
      <p:pic>
        <p:nvPicPr>
          <p:cNvPr id="24" name="Graphic 23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259824" y="6406718"/>
            <a:ext cx="1752141" cy="286964"/>
          </a:xfrm>
          <a:prstGeom prst="rect">
            <a:avLst/>
          </a:prstGeom>
        </p:spPr>
      </p:pic>
      <p:cxnSp>
        <p:nvCxnSpPr>
          <p:cNvPr id="27" name="Straight Connector 26"/>
          <p:cNvCxnSpPr/>
          <p:nvPr/>
        </p:nvCxnSpPr>
        <p:spPr>
          <a:xfrm>
            <a:off x="428122" y="6205870"/>
            <a:ext cx="859727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bject 10"/>
          <p:cNvSpPr txBox="1"/>
          <p:nvPr/>
        </p:nvSpPr>
        <p:spPr>
          <a:xfrm>
            <a:off x="183047" y="-32914"/>
            <a:ext cx="8929739" cy="1406026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5080">
              <a:lnSpc>
                <a:spcPts val="3460"/>
              </a:lnSpc>
              <a:spcBef>
                <a:spcPts val="535"/>
              </a:spcBef>
            </a:pPr>
            <a:r>
              <a:rPr lang="en-US" sz="2800" dirty="0">
                <a:solidFill>
                  <a:schemeClr val="bg1"/>
                </a:solidFill>
                <a:latin typeface="Onest Bold" pitchFamily="2" charset="-52"/>
              </a:rPr>
              <a:t>Instrumentul de susținere financiară nerambursabilă destinat lansării afacerii CREȘTEM IMM</a:t>
            </a:r>
            <a:endParaRPr lang="en-US" sz="2800" dirty="0">
              <a:solidFill>
                <a:schemeClr val="bg1"/>
              </a:solidFill>
              <a:latin typeface="Onest Bold" pitchFamily="2" charset="-52"/>
            </a:endParaRPr>
          </a:p>
        </p:txBody>
      </p:sp>
      <p:sp>
        <p:nvSpPr>
          <p:cNvPr id="4" name="Rectangle: Rounded Corners 3"/>
          <p:cNvSpPr/>
          <p:nvPr/>
        </p:nvSpPr>
        <p:spPr>
          <a:xfrm>
            <a:off x="10363200" y="231657"/>
            <a:ext cx="1600200" cy="1853935"/>
          </a:xfrm>
          <a:prstGeom prst="roundRect">
            <a:avLst>
              <a:gd name="adj" fmla="val 4230"/>
            </a:avLst>
          </a:prstGeom>
          <a:solidFill>
            <a:srgbClr val="F3F6F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pic>
        <p:nvPicPr>
          <p:cNvPr id="5" name="Graphic 4"/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513011" y="387335"/>
            <a:ext cx="1285787" cy="1285787"/>
          </a:xfrm>
          <a:prstGeom prst="rect">
            <a:avLst/>
          </a:prstGeom>
        </p:spPr>
      </p:pic>
      <p:pic>
        <p:nvPicPr>
          <p:cNvPr id="7" name="Graphic 6"/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511938" y="1770646"/>
            <a:ext cx="1299062" cy="14815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0" y="5154441"/>
            <a:ext cx="11791507" cy="11518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975" indent="-180975">
              <a:lnSpc>
                <a:spcPct val="120000"/>
              </a:lnSpc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en-US" sz="1400" spc="-10" dirty="0" err="1">
                <a:solidFill>
                  <a:schemeClr val="bg1"/>
                </a:solidFill>
                <a:latin typeface="Onest" pitchFamily="2" charset="0"/>
                <a:cs typeface="Calibri" panose="020F0502020204030204"/>
              </a:rPr>
              <a:t>Suportul</a:t>
            </a:r>
            <a:r>
              <a:rPr lang="en-US" sz="1400" spc="-10" dirty="0">
                <a:solidFill>
                  <a:schemeClr val="bg1"/>
                </a:solidFill>
                <a:latin typeface="Onest" pitchFamily="2" charset="0"/>
                <a:cs typeface="Calibri" panose="020F0502020204030204"/>
              </a:rPr>
              <a:t> </a:t>
            </a:r>
            <a:r>
              <a:rPr lang="en-US" sz="1400" spc="-10" dirty="0" err="1">
                <a:solidFill>
                  <a:schemeClr val="bg1"/>
                </a:solidFill>
                <a:latin typeface="Onest" pitchFamily="2" charset="0"/>
                <a:cs typeface="Calibri" panose="020F0502020204030204"/>
              </a:rPr>
              <a:t>financiar</a:t>
            </a:r>
            <a:r>
              <a:rPr lang="en-US" sz="1400" spc="-10" dirty="0">
                <a:solidFill>
                  <a:schemeClr val="bg1"/>
                </a:solidFill>
                <a:latin typeface="Onest" pitchFamily="2" charset="0"/>
                <a:cs typeface="Calibri" panose="020F0502020204030204"/>
              </a:rPr>
              <a:t> </a:t>
            </a:r>
            <a:r>
              <a:rPr lang="en-US" sz="1400" spc="-10" dirty="0" err="1">
                <a:solidFill>
                  <a:schemeClr val="bg1"/>
                </a:solidFill>
                <a:latin typeface="Onest" pitchFamily="2" charset="0"/>
                <a:cs typeface="Calibri" panose="020F0502020204030204"/>
              </a:rPr>
              <a:t>pentru</a:t>
            </a:r>
            <a:r>
              <a:rPr lang="en-US" sz="1400" spc="-10" dirty="0">
                <a:solidFill>
                  <a:schemeClr val="bg1"/>
                </a:solidFill>
                <a:latin typeface="Onest" pitchFamily="2" charset="0"/>
                <a:cs typeface="Calibri" panose="020F0502020204030204"/>
              </a:rPr>
              <a:t> </a:t>
            </a:r>
            <a:r>
              <a:rPr lang="en-US" sz="1400" spc="-10" dirty="0" err="1">
                <a:solidFill>
                  <a:schemeClr val="bg1"/>
                </a:solidFill>
                <a:latin typeface="Onest" pitchFamily="2" charset="0"/>
                <a:cs typeface="Calibri" panose="020F0502020204030204"/>
              </a:rPr>
              <a:t>lansarea</a:t>
            </a:r>
            <a:r>
              <a:rPr lang="en-US" sz="1400" spc="-10" dirty="0">
                <a:solidFill>
                  <a:schemeClr val="bg1"/>
                </a:solidFill>
                <a:latin typeface="Onest" pitchFamily="2" charset="0"/>
                <a:cs typeface="Calibri" panose="020F0502020204030204"/>
              </a:rPr>
              <a:t> </a:t>
            </a:r>
            <a:r>
              <a:rPr lang="en-US" sz="1400" spc="-10" dirty="0" err="1">
                <a:solidFill>
                  <a:schemeClr val="bg1"/>
                </a:solidFill>
                <a:latin typeface="Onest" pitchFamily="2" charset="0"/>
                <a:cs typeface="Calibri" panose="020F0502020204030204"/>
              </a:rPr>
              <a:t>afacerii</a:t>
            </a:r>
            <a:r>
              <a:rPr lang="en-US" sz="1400" spc="-10" dirty="0">
                <a:solidFill>
                  <a:schemeClr val="bg1"/>
                </a:solidFill>
                <a:latin typeface="Onest" pitchFamily="2" charset="0"/>
                <a:cs typeface="Calibri" panose="020F0502020204030204"/>
              </a:rPr>
              <a:t> </a:t>
            </a:r>
            <a:r>
              <a:rPr lang="en-US" sz="1400" spc="-10" dirty="0" err="1">
                <a:solidFill>
                  <a:schemeClr val="bg1"/>
                </a:solidFill>
                <a:latin typeface="Onest" pitchFamily="2" charset="0"/>
                <a:cs typeface="Calibri" panose="020F0502020204030204"/>
              </a:rPr>
              <a:t>poate</a:t>
            </a:r>
            <a:r>
              <a:rPr lang="en-US" sz="1400" spc="-10" dirty="0">
                <a:solidFill>
                  <a:schemeClr val="bg1"/>
                </a:solidFill>
                <a:latin typeface="Onest" pitchFamily="2" charset="0"/>
                <a:cs typeface="Calibri" panose="020F0502020204030204"/>
              </a:rPr>
              <a:t> fi </a:t>
            </a:r>
            <a:r>
              <a:rPr lang="en-US" sz="1400" spc="-10" dirty="0" err="1">
                <a:solidFill>
                  <a:schemeClr val="bg1"/>
                </a:solidFill>
                <a:latin typeface="Onest" pitchFamily="2" charset="0"/>
                <a:cs typeface="Calibri" panose="020F0502020204030204"/>
              </a:rPr>
              <a:t>accesat</a:t>
            </a:r>
            <a:r>
              <a:rPr lang="en-US" sz="1400" spc="-10" dirty="0">
                <a:solidFill>
                  <a:schemeClr val="bg1"/>
                </a:solidFill>
                <a:latin typeface="Onest" pitchFamily="2" charset="0"/>
                <a:cs typeface="Calibri" panose="020F0502020204030204"/>
              </a:rPr>
              <a:t> o </a:t>
            </a:r>
            <a:r>
              <a:rPr lang="en-US" sz="1400" spc="-10" dirty="0" err="1">
                <a:solidFill>
                  <a:schemeClr val="bg1"/>
                </a:solidFill>
                <a:latin typeface="Onest" pitchFamily="2" charset="0"/>
                <a:cs typeface="Calibri" panose="020F0502020204030204"/>
              </a:rPr>
              <a:t>singură</a:t>
            </a:r>
            <a:r>
              <a:rPr lang="en-US" sz="1400" spc="-10" dirty="0">
                <a:solidFill>
                  <a:schemeClr val="bg1"/>
                </a:solidFill>
                <a:latin typeface="Onest" pitchFamily="2" charset="0"/>
                <a:cs typeface="Calibri" panose="020F0502020204030204"/>
              </a:rPr>
              <a:t> </a:t>
            </a:r>
            <a:r>
              <a:rPr lang="en-US" sz="1400" spc="-10" dirty="0" err="1">
                <a:solidFill>
                  <a:schemeClr val="bg1"/>
                </a:solidFill>
                <a:latin typeface="Onest" pitchFamily="2" charset="0"/>
                <a:cs typeface="Calibri" panose="020F0502020204030204"/>
              </a:rPr>
              <a:t>dată</a:t>
            </a:r>
            <a:r>
              <a:rPr lang="en-US" sz="1400" spc="-10" dirty="0">
                <a:solidFill>
                  <a:schemeClr val="bg1"/>
                </a:solidFill>
                <a:latin typeface="Onest" pitchFamily="2" charset="0"/>
                <a:cs typeface="Calibri" panose="020F0502020204030204"/>
              </a:rPr>
              <a:t>. </a:t>
            </a:r>
            <a:r>
              <a:rPr lang="en-US" sz="1400" spc="-10" dirty="0" err="1">
                <a:solidFill>
                  <a:schemeClr val="bg1"/>
                </a:solidFill>
                <a:latin typeface="Onest" pitchFamily="2" charset="0"/>
                <a:cs typeface="Calibri" panose="020F0502020204030204"/>
              </a:rPr>
              <a:t>Depunerea</a:t>
            </a:r>
            <a:r>
              <a:rPr lang="en-US" sz="1400" spc="-10" dirty="0">
                <a:solidFill>
                  <a:schemeClr val="bg1"/>
                </a:solidFill>
                <a:latin typeface="Onest" pitchFamily="2" charset="0"/>
                <a:cs typeface="Calibri" panose="020F0502020204030204"/>
              </a:rPr>
              <a:t> </a:t>
            </a:r>
            <a:r>
              <a:rPr lang="en-US" sz="1400" spc="-10" dirty="0" err="1">
                <a:solidFill>
                  <a:schemeClr val="bg1"/>
                </a:solidFill>
                <a:latin typeface="Onest" pitchFamily="2" charset="0"/>
                <a:cs typeface="Calibri" panose="020F0502020204030204"/>
              </a:rPr>
              <a:t>repetată</a:t>
            </a:r>
            <a:r>
              <a:rPr lang="en-US" sz="1400" spc="-10" dirty="0">
                <a:solidFill>
                  <a:schemeClr val="bg1"/>
                </a:solidFill>
                <a:latin typeface="Onest" pitchFamily="2" charset="0"/>
                <a:cs typeface="Calibri" panose="020F0502020204030204"/>
              </a:rPr>
              <a:t> a </a:t>
            </a:r>
            <a:r>
              <a:rPr lang="en-US" sz="1400" spc="-10" dirty="0" err="1">
                <a:solidFill>
                  <a:schemeClr val="bg1"/>
                </a:solidFill>
                <a:latin typeface="Onest" pitchFamily="2" charset="0"/>
                <a:cs typeface="Calibri" panose="020F0502020204030204"/>
              </a:rPr>
              <a:t>planului</a:t>
            </a:r>
            <a:r>
              <a:rPr lang="en-US" sz="1400" spc="-10" dirty="0">
                <a:solidFill>
                  <a:schemeClr val="bg1"/>
                </a:solidFill>
                <a:latin typeface="Onest" pitchFamily="2" charset="0"/>
                <a:cs typeface="Calibri" panose="020F0502020204030204"/>
              </a:rPr>
              <a:t> de </a:t>
            </a:r>
            <a:r>
              <a:rPr lang="en-US" sz="1400" spc="-10" dirty="0" err="1">
                <a:solidFill>
                  <a:schemeClr val="bg1"/>
                </a:solidFill>
                <a:latin typeface="Onest" pitchFamily="2" charset="0"/>
                <a:cs typeface="Calibri" panose="020F0502020204030204"/>
              </a:rPr>
              <a:t>afaceri</a:t>
            </a:r>
            <a:r>
              <a:rPr lang="en-US" sz="1400" spc="-10" dirty="0">
                <a:solidFill>
                  <a:schemeClr val="bg1"/>
                </a:solidFill>
                <a:latin typeface="Onest" pitchFamily="2" charset="0"/>
                <a:cs typeface="Calibri" panose="020F0502020204030204"/>
              </a:rPr>
              <a:t> </a:t>
            </a:r>
            <a:r>
              <a:rPr lang="en-US" sz="1400" spc="-10" dirty="0" err="1">
                <a:solidFill>
                  <a:schemeClr val="bg1"/>
                </a:solidFill>
                <a:latin typeface="Onest" pitchFamily="2" charset="0"/>
                <a:cs typeface="Calibri" panose="020F0502020204030204"/>
              </a:rPr>
              <a:t>în</a:t>
            </a:r>
            <a:r>
              <a:rPr lang="en-US" sz="1400" spc="-10" dirty="0">
                <a:solidFill>
                  <a:schemeClr val="bg1"/>
                </a:solidFill>
                <a:latin typeface="Onest" pitchFamily="2" charset="0"/>
                <a:cs typeface="Calibri" panose="020F0502020204030204"/>
              </a:rPr>
              <a:t> </a:t>
            </a:r>
            <a:r>
              <a:rPr lang="en-US" sz="1400" spc="-10" dirty="0" err="1">
                <a:solidFill>
                  <a:schemeClr val="bg1"/>
                </a:solidFill>
                <a:latin typeface="Onest" pitchFamily="2" charset="0"/>
                <a:cs typeface="Calibri" panose="020F0502020204030204"/>
              </a:rPr>
              <a:t>scopul</a:t>
            </a:r>
            <a:r>
              <a:rPr lang="en-US" sz="1400" spc="-10" dirty="0">
                <a:solidFill>
                  <a:schemeClr val="bg1"/>
                </a:solidFill>
                <a:latin typeface="Onest" pitchFamily="2" charset="0"/>
                <a:cs typeface="Calibri" panose="020F0502020204030204"/>
              </a:rPr>
              <a:t> </a:t>
            </a:r>
            <a:r>
              <a:rPr lang="en-US" sz="1400" spc="-10" dirty="0" err="1">
                <a:solidFill>
                  <a:schemeClr val="bg1"/>
                </a:solidFill>
                <a:latin typeface="Onest" pitchFamily="2" charset="0"/>
                <a:cs typeface="Calibri" panose="020F0502020204030204"/>
              </a:rPr>
              <a:t>atingerii</a:t>
            </a:r>
            <a:r>
              <a:rPr lang="en-US" sz="1400" spc="-10" dirty="0">
                <a:solidFill>
                  <a:schemeClr val="bg1"/>
                </a:solidFill>
                <a:latin typeface="Onest" pitchFamily="2" charset="0"/>
                <a:cs typeface="Calibri" panose="020F0502020204030204"/>
              </a:rPr>
              <a:t> </a:t>
            </a:r>
            <a:r>
              <a:rPr lang="en-US" sz="1400" spc="-10" dirty="0" err="1">
                <a:solidFill>
                  <a:schemeClr val="bg1"/>
                </a:solidFill>
                <a:latin typeface="Onest" pitchFamily="2" charset="0"/>
                <a:cs typeface="Calibri" panose="020F0502020204030204"/>
              </a:rPr>
              <a:t>plafonului</a:t>
            </a:r>
            <a:r>
              <a:rPr lang="en-US" sz="1400" spc="-10" dirty="0">
                <a:solidFill>
                  <a:schemeClr val="bg1"/>
                </a:solidFill>
                <a:latin typeface="Onest" pitchFamily="2" charset="0"/>
                <a:cs typeface="Calibri" panose="020F0502020204030204"/>
              </a:rPr>
              <a:t> maxim nu </a:t>
            </a:r>
            <a:r>
              <a:rPr lang="en-US" sz="1400" spc="-10" dirty="0" err="1">
                <a:solidFill>
                  <a:schemeClr val="bg1"/>
                </a:solidFill>
                <a:latin typeface="Onest" pitchFamily="2" charset="0"/>
                <a:cs typeface="Calibri" panose="020F0502020204030204"/>
              </a:rPr>
              <a:t>este</a:t>
            </a:r>
            <a:r>
              <a:rPr lang="en-US" sz="1400" spc="-10" dirty="0">
                <a:solidFill>
                  <a:schemeClr val="bg1"/>
                </a:solidFill>
                <a:latin typeface="Onest" pitchFamily="2" charset="0"/>
                <a:cs typeface="Calibri" panose="020F0502020204030204"/>
              </a:rPr>
              <a:t> </a:t>
            </a:r>
            <a:r>
              <a:rPr lang="en-US" sz="1400" spc="-10" dirty="0" err="1">
                <a:solidFill>
                  <a:schemeClr val="bg1"/>
                </a:solidFill>
                <a:latin typeface="Onest" pitchFamily="2" charset="0"/>
                <a:cs typeface="Calibri" panose="020F0502020204030204"/>
              </a:rPr>
              <a:t>permisă</a:t>
            </a:r>
            <a:r>
              <a:rPr lang="en-US" sz="1400" spc="-10" dirty="0">
                <a:solidFill>
                  <a:schemeClr val="bg1"/>
                </a:solidFill>
                <a:latin typeface="Onest" pitchFamily="2" charset="0"/>
                <a:cs typeface="Calibri" panose="020F0502020204030204"/>
              </a:rPr>
              <a:t>.</a:t>
            </a:r>
            <a:endParaRPr lang="en-US" sz="1400" spc="-10" dirty="0">
              <a:solidFill>
                <a:schemeClr val="bg1"/>
              </a:solidFill>
              <a:latin typeface="Onest" pitchFamily="2" charset="0"/>
              <a:cs typeface="Calibri" panose="020F0502020204030204"/>
            </a:endParaRPr>
          </a:p>
          <a:p>
            <a:pPr marL="180975" indent="-180975">
              <a:lnSpc>
                <a:spcPct val="120000"/>
              </a:lnSpc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en-US" sz="1400" spc="-10" dirty="0" err="1">
                <a:solidFill>
                  <a:schemeClr val="bg1"/>
                </a:solidFill>
                <a:latin typeface="Onest" pitchFamily="2" charset="0"/>
                <a:cs typeface="Calibri" panose="020F0502020204030204"/>
              </a:rPr>
              <a:t>Beneficiarii</a:t>
            </a:r>
            <a:r>
              <a:rPr lang="en-US" sz="1400" spc="-10" dirty="0">
                <a:solidFill>
                  <a:schemeClr val="bg1"/>
                </a:solidFill>
                <a:latin typeface="Onest" pitchFamily="2" charset="0"/>
                <a:cs typeface="Calibri" panose="020F0502020204030204"/>
              </a:rPr>
              <a:t> care au </a:t>
            </a:r>
            <a:r>
              <a:rPr lang="en-US" sz="1400" spc="-10" dirty="0" err="1">
                <a:solidFill>
                  <a:schemeClr val="bg1"/>
                </a:solidFill>
                <a:latin typeface="Onest" pitchFamily="2" charset="0"/>
                <a:cs typeface="Calibri" panose="020F0502020204030204"/>
              </a:rPr>
              <a:t>primit</a:t>
            </a:r>
            <a:r>
              <a:rPr lang="en-US" sz="1400" spc="-10" dirty="0">
                <a:solidFill>
                  <a:schemeClr val="bg1"/>
                </a:solidFill>
                <a:latin typeface="Onest" pitchFamily="2" charset="0"/>
                <a:cs typeface="Calibri" panose="020F0502020204030204"/>
              </a:rPr>
              <a:t> anterior de </a:t>
            </a:r>
            <a:r>
              <a:rPr lang="en-US" sz="1400" spc="-10" dirty="0" err="1">
                <a:solidFill>
                  <a:schemeClr val="bg1"/>
                </a:solidFill>
                <a:latin typeface="Onest" pitchFamily="2" charset="0"/>
                <a:cs typeface="Calibri" panose="020F0502020204030204"/>
              </a:rPr>
              <a:t>suport</a:t>
            </a:r>
            <a:r>
              <a:rPr lang="en-US" sz="1400" spc="-10" dirty="0">
                <a:solidFill>
                  <a:schemeClr val="bg1"/>
                </a:solidFill>
                <a:latin typeface="Onest" pitchFamily="2" charset="0"/>
                <a:cs typeface="Calibri" panose="020F0502020204030204"/>
              </a:rPr>
              <a:t> </a:t>
            </a:r>
            <a:r>
              <a:rPr lang="en-US" sz="1400" spc="-10" dirty="0" err="1">
                <a:solidFill>
                  <a:schemeClr val="bg1"/>
                </a:solidFill>
                <a:latin typeface="Onest" pitchFamily="2" charset="0"/>
                <a:cs typeface="Calibri" panose="020F0502020204030204"/>
              </a:rPr>
              <a:t>financiar</a:t>
            </a:r>
            <a:r>
              <a:rPr lang="en-US" sz="1400" spc="-10" dirty="0">
                <a:solidFill>
                  <a:schemeClr val="bg1"/>
                </a:solidFill>
                <a:latin typeface="Onest" pitchFamily="2" charset="0"/>
                <a:cs typeface="Calibri" panose="020F0502020204030204"/>
              </a:rPr>
              <a:t> </a:t>
            </a:r>
            <a:r>
              <a:rPr lang="en-US" sz="1400" spc="-10" dirty="0" err="1">
                <a:solidFill>
                  <a:schemeClr val="bg1"/>
                </a:solidFill>
                <a:latin typeface="Onest" pitchFamily="2" charset="0"/>
                <a:cs typeface="Calibri" panose="020F0502020204030204"/>
              </a:rPr>
              <a:t>nerambursabil</a:t>
            </a:r>
            <a:r>
              <a:rPr lang="en-US" sz="1400" spc="-10" dirty="0">
                <a:solidFill>
                  <a:schemeClr val="bg1"/>
                </a:solidFill>
                <a:latin typeface="Onest" pitchFamily="2" charset="0"/>
                <a:cs typeface="Calibri" panose="020F0502020204030204"/>
              </a:rPr>
              <a:t> </a:t>
            </a:r>
            <a:r>
              <a:rPr lang="en-US" sz="1400" spc="-10" dirty="0" err="1">
                <a:solidFill>
                  <a:schemeClr val="bg1"/>
                </a:solidFill>
                <a:latin typeface="Onest" pitchFamily="2" charset="0"/>
                <a:cs typeface="Calibri" panose="020F0502020204030204"/>
              </a:rPr>
              <a:t>în</a:t>
            </a:r>
            <a:r>
              <a:rPr lang="en-US" sz="1400" spc="-10" dirty="0">
                <a:solidFill>
                  <a:schemeClr val="bg1"/>
                </a:solidFill>
                <a:latin typeface="Onest" pitchFamily="2" charset="0"/>
                <a:cs typeface="Calibri" panose="020F0502020204030204"/>
              </a:rPr>
              <a:t> </a:t>
            </a:r>
            <a:r>
              <a:rPr lang="en-US" sz="1400" spc="-10" dirty="0" err="1">
                <a:solidFill>
                  <a:schemeClr val="bg1"/>
                </a:solidFill>
                <a:latin typeface="Onest" pitchFamily="2" charset="0"/>
                <a:cs typeface="Calibri" panose="020F0502020204030204"/>
              </a:rPr>
              <a:t>cadrul</a:t>
            </a:r>
            <a:r>
              <a:rPr lang="en-US" sz="1400" spc="-10" dirty="0">
                <a:solidFill>
                  <a:schemeClr val="bg1"/>
                </a:solidFill>
                <a:latin typeface="Onest" pitchFamily="2" charset="0"/>
                <a:cs typeface="Calibri" panose="020F0502020204030204"/>
              </a:rPr>
              <a:t> </a:t>
            </a:r>
            <a:r>
              <a:rPr lang="en-US" sz="1400" spc="-10" dirty="0" err="1">
                <a:solidFill>
                  <a:schemeClr val="bg1"/>
                </a:solidFill>
                <a:latin typeface="Onest" pitchFamily="2" charset="0"/>
                <a:cs typeface="Calibri" panose="020F0502020204030204"/>
              </a:rPr>
              <a:t>programelor</a:t>
            </a:r>
            <a:r>
              <a:rPr lang="en-US" sz="1400" spc="-10" dirty="0">
                <a:solidFill>
                  <a:schemeClr val="bg1"/>
                </a:solidFill>
                <a:latin typeface="Onest" pitchFamily="2" charset="0"/>
                <a:cs typeface="Calibri" panose="020F0502020204030204"/>
              </a:rPr>
              <a:t> de </a:t>
            </a:r>
            <a:r>
              <a:rPr lang="en-US" sz="1400" spc="-10" dirty="0" err="1">
                <a:solidFill>
                  <a:schemeClr val="bg1"/>
                </a:solidFill>
                <a:latin typeface="Onest" pitchFamily="2" charset="0"/>
                <a:cs typeface="Calibri" panose="020F0502020204030204"/>
              </a:rPr>
              <a:t>suport</a:t>
            </a:r>
            <a:r>
              <a:rPr lang="en-US" sz="1400" spc="-10" dirty="0">
                <a:solidFill>
                  <a:schemeClr val="bg1"/>
                </a:solidFill>
                <a:latin typeface="Onest" pitchFamily="2" charset="0"/>
                <a:cs typeface="Calibri" panose="020F0502020204030204"/>
              </a:rPr>
              <a:t> dedicate </a:t>
            </a:r>
            <a:r>
              <a:rPr lang="en-US" sz="1400" spc="-10" dirty="0" err="1">
                <a:solidFill>
                  <a:schemeClr val="bg1"/>
                </a:solidFill>
                <a:latin typeface="Onest" pitchFamily="2" charset="0"/>
                <a:cs typeface="Calibri" panose="020F0502020204030204"/>
              </a:rPr>
              <a:t>lansării</a:t>
            </a:r>
            <a:r>
              <a:rPr lang="en-US" sz="1400" spc="-10" dirty="0">
                <a:solidFill>
                  <a:schemeClr val="bg1"/>
                </a:solidFill>
                <a:latin typeface="Onest" pitchFamily="2" charset="0"/>
                <a:cs typeface="Calibri" panose="020F0502020204030204"/>
              </a:rPr>
              <a:t> </a:t>
            </a:r>
            <a:r>
              <a:rPr lang="en-US" sz="1400" spc="-10" dirty="0" err="1">
                <a:solidFill>
                  <a:schemeClr val="bg1"/>
                </a:solidFill>
                <a:latin typeface="Onest" pitchFamily="2" charset="0"/>
                <a:cs typeface="Calibri" panose="020F0502020204030204"/>
              </a:rPr>
              <a:t>afacerii</a:t>
            </a:r>
            <a:r>
              <a:rPr lang="en-US" sz="1400" spc="-10" dirty="0">
                <a:solidFill>
                  <a:schemeClr val="bg1"/>
                </a:solidFill>
                <a:latin typeface="Onest" pitchFamily="2" charset="0"/>
                <a:cs typeface="Calibri" panose="020F0502020204030204"/>
              </a:rPr>
              <a:t>, administrate de </a:t>
            </a:r>
            <a:r>
              <a:rPr lang="en-US" sz="1400" spc="-10" dirty="0" err="1">
                <a:solidFill>
                  <a:schemeClr val="bg1"/>
                </a:solidFill>
                <a:latin typeface="Onest" pitchFamily="2" charset="0"/>
                <a:cs typeface="Calibri" panose="020F0502020204030204"/>
              </a:rPr>
              <a:t>către</a:t>
            </a:r>
            <a:r>
              <a:rPr lang="en-US" sz="1400" spc="-10" dirty="0">
                <a:solidFill>
                  <a:schemeClr val="bg1"/>
                </a:solidFill>
                <a:latin typeface="Onest" pitchFamily="2" charset="0"/>
                <a:cs typeface="Calibri" panose="020F0502020204030204"/>
              </a:rPr>
              <a:t> I.P. ODA, nu pot </a:t>
            </a:r>
            <a:r>
              <a:rPr lang="en-US" sz="1400" spc="-10" dirty="0" err="1">
                <a:solidFill>
                  <a:schemeClr val="bg1"/>
                </a:solidFill>
                <a:latin typeface="Onest" pitchFamily="2" charset="0"/>
                <a:cs typeface="Calibri" panose="020F0502020204030204"/>
              </a:rPr>
              <a:t>solicita</a:t>
            </a:r>
            <a:r>
              <a:rPr lang="en-US" sz="1400" spc="-10" dirty="0">
                <a:solidFill>
                  <a:schemeClr val="bg1"/>
                </a:solidFill>
                <a:latin typeface="Onest" pitchFamily="2" charset="0"/>
                <a:cs typeface="Calibri" panose="020F0502020204030204"/>
              </a:rPr>
              <a:t> </a:t>
            </a:r>
            <a:r>
              <a:rPr lang="en-US" sz="1400" spc="-10" dirty="0" err="1">
                <a:solidFill>
                  <a:schemeClr val="bg1"/>
                </a:solidFill>
                <a:latin typeface="Onest" pitchFamily="2" charset="0"/>
                <a:cs typeface="Calibri" panose="020F0502020204030204"/>
              </a:rPr>
              <a:t>repetat</a:t>
            </a:r>
            <a:r>
              <a:rPr lang="en-US" sz="1400" spc="-10" dirty="0">
                <a:solidFill>
                  <a:schemeClr val="bg1"/>
                </a:solidFill>
                <a:latin typeface="Onest" pitchFamily="2" charset="0"/>
                <a:cs typeface="Calibri" panose="020F0502020204030204"/>
              </a:rPr>
              <a:t> </a:t>
            </a:r>
            <a:r>
              <a:rPr lang="en-US" sz="1400" spc="-10" dirty="0" err="1">
                <a:solidFill>
                  <a:schemeClr val="bg1"/>
                </a:solidFill>
                <a:latin typeface="Onest" pitchFamily="2" charset="0"/>
                <a:cs typeface="Calibri" panose="020F0502020204030204"/>
              </a:rPr>
              <a:t>suport</a:t>
            </a:r>
            <a:r>
              <a:rPr lang="en-US" sz="1400" spc="-10" dirty="0">
                <a:solidFill>
                  <a:schemeClr val="bg1"/>
                </a:solidFill>
                <a:latin typeface="Onest" pitchFamily="2" charset="0"/>
                <a:cs typeface="Calibri" panose="020F0502020204030204"/>
              </a:rPr>
              <a:t> </a:t>
            </a:r>
            <a:r>
              <a:rPr lang="en-US" sz="1400" spc="-10" dirty="0" err="1">
                <a:solidFill>
                  <a:schemeClr val="bg1"/>
                </a:solidFill>
                <a:latin typeface="Onest" pitchFamily="2" charset="0"/>
                <a:cs typeface="Calibri" panose="020F0502020204030204"/>
              </a:rPr>
              <a:t>financiar</a:t>
            </a:r>
            <a:r>
              <a:rPr lang="en-US" sz="1400" spc="-10" dirty="0">
                <a:solidFill>
                  <a:schemeClr val="bg1"/>
                </a:solidFill>
                <a:latin typeface="Onest" pitchFamily="2" charset="0"/>
                <a:cs typeface="Calibri" panose="020F0502020204030204"/>
              </a:rPr>
              <a:t> </a:t>
            </a:r>
            <a:r>
              <a:rPr lang="en-US" sz="1400" spc="-10" dirty="0" err="1">
                <a:solidFill>
                  <a:schemeClr val="bg1"/>
                </a:solidFill>
                <a:latin typeface="Onest" pitchFamily="2" charset="0"/>
                <a:cs typeface="Calibri" panose="020F0502020204030204"/>
              </a:rPr>
              <a:t>pentru</a:t>
            </a:r>
            <a:r>
              <a:rPr lang="en-US" sz="1400" spc="-10" dirty="0">
                <a:solidFill>
                  <a:schemeClr val="bg1"/>
                </a:solidFill>
                <a:latin typeface="Onest" pitchFamily="2" charset="0"/>
                <a:cs typeface="Calibri" panose="020F0502020204030204"/>
              </a:rPr>
              <a:t> </a:t>
            </a:r>
            <a:r>
              <a:rPr lang="en-US" sz="1400" spc="-10" dirty="0" err="1">
                <a:solidFill>
                  <a:schemeClr val="bg1"/>
                </a:solidFill>
                <a:latin typeface="Onest" pitchFamily="2" charset="0"/>
                <a:cs typeface="Calibri" panose="020F0502020204030204"/>
              </a:rPr>
              <a:t>lansarea</a:t>
            </a:r>
            <a:r>
              <a:rPr lang="en-US" sz="1400" spc="-10" dirty="0">
                <a:solidFill>
                  <a:schemeClr val="bg1"/>
                </a:solidFill>
                <a:latin typeface="Onest" pitchFamily="2" charset="0"/>
                <a:cs typeface="Calibri" panose="020F0502020204030204"/>
              </a:rPr>
              <a:t> </a:t>
            </a:r>
            <a:r>
              <a:rPr lang="en-US" sz="1400" spc="-10" dirty="0" err="1">
                <a:solidFill>
                  <a:schemeClr val="bg1"/>
                </a:solidFill>
                <a:latin typeface="Onest" pitchFamily="2" charset="0"/>
                <a:cs typeface="Calibri" panose="020F0502020204030204"/>
              </a:rPr>
              <a:t>afacerii</a:t>
            </a:r>
            <a:r>
              <a:rPr lang="en-US" sz="1400" spc="-10" dirty="0">
                <a:solidFill>
                  <a:schemeClr val="bg1"/>
                </a:solidFill>
                <a:latin typeface="Onest" pitchFamily="2" charset="0"/>
                <a:cs typeface="Calibri" panose="020F0502020204030204"/>
              </a:rPr>
              <a:t>.</a:t>
            </a:r>
            <a:endParaRPr lang="en-US" sz="1400" spc="-10" dirty="0">
              <a:solidFill>
                <a:schemeClr val="bg1"/>
              </a:solidFill>
              <a:latin typeface="Onest" pitchFamily="2" charset="0"/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5F9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/>
          <p:cNvPicPr>
            <a:picLocks noChangeAspect="1"/>
          </p:cNvPicPr>
          <p:nvPr/>
        </p:nvPicPr>
        <p:blipFill rotWithShape="1"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l="15417" r="35015" b="75082"/>
          <a:stretch>
            <a:fillRect/>
          </a:stretch>
        </p:blipFill>
        <p:spPr>
          <a:xfrm>
            <a:off x="8908473" y="6018237"/>
            <a:ext cx="3326080" cy="879561"/>
          </a:xfrm>
          <a:prstGeom prst="rect">
            <a:avLst/>
          </a:prstGeom>
        </p:spPr>
      </p:pic>
      <p:pic>
        <p:nvPicPr>
          <p:cNvPr id="23" name="Graphic 22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2861" y="6313085"/>
            <a:ext cx="1520726" cy="475541"/>
          </a:xfrm>
          <a:prstGeom prst="rect">
            <a:avLst/>
          </a:prstGeom>
        </p:spPr>
      </p:pic>
      <p:pic>
        <p:nvPicPr>
          <p:cNvPr id="24" name="Graphic 23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259824" y="6406718"/>
            <a:ext cx="1752141" cy="286964"/>
          </a:xfrm>
          <a:prstGeom prst="rect">
            <a:avLst/>
          </a:prstGeom>
        </p:spPr>
      </p:pic>
      <p:cxnSp>
        <p:nvCxnSpPr>
          <p:cNvPr id="27" name="Straight Connector 26"/>
          <p:cNvCxnSpPr/>
          <p:nvPr/>
        </p:nvCxnSpPr>
        <p:spPr>
          <a:xfrm>
            <a:off x="428122" y="6205870"/>
            <a:ext cx="859727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bject 10"/>
          <p:cNvSpPr txBox="1"/>
          <p:nvPr/>
        </p:nvSpPr>
        <p:spPr>
          <a:xfrm>
            <a:off x="442861" y="0"/>
            <a:ext cx="8929739" cy="1406026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5080">
              <a:lnSpc>
                <a:spcPts val="3460"/>
              </a:lnSpc>
              <a:spcBef>
                <a:spcPts val="535"/>
              </a:spcBef>
            </a:pPr>
            <a:r>
              <a:rPr lang="en-US" sz="2800" dirty="0">
                <a:solidFill>
                  <a:schemeClr val="bg1"/>
                </a:solidFill>
                <a:latin typeface="Onest Bold" pitchFamily="2" charset="-52"/>
              </a:rPr>
              <a:t>Instrumentul de susținere financiară nerambursabilă destinat dezvoltării IMM-urilor – CREȘTEM IMM</a:t>
            </a:r>
            <a:endParaRPr lang="en-US" sz="2800" dirty="0">
              <a:solidFill>
                <a:schemeClr val="bg1"/>
              </a:solidFill>
              <a:latin typeface="Onest Bold" pitchFamily="2" charset="-52"/>
            </a:endParaRPr>
          </a:p>
        </p:txBody>
      </p:sp>
      <p:sp>
        <p:nvSpPr>
          <p:cNvPr id="4" name="Rectangle: Rounded Corners 3"/>
          <p:cNvSpPr/>
          <p:nvPr/>
        </p:nvSpPr>
        <p:spPr>
          <a:xfrm>
            <a:off x="10363200" y="231657"/>
            <a:ext cx="1600200" cy="1853935"/>
          </a:xfrm>
          <a:prstGeom prst="roundRect">
            <a:avLst>
              <a:gd name="adj" fmla="val 4230"/>
            </a:avLst>
          </a:prstGeom>
          <a:solidFill>
            <a:srgbClr val="F3F6F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pic>
        <p:nvPicPr>
          <p:cNvPr id="5" name="Graphic 4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513011" y="387335"/>
            <a:ext cx="1285787" cy="1285787"/>
          </a:xfrm>
          <a:prstGeom prst="rect">
            <a:avLst/>
          </a:prstGeom>
        </p:spPr>
      </p:pic>
      <p:pic>
        <p:nvPicPr>
          <p:cNvPr id="7" name="Graphic 6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511938" y="1770646"/>
            <a:ext cx="1299062" cy="148152"/>
          </a:xfrm>
          <a:prstGeom prst="rect">
            <a:avLst/>
          </a:prstGeom>
        </p:spPr>
      </p:pic>
      <p:sp>
        <p:nvSpPr>
          <p:cNvPr id="9" name="Rectangle: Rounded Corners 8"/>
          <p:cNvSpPr/>
          <p:nvPr/>
        </p:nvSpPr>
        <p:spPr>
          <a:xfrm>
            <a:off x="697391" y="1398185"/>
            <a:ext cx="2590800" cy="286050"/>
          </a:xfrm>
          <a:prstGeom prst="roundRect">
            <a:avLst>
              <a:gd name="adj" fmla="val 3224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TextBox 10"/>
          <p:cNvSpPr txBox="1"/>
          <p:nvPr/>
        </p:nvSpPr>
        <p:spPr>
          <a:xfrm>
            <a:off x="697391" y="1405340"/>
            <a:ext cx="259079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b="1" dirty="0" err="1">
                <a:solidFill>
                  <a:schemeClr val="bg1"/>
                </a:solidFill>
                <a:latin typeface="Onest" pitchFamily="2" charset="0"/>
              </a:rPr>
              <a:t>Obiective</a:t>
            </a:r>
            <a:r>
              <a:rPr lang="en-US" sz="1200" b="1" dirty="0">
                <a:solidFill>
                  <a:schemeClr val="bg1"/>
                </a:solidFill>
                <a:latin typeface="Onest" pitchFamily="2" charset="0"/>
              </a:rPr>
              <a:t> de </a:t>
            </a:r>
            <a:r>
              <a:rPr lang="en-US" sz="1200" b="1" dirty="0" err="1">
                <a:solidFill>
                  <a:schemeClr val="bg1"/>
                </a:solidFill>
                <a:latin typeface="Onest" pitchFamily="2" charset="0"/>
              </a:rPr>
              <a:t>dezvoltare</a:t>
            </a:r>
            <a:r>
              <a:rPr lang="en-US" sz="1200" b="1" dirty="0">
                <a:solidFill>
                  <a:schemeClr val="bg1"/>
                </a:solidFill>
                <a:latin typeface="Onest" pitchFamily="2" charset="0"/>
              </a:rPr>
              <a:t> a IMM</a:t>
            </a:r>
            <a:endParaRPr kumimoji="0" lang="en-US" sz="900" b="1" i="0" u="none" strike="noStrike" kern="1200" cap="none" normalizeH="0" baseline="0" noProof="0" dirty="0">
              <a:ln>
                <a:noFill/>
              </a:ln>
              <a:solidFill>
                <a:schemeClr val="bg1"/>
              </a:solidFill>
              <a:effectLst/>
              <a:latin typeface="Onest" pitchFamily="2" charset="0"/>
              <a:cs typeface="Arial" panose="020B0604020202020204" pitchFamily="34" charset="0"/>
            </a:endParaRPr>
          </a:p>
        </p:txBody>
      </p:sp>
      <p:sp>
        <p:nvSpPr>
          <p:cNvPr id="12" name="Rectangle: Rounded Corners 11"/>
          <p:cNvSpPr/>
          <p:nvPr/>
        </p:nvSpPr>
        <p:spPr>
          <a:xfrm>
            <a:off x="688018" y="1764154"/>
            <a:ext cx="2600172" cy="261610"/>
          </a:xfrm>
          <a:prstGeom prst="roundRect">
            <a:avLst>
              <a:gd name="adj" fmla="val 7552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3" name="TextBox 12"/>
          <p:cNvSpPr txBox="1"/>
          <p:nvPr/>
        </p:nvSpPr>
        <p:spPr>
          <a:xfrm>
            <a:off x="1049310" y="1772218"/>
            <a:ext cx="187758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50" b="1" dirty="0" err="1">
                <a:latin typeface="Onest" pitchFamily="2" charset="0"/>
              </a:rPr>
              <a:t>Tranziție</a:t>
            </a:r>
            <a:r>
              <a:rPr lang="en-US" sz="1050" b="1" dirty="0">
                <a:latin typeface="Onest" pitchFamily="2" charset="0"/>
              </a:rPr>
              <a:t> </a:t>
            </a:r>
            <a:r>
              <a:rPr lang="en-US" sz="1050" b="1" dirty="0" err="1">
                <a:latin typeface="Onest" pitchFamily="2" charset="0"/>
              </a:rPr>
              <a:t>digitală</a:t>
            </a:r>
            <a:endParaRPr lang="en-US" sz="1050" b="1" dirty="0">
              <a:latin typeface="Onest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 rot="16200000">
            <a:off x="-291286" y="1991650"/>
            <a:ext cx="158078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1100" b="1" dirty="0" err="1">
                <a:solidFill>
                  <a:schemeClr val="bg1"/>
                </a:solidFill>
                <a:effectLst/>
                <a:latin typeface="Onest" pitchFamily="2" charset="0"/>
              </a:rPr>
              <a:t>Microîntreprindere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16" name="Rectangle: Rounded Corners 15"/>
          <p:cNvSpPr/>
          <p:nvPr/>
        </p:nvSpPr>
        <p:spPr>
          <a:xfrm>
            <a:off x="3384096" y="1398185"/>
            <a:ext cx="2743200" cy="286050"/>
          </a:xfrm>
          <a:prstGeom prst="roundRect">
            <a:avLst>
              <a:gd name="adj" fmla="val 3224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7" name="TextBox 16"/>
          <p:cNvSpPr txBox="1"/>
          <p:nvPr/>
        </p:nvSpPr>
        <p:spPr>
          <a:xfrm>
            <a:off x="3384096" y="1405340"/>
            <a:ext cx="27432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b="1" dirty="0" err="1">
                <a:solidFill>
                  <a:schemeClr val="bg1"/>
                </a:solidFill>
                <a:latin typeface="Onest" pitchFamily="2" charset="0"/>
              </a:rPr>
              <a:t>Suport</a:t>
            </a:r>
            <a:r>
              <a:rPr lang="en-US" sz="1200" b="1" dirty="0">
                <a:solidFill>
                  <a:schemeClr val="bg1"/>
                </a:solidFill>
                <a:latin typeface="Onest" pitchFamily="2" charset="0"/>
              </a:rPr>
              <a:t> </a:t>
            </a:r>
            <a:r>
              <a:rPr lang="en-US" sz="1200" b="1" dirty="0" err="1">
                <a:solidFill>
                  <a:schemeClr val="bg1"/>
                </a:solidFill>
                <a:latin typeface="Onest" pitchFamily="2" charset="0"/>
              </a:rPr>
              <a:t>financiar</a:t>
            </a:r>
            <a:r>
              <a:rPr lang="en-US" sz="1200" b="1" dirty="0">
                <a:solidFill>
                  <a:schemeClr val="bg1"/>
                </a:solidFill>
                <a:latin typeface="Onest" pitchFamily="2" charset="0"/>
              </a:rPr>
              <a:t> </a:t>
            </a:r>
            <a:r>
              <a:rPr lang="en-US" sz="1200" b="1" dirty="0" err="1">
                <a:solidFill>
                  <a:schemeClr val="bg1"/>
                </a:solidFill>
                <a:latin typeface="Onest" pitchFamily="2" charset="0"/>
              </a:rPr>
              <a:t>nerambursabil</a:t>
            </a:r>
            <a:r>
              <a:rPr lang="en-US" sz="1200" b="1" dirty="0">
                <a:solidFill>
                  <a:schemeClr val="bg1"/>
                </a:solidFill>
                <a:latin typeface="Onest" pitchFamily="2" charset="0"/>
              </a:rPr>
              <a:t> (%)</a:t>
            </a:r>
            <a:endParaRPr lang="en-US" sz="1200" b="1" dirty="0">
              <a:solidFill>
                <a:schemeClr val="bg1"/>
              </a:solidFill>
              <a:latin typeface="Onest" pitchFamily="2" charset="0"/>
            </a:endParaRPr>
          </a:p>
        </p:txBody>
      </p:sp>
      <p:sp>
        <p:nvSpPr>
          <p:cNvPr id="18" name="Rectangle: Rounded Corners 17"/>
          <p:cNvSpPr/>
          <p:nvPr/>
        </p:nvSpPr>
        <p:spPr>
          <a:xfrm>
            <a:off x="6223200" y="1398185"/>
            <a:ext cx="3637895" cy="286050"/>
          </a:xfrm>
          <a:prstGeom prst="roundRect">
            <a:avLst>
              <a:gd name="adj" fmla="val 3224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9" name="TextBox 18"/>
          <p:cNvSpPr txBox="1"/>
          <p:nvPr/>
        </p:nvSpPr>
        <p:spPr>
          <a:xfrm>
            <a:off x="6223200" y="1405340"/>
            <a:ext cx="363789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200" b="1" dirty="0">
                <a:solidFill>
                  <a:schemeClr val="bg1"/>
                </a:solidFill>
                <a:latin typeface="Onest" pitchFamily="2" charset="0"/>
              </a:rPr>
              <a:t>Valoarea maximă a suportului financiar (MDL)*</a:t>
            </a:r>
            <a:endParaRPr lang="en-US" sz="1200" b="1" dirty="0">
              <a:solidFill>
                <a:schemeClr val="bg1"/>
              </a:solidFill>
              <a:latin typeface="Onest" pitchFamily="2" charset="0"/>
            </a:endParaRPr>
          </a:p>
        </p:txBody>
      </p:sp>
      <p:sp>
        <p:nvSpPr>
          <p:cNvPr id="20" name="Rectangle: Rounded Corners 19"/>
          <p:cNvSpPr/>
          <p:nvPr/>
        </p:nvSpPr>
        <p:spPr>
          <a:xfrm>
            <a:off x="688018" y="2099204"/>
            <a:ext cx="2600172" cy="261610"/>
          </a:xfrm>
          <a:prstGeom prst="roundRect">
            <a:avLst>
              <a:gd name="adj" fmla="val 7552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1" name="TextBox 20"/>
          <p:cNvSpPr txBox="1"/>
          <p:nvPr/>
        </p:nvSpPr>
        <p:spPr>
          <a:xfrm>
            <a:off x="1049310" y="2091140"/>
            <a:ext cx="187758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50" b="1" dirty="0" err="1">
                <a:latin typeface="Onest" pitchFamily="2" charset="0"/>
              </a:rPr>
              <a:t>Tranziție</a:t>
            </a:r>
            <a:r>
              <a:rPr lang="en-US" sz="1050" b="1" dirty="0">
                <a:latin typeface="Onest" pitchFamily="2" charset="0"/>
              </a:rPr>
              <a:t> ecologic</a:t>
            </a:r>
            <a:r>
              <a:rPr lang="en-US" sz="1050" b="1" dirty="0">
                <a:latin typeface="Onest" pitchFamily="2" charset="0"/>
              </a:rPr>
              <a:t>ă</a:t>
            </a:r>
            <a:endParaRPr lang="en-US" sz="1050" b="1" dirty="0">
              <a:latin typeface="Onest" pitchFamily="2" charset="0"/>
            </a:endParaRPr>
          </a:p>
        </p:txBody>
      </p:sp>
      <p:sp>
        <p:nvSpPr>
          <p:cNvPr id="22" name="Rectangle: Rounded Corners 21"/>
          <p:cNvSpPr/>
          <p:nvPr/>
        </p:nvSpPr>
        <p:spPr>
          <a:xfrm>
            <a:off x="688018" y="2426190"/>
            <a:ext cx="2600172" cy="382068"/>
          </a:xfrm>
          <a:prstGeom prst="roundRect">
            <a:avLst>
              <a:gd name="adj" fmla="val 7552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5" name="TextBox 24"/>
          <p:cNvSpPr txBox="1"/>
          <p:nvPr/>
        </p:nvSpPr>
        <p:spPr>
          <a:xfrm>
            <a:off x="744510" y="2410103"/>
            <a:ext cx="248718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50" b="1" dirty="0">
                <a:latin typeface="Onest" pitchFamily="2" charset="0"/>
              </a:rPr>
              <a:t>Modernizare tehnologică</a:t>
            </a:r>
            <a:br>
              <a:rPr lang="en-US" sz="1050" b="1" dirty="0">
                <a:latin typeface="Onest" pitchFamily="2" charset="0"/>
              </a:rPr>
            </a:br>
            <a:r>
              <a:rPr lang="en-US" sz="1050" b="1" dirty="0">
                <a:latin typeface="Onest" pitchFamily="2" charset="0"/>
              </a:rPr>
              <a:t>și eficiență energetică</a:t>
            </a:r>
            <a:endParaRPr lang="en-US" sz="1050" b="1" dirty="0">
              <a:latin typeface="Onest" pitchFamily="2" charset="0"/>
            </a:endParaRPr>
          </a:p>
        </p:txBody>
      </p:sp>
      <p:sp>
        <p:nvSpPr>
          <p:cNvPr id="26" name="Rectangle: Rounded Corners 25"/>
          <p:cNvSpPr/>
          <p:nvPr/>
        </p:nvSpPr>
        <p:spPr>
          <a:xfrm>
            <a:off x="3384096" y="1764154"/>
            <a:ext cx="2743200" cy="261610"/>
          </a:xfrm>
          <a:prstGeom prst="roundRect">
            <a:avLst>
              <a:gd name="adj" fmla="val 7552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8" name="TextBox 27"/>
          <p:cNvSpPr txBox="1"/>
          <p:nvPr/>
        </p:nvSpPr>
        <p:spPr>
          <a:xfrm>
            <a:off x="3745387" y="1772218"/>
            <a:ext cx="1980867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50" b="1" dirty="0">
                <a:latin typeface="Onest" pitchFamily="2" charset="0"/>
              </a:rPr>
              <a:t>35</a:t>
            </a:r>
            <a:endParaRPr lang="en-US" sz="1050" b="1" dirty="0">
              <a:latin typeface="Onest" pitchFamily="2" charset="0"/>
            </a:endParaRPr>
          </a:p>
        </p:txBody>
      </p:sp>
      <p:sp>
        <p:nvSpPr>
          <p:cNvPr id="29" name="Rectangle: Rounded Corners 28"/>
          <p:cNvSpPr/>
          <p:nvPr/>
        </p:nvSpPr>
        <p:spPr>
          <a:xfrm>
            <a:off x="3384096" y="2099204"/>
            <a:ext cx="2743200" cy="261610"/>
          </a:xfrm>
          <a:prstGeom prst="roundRect">
            <a:avLst>
              <a:gd name="adj" fmla="val 7552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0" name="TextBox 29"/>
          <p:cNvSpPr txBox="1"/>
          <p:nvPr/>
        </p:nvSpPr>
        <p:spPr>
          <a:xfrm>
            <a:off x="3745387" y="2091140"/>
            <a:ext cx="1980867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50" b="1" dirty="0">
                <a:latin typeface="Onest" pitchFamily="2" charset="0"/>
              </a:rPr>
              <a:t>50</a:t>
            </a:r>
            <a:endParaRPr lang="en-US" sz="1050" b="1" dirty="0">
              <a:latin typeface="Onest" pitchFamily="2" charset="0"/>
            </a:endParaRPr>
          </a:p>
        </p:txBody>
      </p:sp>
      <p:sp>
        <p:nvSpPr>
          <p:cNvPr id="31" name="Rectangle: Rounded Corners 30"/>
          <p:cNvSpPr/>
          <p:nvPr/>
        </p:nvSpPr>
        <p:spPr>
          <a:xfrm>
            <a:off x="3384096" y="2426190"/>
            <a:ext cx="2743200" cy="382068"/>
          </a:xfrm>
          <a:prstGeom prst="roundRect">
            <a:avLst>
              <a:gd name="adj" fmla="val 7552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2" name="TextBox 31"/>
          <p:cNvSpPr txBox="1"/>
          <p:nvPr/>
        </p:nvSpPr>
        <p:spPr>
          <a:xfrm>
            <a:off x="3427540" y="2500908"/>
            <a:ext cx="2623999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50" b="1" dirty="0">
                <a:latin typeface="Onest" pitchFamily="2" charset="0"/>
              </a:rPr>
              <a:t>35</a:t>
            </a:r>
            <a:endParaRPr lang="en-US" sz="1050" b="1" dirty="0">
              <a:latin typeface="Onest" pitchFamily="2" charset="0"/>
            </a:endParaRPr>
          </a:p>
        </p:txBody>
      </p:sp>
      <p:sp>
        <p:nvSpPr>
          <p:cNvPr id="33" name="Rectangle: Rounded Corners 32"/>
          <p:cNvSpPr/>
          <p:nvPr/>
        </p:nvSpPr>
        <p:spPr>
          <a:xfrm>
            <a:off x="6221551" y="1764154"/>
            <a:ext cx="3637894" cy="261610"/>
          </a:xfrm>
          <a:prstGeom prst="roundRect">
            <a:avLst>
              <a:gd name="adj" fmla="val 7552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4" name="TextBox 33"/>
          <p:cNvSpPr txBox="1"/>
          <p:nvPr/>
        </p:nvSpPr>
        <p:spPr>
          <a:xfrm>
            <a:off x="6704487" y="1772218"/>
            <a:ext cx="262692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50" b="1" dirty="0">
                <a:latin typeface="Onest" pitchFamily="2" charset="0"/>
              </a:rPr>
              <a:t>1.000.000</a:t>
            </a:r>
            <a:endParaRPr lang="en-US" sz="1050" b="1" dirty="0">
              <a:latin typeface="Onest" pitchFamily="2" charset="0"/>
            </a:endParaRPr>
          </a:p>
        </p:txBody>
      </p:sp>
      <p:sp>
        <p:nvSpPr>
          <p:cNvPr id="35" name="Rectangle: Rounded Corners 34"/>
          <p:cNvSpPr/>
          <p:nvPr/>
        </p:nvSpPr>
        <p:spPr>
          <a:xfrm>
            <a:off x="6221551" y="2099204"/>
            <a:ext cx="3637894" cy="261610"/>
          </a:xfrm>
          <a:prstGeom prst="roundRect">
            <a:avLst>
              <a:gd name="adj" fmla="val 7552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6" name="TextBox 35"/>
          <p:cNvSpPr txBox="1"/>
          <p:nvPr/>
        </p:nvSpPr>
        <p:spPr>
          <a:xfrm>
            <a:off x="6704487" y="2091140"/>
            <a:ext cx="262692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50" b="1" dirty="0">
                <a:latin typeface="Onest" pitchFamily="2" charset="0"/>
              </a:rPr>
              <a:t>1.500.000</a:t>
            </a:r>
            <a:endParaRPr lang="en-US" sz="1050" b="1" dirty="0">
              <a:latin typeface="Onest" pitchFamily="2" charset="0"/>
            </a:endParaRPr>
          </a:p>
        </p:txBody>
      </p:sp>
      <p:sp>
        <p:nvSpPr>
          <p:cNvPr id="37" name="Rectangle: Rounded Corners 36"/>
          <p:cNvSpPr/>
          <p:nvPr/>
        </p:nvSpPr>
        <p:spPr>
          <a:xfrm>
            <a:off x="6221551" y="2426190"/>
            <a:ext cx="3637894" cy="382068"/>
          </a:xfrm>
          <a:prstGeom prst="roundRect">
            <a:avLst>
              <a:gd name="adj" fmla="val 7552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8" name="TextBox 37"/>
          <p:cNvSpPr txBox="1"/>
          <p:nvPr/>
        </p:nvSpPr>
        <p:spPr>
          <a:xfrm>
            <a:off x="6278042" y="2494713"/>
            <a:ext cx="3479816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50" b="1" dirty="0">
                <a:latin typeface="Onest" pitchFamily="2" charset="0"/>
              </a:rPr>
              <a:t>1.500.000</a:t>
            </a:r>
            <a:endParaRPr lang="en-US" sz="1050" b="1" dirty="0">
              <a:latin typeface="Onest" pitchFamily="2" charset="0"/>
            </a:endParaRPr>
          </a:p>
        </p:txBody>
      </p:sp>
      <p:sp>
        <p:nvSpPr>
          <p:cNvPr id="39" name="Rectangle: Rounded Corners 38"/>
          <p:cNvSpPr/>
          <p:nvPr/>
        </p:nvSpPr>
        <p:spPr>
          <a:xfrm>
            <a:off x="697391" y="3024729"/>
            <a:ext cx="2590800" cy="286050"/>
          </a:xfrm>
          <a:prstGeom prst="roundRect">
            <a:avLst>
              <a:gd name="adj" fmla="val 3224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0" name="TextBox 39"/>
          <p:cNvSpPr txBox="1"/>
          <p:nvPr/>
        </p:nvSpPr>
        <p:spPr>
          <a:xfrm>
            <a:off x="697391" y="3031884"/>
            <a:ext cx="259079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b="1" dirty="0" err="1">
                <a:solidFill>
                  <a:schemeClr val="bg1"/>
                </a:solidFill>
                <a:latin typeface="Onest" pitchFamily="2" charset="0"/>
              </a:rPr>
              <a:t>Obiective</a:t>
            </a:r>
            <a:r>
              <a:rPr lang="en-US" sz="1200" b="1" dirty="0">
                <a:solidFill>
                  <a:schemeClr val="bg1"/>
                </a:solidFill>
                <a:latin typeface="Onest" pitchFamily="2" charset="0"/>
              </a:rPr>
              <a:t> de </a:t>
            </a:r>
            <a:r>
              <a:rPr lang="en-US" sz="1200" b="1" dirty="0" err="1">
                <a:solidFill>
                  <a:schemeClr val="bg1"/>
                </a:solidFill>
                <a:latin typeface="Onest" pitchFamily="2" charset="0"/>
              </a:rPr>
              <a:t>dezvoltare</a:t>
            </a:r>
            <a:r>
              <a:rPr lang="en-US" sz="1200" b="1" dirty="0">
                <a:solidFill>
                  <a:schemeClr val="bg1"/>
                </a:solidFill>
                <a:latin typeface="Onest" pitchFamily="2" charset="0"/>
              </a:rPr>
              <a:t> a IMM</a:t>
            </a:r>
            <a:endParaRPr kumimoji="0" lang="en-US" sz="900" b="1" i="0" u="none" strike="noStrike" kern="1200" cap="none" normalizeH="0" baseline="0" noProof="0" dirty="0">
              <a:ln>
                <a:noFill/>
              </a:ln>
              <a:solidFill>
                <a:schemeClr val="bg1"/>
              </a:solidFill>
              <a:effectLst/>
              <a:latin typeface="Onest" pitchFamily="2" charset="0"/>
              <a:cs typeface="Arial" panose="020B0604020202020204" pitchFamily="34" charset="0"/>
            </a:endParaRPr>
          </a:p>
        </p:txBody>
      </p:sp>
      <p:sp>
        <p:nvSpPr>
          <p:cNvPr id="41" name="Rectangle: Rounded Corners 40"/>
          <p:cNvSpPr/>
          <p:nvPr/>
        </p:nvSpPr>
        <p:spPr>
          <a:xfrm>
            <a:off x="688018" y="3390698"/>
            <a:ext cx="2600172" cy="261610"/>
          </a:xfrm>
          <a:prstGeom prst="roundRect">
            <a:avLst>
              <a:gd name="adj" fmla="val 7552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2" name="TextBox 41"/>
          <p:cNvSpPr txBox="1"/>
          <p:nvPr/>
        </p:nvSpPr>
        <p:spPr>
          <a:xfrm>
            <a:off x="1049310" y="3398762"/>
            <a:ext cx="187758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50" b="1" dirty="0" err="1">
                <a:latin typeface="Onest" pitchFamily="2" charset="0"/>
              </a:rPr>
              <a:t>Tranziție</a:t>
            </a:r>
            <a:r>
              <a:rPr lang="en-US" sz="1050" b="1" dirty="0">
                <a:latin typeface="Onest" pitchFamily="2" charset="0"/>
              </a:rPr>
              <a:t> </a:t>
            </a:r>
            <a:r>
              <a:rPr lang="en-US" sz="1050" b="1" dirty="0" err="1">
                <a:latin typeface="Onest" pitchFamily="2" charset="0"/>
              </a:rPr>
              <a:t>digitală</a:t>
            </a:r>
            <a:endParaRPr lang="en-US" sz="1050" b="1" dirty="0">
              <a:latin typeface="Onest" pitchFamily="2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 rot="16200000">
            <a:off x="-291286" y="3618194"/>
            <a:ext cx="158078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1100" b="1" dirty="0">
                <a:solidFill>
                  <a:schemeClr val="bg1"/>
                </a:solidFill>
                <a:effectLst/>
                <a:latin typeface="Onest" pitchFamily="2" charset="0"/>
              </a:rPr>
              <a:t>Întreprindere mică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44" name="Rectangle: Rounded Corners 43"/>
          <p:cNvSpPr/>
          <p:nvPr/>
        </p:nvSpPr>
        <p:spPr>
          <a:xfrm>
            <a:off x="3384096" y="3024729"/>
            <a:ext cx="2743200" cy="286050"/>
          </a:xfrm>
          <a:prstGeom prst="roundRect">
            <a:avLst>
              <a:gd name="adj" fmla="val 3224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5" name="TextBox 44"/>
          <p:cNvSpPr txBox="1"/>
          <p:nvPr/>
        </p:nvSpPr>
        <p:spPr>
          <a:xfrm>
            <a:off x="3384096" y="3031884"/>
            <a:ext cx="27432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b="1" dirty="0" err="1">
                <a:solidFill>
                  <a:schemeClr val="bg1"/>
                </a:solidFill>
                <a:latin typeface="Onest" pitchFamily="2" charset="0"/>
              </a:rPr>
              <a:t>Suport</a:t>
            </a:r>
            <a:r>
              <a:rPr lang="en-US" sz="1200" b="1" dirty="0">
                <a:solidFill>
                  <a:schemeClr val="bg1"/>
                </a:solidFill>
                <a:latin typeface="Onest" pitchFamily="2" charset="0"/>
              </a:rPr>
              <a:t> </a:t>
            </a:r>
            <a:r>
              <a:rPr lang="en-US" sz="1200" b="1" dirty="0" err="1">
                <a:solidFill>
                  <a:schemeClr val="bg1"/>
                </a:solidFill>
                <a:latin typeface="Onest" pitchFamily="2" charset="0"/>
              </a:rPr>
              <a:t>financiar</a:t>
            </a:r>
            <a:r>
              <a:rPr lang="en-US" sz="1200" b="1" dirty="0">
                <a:solidFill>
                  <a:schemeClr val="bg1"/>
                </a:solidFill>
                <a:latin typeface="Onest" pitchFamily="2" charset="0"/>
              </a:rPr>
              <a:t> </a:t>
            </a:r>
            <a:r>
              <a:rPr lang="en-US" sz="1200" b="1" dirty="0" err="1">
                <a:solidFill>
                  <a:schemeClr val="bg1"/>
                </a:solidFill>
                <a:latin typeface="Onest" pitchFamily="2" charset="0"/>
              </a:rPr>
              <a:t>nerambursabil</a:t>
            </a:r>
            <a:r>
              <a:rPr lang="en-US" sz="1200" b="1" dirty="0">
                <a:solidFill>
                  <a:schemeClr val="bg1"/>
                </a:solidFill>
                <a:latin typeface="Onest" pitchFamily="2" charset="0"/>
              </a:rPr>
              <a:t> (%)</a:t>
            </a:r>
            <a:endParaRPr lang="en-US" sz="1200" b="1" dirty="0">
              <a:solidFill>
                <a:schemeClr val="bg1"/>
              </a:solidFill>
              <a:latin typeface="Onest" pitchFamily="2" charset="0"/>
            </a:endParaRPr>
          </a:p>
        </p:txBody>
      </p:sp>
      <p:sp>
        <p:nvSpPr>
          <p:cNvPr id="46" name="Rectangle: Rounded Corners 45"/>
          <p:cNvSpPr/>
          <p:nvPr/>
        </p:nvSpPr>
        <p:spPr>
          <a:xfrm>
            <a:off x="6223200" y="3024729"/>
            <a:ext cx="3637895" cy="286050"/>
          </a:xfrm>
          <a:prstGeom prst="roundRect">
            <a:avLst>
              <a:gd name="adj" fmla="val 3224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7" name="TextBox 46"/>
          <p:cNvSpPr txBox="1"/>
          <p:nvPr/>
        </p:nvSpPr>
        <p:spPr>
          <a:xfrm>
            <a:off x="6223200" y="3031884"/>
            <a:ext cx="363789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200" b="1" dirty="0">
                <a:solidFill>
                  <a:schemeClr val="bg1"/>
                </a:solidFill>
                <a:latin typeface="Onest" pitchFamily="2" charset="0"/>
              </a:rPr>
              <a:t>Valoarea maximă a suportului financiar (MDL)*</a:t>
            </a:r>
            <a:endParaRPr lang="en-US" sz="1200" b="1" dirty="0">
              <a:solidFill>
                <a:schemeClr val="bg1"/>
              </a:solidFill>
              <a:latin typeface="Onest" pitchFamily="2" charset="0"/>
            </a:endParaRPr>
          </a:p>
        </p:txBody>
      </p:sp>
      <p:sp>
        <p:nvSpPr>
          <p:cNvPr id="48" name="Rectangle: Rounded Corners 47"/>
          <p:cNvSpPr/>
          <p:nvPr/>
        </p:nvSpPr>
        <p:spPr>
          <a:xfrm>
            <a:off x="688018" y="3725748"/>
            <a:ext cx="2600172" cy="261610"/>
          </a:xfrm>
          <a:prstGeom prst="roundRect">
            <a:avLst>
              <a:gd name="adj" fmla="val 7552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9" name="TextBox 48"/>
          <p:cNvSpPr txBox="1"/>
          <p:nvPr/>
        </p:nvSpPr>
        <p:spPr>
          <a:xfrm>
            <a:off x="1049310" y="3717684"/>
            <a:ext cx="187758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50" b="1" dirty="0" err="1">
                <a:latin typeface="Onest" pitchFamily="2" charset="0"/>
              </a:rPr>
              <a:t>Tranziție</a:t>
            </a:r>
            <a:r>
              <a:rPr lang="en-US" sz="1050" b="1" dirty="0">
                <a:latin typeface="Onest" pitchFamily="2" charset="0"/>
              </a:rPr>
              <a:t> ecologic</a:t>
            </a:r>
            <a:r>
              <a:rPr lang="en-US" sz="1050" b="1" dirty="0">
                <a:latin typeface="Onest" pitchFamily="2" charset="0"/>
              </a:rPr>
              <a:t>ă</a:t>
            </a:r>
            <a:endParaRPr lang="en-US" sz="1050" b="1" dirty="0">
              <a:latin typeface="Onest" pitchFamily="2" charset="0"/>
            </a:endParaRPr>
          </a:p>
        </p:txBody>
      </p:sp>
      <p:sp>
        <p:nvSpPr>
          <p:cNvPr id="50" name="Rectangle: Rounded Corners 49"/>
          <p:cNvSpPr/>
          <p:nvPr/>
        </p:nvSpPr>
        <p:spPr>
          <a:xfrm>
            <a:off x="688018" y="4052734"/>
            <a:ext cx="2600172" cy="382068"/>
          </a:xfrm>
          <a:prstGeom prst="roundRect">
            <a:avLst>
              <a:gd name="adj" fmla="val 7552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1" name="TextBox 50"/>
          <p:cNvSpPr txBox="1"/>
          <p:nvPr/>
        </p:nvSpPr>
        <p:spPr>
          <a:xfrm>
            <a:off x="744510" y="4036647"/>
            <a:ext cx="248718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50" b="1" dirty="0">
                <a:latin typeface="Onest" pitchFamily="2" charset="0"/>
              </a:rPr>
              <a:t>Modernizare tehnologică</a:t>
            </a:r>
            <a:br>
              <a:rPr lang="en-US" sz="1050" b="1" dirty="0">
                <a:latin typeface="Onest" pitchFamily="2" charset="0"/>
              </a:rPr>
            </a:br>
            <a:r>
              <a:rPr lang="en-US" sz="1050" b="1" dirty="0">
                <a:latin typeface="Onest" pitchFamily="2" charset="0"/>
              </a:rPr>
              <a:t>și eficiență energetică</a:t>
            </a:r>
            <a:endParaRPr lang="en-US" sz="1050" b="1" dirty="0">
              <a:latin typeface="Onest" pitchFamily="2" charset="0"/>
            </a:endParaRPr>
          </a:p>
        </p:txBody>
      </p:sp>
      <p:sp>
        <p:nvSpPr>
          <p:cNvPr id="52" name="Rectangle: Rounded Corners 51"/>
          <p:cNvSpPr/>
          <p:nvPr/>
        </p:nvSpPr>
        <p:spPr>
          <a:xfrm>
            <a:off x="3384096" y="3390698"/>
            <a:ext cx="2743200" cy="261610"/>
          </a:xfrm>
          <a:prstGeom prst="roundRect">
            <a:avLst>
              <a:gd name="adj" fmla="val 7552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3" name="TextBox 52"/>
          <p:cNvSpPr txBox="1"/>
          <p:nvPr/>
        </p:nvSpPr>
        <p:spPr>
          <a:xfrm>
            <a:off x="3745387" y="3398762"/>
            <a:ext cx="1980867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50" b="1" dirty="0">
                <a:latin typeface="Onest" pitchFamily="2" charset="0"/>
              </a:rPr>
              <a:t>30</a:t>
            </a:r>
            <a:endParaRPr lang="en-US" sz="1050" b="1" dirty="0">
              <a:latin typeface="Onest" pitchFamily="2" charset="0"/>
            </a:endParaRPr>
          </a:p>
        </p:txBody>
      </p:sp>
      <p:sp>
        <p:nvSpPr>
          <p:cNvPr id="54" name="Rectangle: Rounded Corners 53"/>
          <p:cNvSpPr/>
          <p:nvPr/>
        </p:nvSpPr>
        <p:spPr>
          <a:xfrm>
            <a:off x="3384096" y="3725748"/>
            <a:ext cx="2743200" cy="261610"/>
          </a:xfrm>
          <a:prstGeom prst="roundRect">
            <a:avLst>
              <a:gd name="adj" fmla="val 7552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5" name="TextBox 54"/>
          <p:cNvSpPr txBox="1"/>
          <p:nvPr/>
        </p:nvSpPr>
        <p:spPr>
          <a:xfrm>
            <a:off x="3745387" y="3733800"/>
            <a:ext cx="1980867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50" b="1" dirty="0">
                <a:latin typeface="Onest" pitchFamily="2" charset="0"/>
              </a:rPr>
              <a:t>45</a:t>
            </a:r>
            <a:endParaRPr lang="en-US" sz="1050" b="1" dirty="0">
              <a:latin typeface="Onest" pitchFamily="2" charset="0"/>
            </a:endParaRPr>
          </a:p>
        </p:txBody>
      </p:sp>
      <p:sp>
        <p:nvSpPr>
          <p:cNvPr id="56" name="Rectangle: Rounded Corners 55"/>
          <p:cNvSpPr/>
          <p:nvPr/>
        </p:nvSpPr>
        <p:spPr>
          <a:xfrm>
            <a:off x="3384096" y="4052734"/>
            <a:ext cx="2743200" cy="382068"/>
          </a:xfrm>
          <a:prstGeom prst="roundRect">
            <a:avLst>
              <a:gd name="adj" fmla="val 7552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7" name="TextBox 56"/>
          <p:cNvSpPr txBox="1"/>
          <p:nvPr/>
        </p:nvSpPr>
        <p:spPr>
          <a:xfrm>
            <a:off x="3427540" y="4127452"/>
            <a:ext cx="2623999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50" b="1" dirty="0">
                <a:latin typeface="Onest" pitchFamily="2" charset="0"/>
              </a:rPr>
              <a:t>30</a:t>
            </a:r>
            <a:endParaRPr lang="en-US" sz="1050" b="1" dirty="0">
              <a:latin typeface="Onest" pitchFamily="2" charset="0"/>
            </a:endParaRPr>
          </a:p>
        </p:txBody>
      </p:sp>
      <p:sp>
        <p:nvSpPr>
          <p:cNvPr id="58" name="Rectangle: Rounded Corners 57"/>
          <p:cNvSpPr/>
          <p:nvPr/>
        </p:nvSpPr>
        <p:spPr>
          <a:xfrm>
            <a:off x="6221551" y="3390698"/>
            <a:ext cx="3637894" cy="261610"/>
          </a:xfrm>
          <a:prstGeom prst="roundRect">
            <a:avLst>
              <a:gd name="adj" fmla="val 7552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9" name="TextBox 58"/>
          <p:cNvSpPr txBox="1"/>
          <p:nvPr/>
        </p:nvSpPr>
        <p:spPr>
          <a:xfrm>
            <a:off x="6704487" y="3398762"/>
            <a:ext cx="262692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50" b="1" dirty="0">
                <a:latin typeface="Onest" pitchFamily="2" charset="0"/>
              </a:rPr>
              <a:t>1.500.000</a:t>
            </a:r>
            <a:endParaRPr lang="en-US" sz="1050" b="1" dirty="0">
              <a:latin typeface="Onest" pitchFamily="2" charset="0"/>
            </a:endParaRPr>
          </a:p>
        </p:txBody>
      </p:sp>
      <p:sp>
        <p:nvSpPr>
          <p:cNvPr id="60" name="Rectangle: Rounded Corners 59"/>
          <p:cNvSpPr/>
          <p:nvPr/>
        </p:nvSpPr>
        <p:spPr>
          <a:xfrm>
            <a:off x="6221551" y="3725748"/>
            <a:ext cx="3637894" cy="261610"/>
          </a:xfrm>
          <a:prstGeom prst="roundRect">
            <a:avLst>
              <a:gd name="adj" fmla="val 7552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1" name="TextBox 60"/>
          <p:cNvSpPr txBox="1"/>
          <p:nvPr/>
        </p:nvSpPr>
        <p:spPr>
          <a:xfrm>
            <a:off x="6704487" y="3717684"/>
            <a:ext cx="262692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50" b="1" dirty="0">
                <a:latin typeface="Onest" pitchFamily="2" charset="0"/>
              </a:rPr>
              <a:t>2.000.000</a:t>
            </a:r>
            <a:endParaRPr lang="en-US" sz="1050" b="1" dirty="0">
              <a:latin typeface="Onest" pitchFamily="2" charset="0"/>
            </a:endParaRPr>
          </a:p>
        </p:txBody>
      </p:sp>
      <p:sp>
        <p:nvSpPr>
          <p:cNvPr id="62" name="Rectangle: Rounded Corners 61"/>
          <p:cNvSpPr/>
          <p:nvPr/>
        </p:nvSpPr>
        <p:spPr>
          <a:xfrm>
            <a:off x="6221551" y="4052734"/>
            <a:ext cx="3637894" cy="382068"/>
          </a:xfrm>
          <a:prstGeom prst="roundRect">
            <a:avLst>
              <a:gd name="adj" fmla="val 7552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3" name="TextBox 62"/>
          <p:cNvSpPr txBox="1"/>
          <p:nvPr/>
        </p:nvSpPr>
        <p:spPr>
          <a:xfrm>
            <a:off x="6278042" y="4121257"/>
            <a:ext cx="3479816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50" b="1" dirty="0">
                <a:latin typeface="Onest" pitchFamily="2" charset="0"/>
              </a:rPr>
              <a:t>2.000.000</a:t>
            </a:r>
            <a:endParaRPr lang="en-US" sz="1050" b="1" dirty="0">
              <a:latin typeface="Onest" pitchFamily="2" charset="0"/>
            </a:endParaRPr>
          </a:p>
        </p:txBody>
      </p:sp>
      <p:sp>
        <p:nvSpPr>
          <p:cNvPr id="64" name="Rectangle: Rounded Corners 63"/>
          <p:cNvSpPr/>
          <p:nvPr/>
        </p:nvSpPr>
        <p:spPr>
          <a:xfrm>
            <a:off x="697391" y="4657539"/>
            <a:ext cx="2590800" cy="286050"/>
          </a:xfrm>
          <a:prstGeom prst="roundRect">
            <a:avLst>
              <a:gd name="adj" fmla="val 3224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5" name="TextBox 64"/>
          <p:cNvSpPr txBox="1"/>
          <p:nvPr/>
        </p:nvSpPr>
        <p:spPr>
          <a:xfrm>
            <a:off x="697391" y="4664694"/>
            <a:ext cx="259079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b="1" dirty="0" err="1">
                <a:solidFill>
                  <a:schemeClr val="bg1"/>
                </a:solidFill>
                <a:latin typeface="Onest" pitchFamily="2" charset="0"/>
              </a:rPr>
              <a:t>Obiective</a:t>
            </a:r>
            <a:r>
              <a:rPr lang="en-US" sz="1200" b="1" dirty="0">
                <a:solidFill>
                  <a:schemeClr val="bg1"/>
                </a:solidFill>
                <a:latin typeface="Onest" pitchFamily="2" charset="0"/>
              </a:rPr>
              <a:t> de </a:t>
            </a:r>
            <a:r>
              <a:rPr lang="en-US" sz="1200" b="1" dirty="0" err="1">
                <a:solidFill>
                  <a:schemeClr val="bg1"/>
                </a:solidFill>
                <a:latin typeface="Onest" pitchFamily="2" charset="0"/>
              </a:rPr>
              <a:t>dezvoltare</a:t>
            </a:r>
            <a:r>
              <a:rPr lang="en-US" sz="1200" b="1" dirty="0">
                <a:solidFill>
                  <a:schemeClr val="bg1"/>
                </a:solidFill>
                <a:latin typeface="Onest" pitchFamily="2" charset="0"/>
              </a:rPr>
              <a:t> a IMM</a:t>
            </a:r>
            <a:endParaRPr kumimoji="0" lang="en-US" sz="900" b="1" i="0" u="none" strike="noStrike" kern="1200" cap="none" normalizeH="0" baseline="0" noProof="0" dirty="0">
              <a:ln>
                <a:noFill/>
              </a:ln>
              <a:solidFill>
                <a:schemeClr val="bg1"/>
              </a:solidFill>
              <a:effectLst/>
              <a:latin typeface="Onest" pitchFamily="2" charset="0"/>
              <a:cs typeface="Arial" panose="020B0604020202020204" pitchFamily="34" charset="0"/>
            </a:endParaRPr>
          </a:p>
        </p:txBody>
      </p:sp>
      <p:sp>
        <p:nvSpPr>
          <p:cNvPr id="66" name="Rectangle: Rounded Corners 65"/>
          <p:cNvSpPr/>
          <p:nvPr/>
        </p:nvSpPr>
        <p:spPr>
          <a:xfrm>
            <a:off x="688018" y="5023508"/>
            <a:ext cx="2600172" cy="261610"/>
          </a:xfrm>
          <a:prstGeom prst="roundRect">
            <a:avLst>
              <a:gd name="adj" fmla="val 7552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7" name="TextBox 66"/>
          <p:cNvSpPr txBox="1"/>
          <p:nvPr/>
        </p:nvSpPr>
        <p:spPr>
          <a:xfrm>
            <a:off x="1049310" y="5031572"/>
            <a:ext cx="187758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50" b="1" dirty="0" err="1">
                <a:latin typeface="Onest" pitchFamily="2" charset="0"/>
              </a:rPr>
              <a:t>Tranziție</a:t>
            </a:r>
            <a:r>
              <a:rPr lang="en-US" sz="1050" b="1" dirty="0">
                <a:latin typeface="Onest" pitchFamily="2" charset="0"/>
              </a:rPr>
              <a:t> </a:t>
            </a:r>
            <a:r>
              <a:rPr lang="en-US" sz="1050" b="1" dirty="0" err="1">
                <a:latin typeface="Onest" pitchFamily="2" charset="0"/>
              </a:rPr>
              <a:t>digitală</a:t>
            </a:r>
            <a:endParaRPr lang="en-US" sz="1050" b="1" dirty="0">
              <a:latin typeface="Onest" pitchFamily="2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 rot="16200000">
            <a:off x="-385517" y="5251004"/>
            <a:ext cx="176924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1100" b="1" dirty="0">
                <a:solidFill>
                  <a:schemeClr val="bg1"/>
                </a:solidFill>
                <a:effectLst/>
                <a:latin typeface="Onest" pitchFamily="2" charset="0"/>
              </a:rPr>
              <a:t>Întreprindere mijlocie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69" name="Rectangle: Rounded Corners 68"/>
          <p:cNvSpPr/>
          <p:nvPr/>
        </p:nvSpPr>
        <p:spPr>
          <a:xfrm>
            <a:off x="3384096" y="4657539"/>
            <a:ext cx="2743200" cy="286050"/>
          </a:xfrm>
          <a:prstGeom prst="roundRect">
            <a:avLst>
              <a:gd name="adj" fmla="val 3224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70" name="TextBox 69"/>
          <p:cNvSpPr txBox="1"/>
          <p:nvPr/>
        </p:nvSpPr>
        <p:spPr>
          <a:xfrm>
            <a:off x="3384096" y="4664694"/>
            <a:ext cx="27432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b="1" dirty="0" err="1">
                <a:solidFill>
                  <a:schemeClr val="bg1"/>
                </a:solidFill>
                <a:latin typeface="Onest" pitchFamily="2" charset="0"/>
              </a:rPr>
              <a:t>Suport</a:t>
            </a:r>
            <a:r>
              <a:rPr lang="en-US" sz="1200" b="1" dirty="0">
                <a:solidFill>
                  <a:schemeClr val="bg1"/>
                </a:solidFill>
                <a:latin typeface="Onest" pitchFamily="2" charset="0"/>
              </a:rPr>
              <a:t> </a:t>
            </a:r>
            <a:r>
              <a:rPr lang="en-US" sz="1200" b="1" dirty="0" err="1">
                <a:solidFill>
                  <a:schemeClr val="bg1"/>
                </a:solidFill>
                <a:latin typeface="Onest" pitchFamily="2" charset="0"/>
              </a:rPr>
              <a:t>financiar</a:t>
            </a:r>
            <a:r>
              <a:rPr lang="en-US" sz="1200" b="1" dirty="0">
                <a:solidFill>
                  <a:schemeClr val="bg1"/>
                </a:solidFill>
                <a:latin typeface="Onest" pitchFamily="2" charset="0"/>
              </a:rPr>
              <a:t> </a:t>
            </a:r>
            <a:r>
              <a:rPr lang="en-US" sz="1200" b="1" dirty="0" err="1">
                <a:solidFill>
                  <a:schemeClr val="bg1"/>
                </a:solidFill>
                <a:latin typeface="Onest" pitchFamily="2" charset="0"/>
              </a:rPr>
              <a:t>nerambursabil</a:t>
            </a:r>
            <a:r>
              <a:rPr lang="en-US" sz="1200" b="1" dirty="0">
                <a:solidFill>
                  <a:schemeClr val="bg1"/>
                </a:solidFill>
                <a:latin typeface="Onest" pitchFamily="2" charset="0"/>
              </a:rPr>
              <a:t> (%)</a:t>
            </a:r>
            <a:endParaRPr lang="en-US" sz="1200" b="1" dirty="0">
              <a:solidFill>
                <a:schemeClr val="bg1"/>
              </a:solidFill>
              <a:latin typeface="Onest" pitchFamily="2" charset="0"/>
            </a:endParaRPr>
          </a:p>
        </p:txBody>
      </p:sp>
      <p:sp>
        <p:nvSpPr>
          <p:cNvPr id="71" name="Rectangle: Rounded Corners 70"/>
          <p:cNvSpPr/>
          <p:nvPr/>
        </p:nvSpPr>
        <p:spPr>
          <a:xfrm>
            <a:off x="6223200" y="4657539"/>
            <a:ext cx="3637895" cy="286050"/>
          </a:xfrm>
          <a:prstGeom prst="roundRect">
            <a:avLst>
              <a:gd name="adj" fmla="val 3224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72" name="TextBox 71"/>
          <p:cNvSpPr txBox="1"/>
          <p:nvPr/>
        </p:nvSpPr>
        <p:spPr>
          <a:xfrm>
            <a:off x="6223200" y="4664694"/>
            <a:ext cx="363789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200" b="1" dirty="0">
                <a:solidFill>
                  <a:schemeClr val="bg1"/>
                </a:solidFill>
                <a:latin typeface="Onest" pitchFamily="2" charset="0"/>
              </a:rPr>
              <a:t>Valoarea maximă a suportului financiar (MDL)*</a:t>
            </a:r>
            <a:endParaRPr lang="en-US" sz="1200" b="1" dirty="0">
              <a:solidFill>
                <a:schemeClr val="bg1"/>
              </a:solidFill>
              <a:latin typeface="Onest" pitchFamily="2" charset="0"/>
            </a:endParaRPr>
          </a:p>
        </p:txBody>
      </p:sp>
      <p:sp>
        <p:nvSpPr>
          <p:cNvPr id="73" name="Rectangle: Rounded Corners 72"/>
          <p:cNvSpPr/>
          <p:nvPr/>
        </p:nvSpPr>
        <p:spPr>
          <a:xfrm>
            <a:off x="688018" y="5358558"/>
            <a:ext cx="2600172" cy="261610"/>
          </a:xfrm>
          <a:prstGeom prst="roundRect">
            <a:avLst>
              <a:gd name="adj" fmla="val 7552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74" name="TextBox 73"/>
          <p:cNvSpPr txBox="1"/>
          <p:nvPr/>
        </p:nvSpPr>
        <p:spPr>
          <a:xfrm>
            <a:off x="1049310" y="5350494"/>
            <a:ext cx="187758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50" b="1" dirty="0" err="1">
                <a:latin typeface="Onest" pitchFamily="2" charset="0"/>
              </a:rPr>
              <a:t>Tranziție</a:t>
            </a:r>
            <a:r>
              <a:rPr lang="en-US" sz="1050" b="1" dirty="0">
                <a:latin typeface="Onest" pitchFamily="2" charset="0"/>
              </a:rPr>
              <a:t> ecologic</a:t>
            </a:r>
            <a:r>
              <a:rPr lang="en-US" sz="1050" b="1" dirty="0">
                <a:latin typeface="Onest" pitchFamily="2" charset="0"/>
              </a:rPr>
              <a:t>ă</a:t>
            </a:r>
            <a:endParaRPr lang="en-US" sz="1050" b="1" dirty="0">
              <a:latin typeface="Onest" pitchFamily="2" charset="0"/>
            </a:endParaRPr>
          </a:p>
        </p:txBody>
      </p:sp>
      <p:sp>
        <p:nvSpPr>
          <p:cNvPr id="75" name="Rectangle: Rounded Corners 74"/>
          <p:cNvSpPr/>
          <p:nvPr/>
        </p:nvSpPr>
        <p:spPr>
          <a:xfrm>
            <a:off x="688018" y="5685544"/>
            <a:ext cx="2600172" cy="382068"/>
          </a:xfrm>
          <a:prstGeom prst="roundRect">
            <a:avLst>
              <a:gd name="adj" fmla="val 7552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76" name="TextBox 75"/>
          <p:cNvSpPr txBox="1"/>
          <p:nvPr/>
        </p:nvSpPr>
        <p:spPr>
          <a:xfrm>
            <a:off x="744510" y="5669457"/>
            <a:ext cx="248718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50" b="1" dirty="0">
                <a:latin typeface="Onest" pitchFamily="2" charset="0"/>
              </a:rPr>
              <a:t>Modernizare tehnologică</a:t>
            </a:r>
            <a:br>
              <a:rPr lang="en-US" sz="1050" b="1" dirty="0">
                <a:latin typeface="Onest" pitchFamily="2" charset="0"/>
              </a:rPr>
            </a:br>
            <a:r>
              <a:rPr lang="en-US" sz="1050" b="1" dirty="0">
                <a:latin typeface="Onest" pitchFamily="2" charset="0"/>
              </a:rPr>
              <a:t>și eficiență energetică</a:t>
            </a:r>
            <a:endParaRPr lang="en-US" sz="1050" b="1" dirty="0">
              <a:latin typeface="Onest" pitchFamily="2" charset="0"/>
            </a:endParaRPr>
          </a:p>
        </p:txBody>
      </p:sp>
      <p:sp>
        <p:nvSpPr>
          <p:cNvPr id="77" name="Rectangle: Rounded Corners 76"/>
          <p:cNvSpPr/>
          <p:nvPr/>
        </p:nvSpPr>
        <p:spPr>
          <a:xfrm>
            <a:off x="3384096" y="5023508"/>
            <a:ext cx="2743200" cy="261610"/>
          </a:xfrm>
          <a:prstGeom prst="roundRect">
            <a:avLst>
              <a:gd name="adj" fmla="val 7552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78" name="TextBox 77"/>
          <p:cNvSpPr txBox="1"/>
          <p:nvPr/>
        </p:nvSpPr>
        <p:spPr>
          <a:xfrm>
            <a:off x="3745387" y="5031572"/>
            <a:ext cx="1980867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50" b="1" dirty="0">
                <a:latin typeface="Onest" pitchFamily="2" charset="0"/>
              </a:rPr>
              <a:t>25</a:t>
            </a:r>
            <a:endParaRPr lang="en-US" sz="1050" b="1" dirty="0">
              <a:latin typeface="Onest" pitchFamily="2" charset="0"/>
            </a:endParaRPr>
          </a:p>
        </p:txBody>
      </p:sp>
      <p:sp>
        <p:nvSpPr>
          <p:cNvPr id="79" name="Rectangle: Rounded Corners 78"/>
          <p:cNvSpPr/>
          <p:nvPr/>
        </p:nvSpPr>
        <p:spPr>
          <a:xfrm>
            <a:off x="3384096" y="5358558"/>
            <a:ext cx="2743200" cy="261610"/>
          </a:xfrm>
          <a:prstGeom prst="roundRect">
            <a:avLst>
              <a:gd name="adj" fmla="val 7552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0" name="TextBox 79"/>
          <p:cNvSpPr txBox="1"/>
          <p:nvPr/>
        </p:nvSpPr>
        <p:spPr>
          <a:xfrm>
            <a:off x="3745387" y="5377190"/>
            <a:ext cx="1980867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50" b="1" dirty="0">
                <a:latin typeface="Onest" pitchFamily="2" charset="0"/>
              </a:rPr>
              <a:t>35</a:t>
            </a:r>
            <a:endParaRPr lang="en-US" sz="1050" b="1" dirty="0">
              <a:latin typeface="Onest" pitchFamily="2" charset="0"/>
            </a:endParaRPr>
          </a:p>
        </p:txBody>
      </p:sp>
      <p:sp>
        <p:nvSpPr>
          <p:cNvPr id="81" name="Rectangle: Rounded Corners 80"/>
          <p:cNvSpPr/>
          <p:nvPr/>
        </p:nvSpPr>
        <p:spPr>
          <a:xfrm>
            <a:off x="3384096" y="5685544"/>
            <a:ext cx="2743200" cy="382068"/>
          </a:xfrm>
          <a:prstGeom prst="roundRect">
            <a:avLst>
              <a:gd name="adj" fmla="val 7552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2" name="TextBox 81"/>
          <p:cNvSpPr txBox="1"/>
          <p:nvPr/>
        </p:nvSpPr>
        <p:spPr>
          <a:xfrm>
            <a:off x="3427540" y="5760262"/>
            <a:ext cx="2623999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50" b="1" dirty="0">
                <a:latin typeface="Onest" pitchFamily="2" charset="0"/>
              </a:rPr>
              <a:t>25</a:t>
            </a:r>
            <a:endParaRPr lang="en-US" sz="1050" b="1" dirty="0">
              <a:latin typeface="Onest" pitchFamily="2" charset="0"/>
            </a:endParaRPr>
          </a:p>
        </p:txBody>
      </p:sp>
      <p:sp>
        <p:nvSpPr>
          <p:cNvPr id="83" name="Rectangle: Rounded Corners 82"/>
          <p:cNvSpPr/>
          <p:nvPr/>
        </p:nvSpPr>
        <p:spPr>
          <a:xfrm>
            <a:off x="6221551" y="5023508"/>
            <a:ext cx="3637894" cy="261610"/>
          </a:xfrm>
          <a:prstGeom prst="roundRect">
            <a:avLst>
              <a:gd name="adj" fmla="val 7552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4" name="TextBox 83"/>
          <p:cNvSpPr txBox="1"/>
          <p:nvPr/>
        </p:nvSpPr>
        <p:spPr>
          <a:xfrm>
            <a:off x="6704487" y="5031572"/>
            <a:ext cx="262692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50" b="1" dirty="0">
                <a:latin typeface="Onest" pitchFamily="2" charset="0"/>
              </a:rPr>
              <a:t>2.000.000</a:t>
            </a:r>
            <a:endParaRPr lang="en-US" sz="1050" b="1" dirty="0">
              <a:latin typeface="Onest" pitchFamily="2" charset="0"/>
            </a:endParaRPr>
          </a:p>
        </p:txBody>
      </p:sp>
      <p:sp>
        <p:nvSpPr>
          <p:cNvPr id="85" name="Rectangle: Rounded Corners 84"/>
          <p:cNvSpPr/>
          <p:nvPr/>
        </p:nvSpPr>
        <p:spPr>
          <a:xfrm>
            <a:off x="6221551" y="5358558"/>
            <a:ext cx="3637894" cy="261610"/>
          </a:xfrm>
          <a:prstGeom prst="roundRect">
            <a:avLst>
              <a:gd name="adj" fmla="val 7552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6" name="TextBox 85"/>
          <p:cNvSpPr txBox="1"/>
          <p:nvPr/>
        </p:nvSpPr>
        <p:spPr>
          <a:xfrm>
            <a:off x="6704487" y="5350494"/>
            <a:ext cx="262692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50" b="1" dirty="0">
                <a:latin typeface="Onest" pitchFamily="2" charset="0"/>
              </a:rPr>
              <a:t>3.000.000</a:t>
            </a:r>
            <a:endParaRPr lang="en-US" sz="1050" b="1" dirty="0">
              <a:latin typeface="Onest" pitchFamily="2" charset="0"/>
            </a:endParaRPr>
          </a:p>
        </p:txBody>
      </p:sp>
      <p:sp>
        <p:nvSpPr>
          <p:cNvPr id="87" name="Rectangle: Rounded Corners 86"/>
          <p:cNvSpPr/>
          <p:nvPr/>
        </p:nvSpPr>
        <p:spPr>
          <a:xfrm>
            <a:off x="6221551" y="5685544"/>
            <a:ext cx="3637894" cy="382068"/>
          </a:xfrm>
          <a:prstGeom prst="roundRect">
            <a:avLst>
              <a:gd name="adj" fmla="val 7552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8" name="TextBox 87"/>
          <p:cNvSpPr txBox="1"/>
          <p:nvPr/>
        </p:nvSpPr>
        <p:spPr>
          <a:xfrm>
            <a:off x="6278042" y="5754067"/>
            <a:ext cx="3479816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50" b="1" dirty="0">
                <a:latin typeface="Onest" pitchFamily="2" charset="0"/>
              </a:rPr>
              <a:t>3.000.000</a:t>
            </a:r>
            <a:endParaRPr lang="en-US" sz="1050" b="1" dirty="0">
              <a:latin typeface="Onest" pitchFamily="2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5F9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/>
          <p:cNvPicPr>
            <a:picLocks noChangeAspect="1"/>
          </p:cNvPicPr>
          <p:nvPr/>
        </p:nvPicPr>
        <p:blipFill rotWithShape="1"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l="15417" r="35015" b="75082"/>
          <a:stretch>
            <a:fillRect/>
          </a:stretch>
        </p:blipFill>
        <p:spPr>
          <a:xfrm>
            <a:off x="8915400" y="5984567"/>
            <a:ext cx="3276600" cy="873433"/>
          </a:xfrm>
          <a:prstGeom prst="rect">
            <a:avLst/>
          </a:prstGeom>
        </p:spPr>
      </p:pic>
      <p:pic>
        <p:nvPicPr>
          <p:cNvPr id="4" name="Graphic 3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6027" y="6279416"/>
            <a:ext cx="1498103" cy="472228"/>
          </a:xfrm>
          <a:prstGeom prst="rect">
            <a:avLst/>
          </a:prstGeom>
        </p:spPr>
      </p:pic>
      <p:pic>
        <p:nvPicPr>
          <p:cNvPr id="5" name="Graphic 4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263473" y="6373048"/>
            <a:ext cx="1726075" cy="284965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446027" y="6172200"/>
            <a:ext cx="846937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: Top Corners Rounded 20"/>
          <p:cNvSpPr/>
          <p:nvPr/>
        </p:nvSpPr>
        <p:spPr>
          <a:xfrm rot="16200000">
            <a:off x="7978678" y="1009435"/>
            <a:ext cx="2813585" cy="5613059"/>
          </a:xfrm>
          <a:prstGeom prst="round2SameRect">
            <a:avLst>
              <a:gd name="adj1" fmla="val 5675"/>
              <a:gd name="adj2" fmla="val 0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object 4"/>
          <p:cNvSpPr txBox="1"/>
          <p:nvPr/>
        </p:nvSpPr>
        <p:spPr>
          <a:xfrm>
            <a:off x="6781804" y="2522931"/>
            <a:ext cx="4952998" cy="32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ct val="95000"/>
              <a:buFontTx/>
              <a:buNone/>
              <a:tabLst>
                <a:tab pos="469265" algn="l"/>
                <a:tab pos="469900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uLnTx/>
                <a:uFillTx/>
                <a:latin typeface="Onest" pitchFamily="2" charset="0"/>
                <a:cs typeface="Calibri" panose="020F0502020204030204"/>
              </a:rPr>
              <a:t>Servicii aferente implementării proiectului: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uLnTx/>
              <a:uFillTx/>
              <a:latin typeface="Onest" pitchFamily="2" charset="0"/>
              <a:cs typeface="Calibri" panose="020F0502020204030204"/>
            </a:endParaRPr>
          </a:p>
        </p:txBody>
      </p:sp>
      <p:sp>
        <p:nvSpPr>
          <p:cNvPr id="23" name="object 5"/>
          <p:cNvSpPr txBox="1"/>
          <p:nvPr/>
        </p:nvSpPr>
        <p:spPr>
          <a:xfrm>
            <a:off x="6858001" y="2838145"/>
            <a:ext cx="5029199" cy="635490"/>
          </a:xfrm>
          <a:prstGeom prst="rect">
            <a:avLst/>
          </a:prstGeom>
        </p:spPr>
        <p:txBody>
          <a:bodyPr vert="horz" wrap="square" lIns="0" tIns="36000" rIns="0" bIns="0" rtlCol="0">
            <a:spAutoFit/>
          </a:bodyPr>
          <a:lstStyle/>
          <a:p>
            <a:pPr marL="87630" marR="0" lvl="0" indent="-8763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ct val="95000"/>
              <a:buFont typeface="Arial" panose="020B0604020202020204" pitchFamily="34" charset="0"/>
              <a:buChar char="•"/>
              <a:tabLst>
                <a:tab pos="469265" algn="l"/>
                <a:tab pos="469900" algn="l"/>
              </a:tabLst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Onest" pitchFamily="2" charset="0"/>
                <a:cs typeface="Calibri" panose="020F0502020204030204"/>
              </a:rPr>
              <a:t>Consultanță</a:t>
            </a:r>
            <a:r>
              <a:rPr kumimoji="0" lang="en-US" sz="11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Onest" pitchFamily="2" charset="0"/>
                <a:cs typeface="Calibri" panose="020F0502020204030204"/>
              </a:rPr>
              <a:t> pentru proiectare și implementare;</a:t>
            </a:r>
            <a:endParaRPr kumimoji="0" lang="en-US" sz="11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uLnTx/>
              <a:uFillTx/>
              <a:latin typeface="Onest" pitchFamily="2" charset="0"/>
              <a:cs typeface="Calibri" panose="020F0502020204030204"/>
            </a:endParaRPr>
          </a:p>
          <a:p>
            <a:pPr marL="87630" marR="0" lvl="0" indent="-8763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ct val="95000"/>
              <a:buFont typeface="Arial" panose="020B0604020202020204" pitchFamily="34" charset="0"/>
              <a:buChar char="•"/>
              <a:tabLst>
                <a:tab pos="469265" algn="l"/>
                <a:tab pos="469900" algn="l"/>
              </a:tabLst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Onest" pitchFamily="2" charset="0"/>
                <a:cs typeface="Calibri" panose="020F0502020204030204"/>
              </a:rPr>
              <a:t>Formare</a:t>
            </a:r>
            <a:r>
              <a:rPr kumimoji="0" lang="en-US" sz="11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Onest" pitchFamily="2" charset="0"/>
                <a:cs typeface="Calibri" panose="020F0502020204030204"/>
              </a:rPr>
              <a:t> și 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Onest" pitchFamily="2" charset="0"/>
                <a:cs typeface="Calibri" panose="020F0502020204030204"/>
              </a:rPr>
              <a:t>instruire</a:t>
            </a:r>
            <a:r>
              <a:rPr kumimoji="0" lang="en-US" sz="11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Onest" pitchFamily="2" charset="0"/>
                <a:cs typeface="Calibri" panose="020F0502020204030204"/>
              </a:rPr>
              <a:t> a personalului;</a:t>
            </a:r>
            <a:endParaRPr kumimoji="0" lang="en-US" sz="11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uLnTx/>
              <a:uFillTx/>
              <a:latin typeface="Onest" pitchFamily="2" charset="0"/>
              <a:cs typeface="Calibri" panose="020F0502020204030204"/>
            </a:endParaRPr>
          </a:p>
          <a:p>
            <a:pPr marL="87630" marR="0" lvl="0" indent="-8763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ct val="95000"/>
              <a:buFont typeface="Arial" panose="020B0604020202020204" pitchFamily="34" charset="0"/>
              <a:buChar char="•"/>
              <a:tabLst>
                <a:tab pos="469265" algn="l"/>
                <a:tab pos="469900" algn="l"/>
              </a:tabLst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Onest" pitchFamily="2" charset="0"/>
                <a:cs typeface="Calibri" panose="020F0502020204030204"/>
              </a:rPr>
              <a:t>Monitorizarea</a:t>
            </a:r>
            <a:r>
              <a:rPr kumimoji="0" lang="en-US" sz="11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Onest" pitchFamily="2" charset="0"/>
                <a:cs typeface="Calibri" panose="020F0502020204030204"/>
              </a:rPr>
              <a:t> performanței sistemelor.</a:t>
            </a:r>
            <a:endParaRPr kumimoji="0" lang="en-US" sz="11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uLnTx/>
              <a:uFillTx/>
              <a:latin typeface="Onest" pitchFamily="2" charset="0"/>
              <a:cs typeface="Calibri" panose="020F0502020204030204"/>
            </a:endParaRPr>
          </a:p>
        </p:txBody>
      </p:sp>
      <p:sp>
        <p:nvSpPr>
          <p:cNvPr id="24" name="object 8"/>
          <p:cNvSpPr txBox="1"/>
          <p:nvPr/>
        </p:nvSpPr>
        <p:spPr>
          <a:xfrm>
            <a:off x="575890" y="2584380"/>
            <a:ext cx="5698251" cy="281359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8605" marR="0" lvl="0" indent="-14795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95000"/>
              <a:buFont typeface="Arial" panose="020B0604020202020204" pitchFamily="34" charset="0"/>
              <a:buChar char="•"/>
              <a:tabLst>
                <a:tab pos="469265" algn="l"/>
                <a:tab pos="469900" algn="l"/>
              </a:tabLst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uLnTx/>
                <a:uFillTx/>
                <a:latin typeface="Onest" pitchFamily="2" charset="0"/>
                <a:cs typeface="Calibri" panose="020F0502020204030204"/>
              </a:rPr>
              <a:t>Valuta creditului: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Onest" pitchFamily="2" charset="0"/>
                <a:cs typeface="Calibri" panose="020F0502020204030204"/>
              </a:rPr>
              <a:t>MDL, EUR;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uLnTx/>
              <a:uFillTx/>
              <a:latin typeface="Onest" pitchFamily="2" charset="0"/>
              <a:cs typeface="Calibri" panose="020F0502020204030204"/>
            </a:endParaRPr>
          </a:p>
          <a:p>
            <a:pPr marL="268605" marR="0" lvl="0" indent="-14795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95000"/>
              <a:buFont typeface="Arial" panose="020B0604020202020204" pitchFamily="34" charset="0"/>
              <a:buChar char="•"/>
              <a:tabLst>
                <a:tab pos="469265" algn="l"/>
                <a:tab pos="469900" algn="l"/>
              </a:tabLst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uLnTx/>
                <a:uFillTx/>
                <a:latin typeface="Onest" pitchFamily="2" charset="0"/>
                <a:cs typeface="Calibri" panose="020F0502020204030204"/>
              </a:rPr>
              <a:t>Suma minimă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60000"/>
                    <a:lumOff val="40000"/>
                  </a:srgbClr>
                </a:solidFill>
                <a:uLnTx/>
                <a:uFillTx/>
                <a:latin typeface="Onest" pitchFamily="2" charset="0"/>
                <a:cs typeface="Calibri" panose="020F0502020204030204"/>
              </a:rPr>
              <a:t>: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Onest" pitchFamily="2" charset="0"/>
                <a:cs typeface="Calibri" panose="020F0502020204030204"/>
              </a:rPr>
              <a:t>echivalentul a 5.000 EUR;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uLnTx/>
              <a:uFillTx/>
              <a:latin typeface="Onest" pitchFamily="2" charset="0"/>
              <a:cs typeface="Calibri" panose="020F0502020204030204"/>
            </a:endParaRPr>
          </a:p>
          <a:p>
            <a:pPr marL="268605" marR="0" lvl="0" indent="-14795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95000"/>
              <a:buFont typeface="Arial" panose="020B0604020202020204" pitchFamily="34" charset="0"/>
              <a:buChar char="•"/>
              <a:tabLst>
                <a:tab pos="469265" algn="l"/>
                <a:tab pos="469900" algn="l"/>
              </a:tabLst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uLnTx/>
                <a:uFillTx/>
                <a:latin typeface="Onest" pitchFamily="2" charset="0"/>
                <a:cs typeface="Calibri" panose="020F0502020204030204"/>
              </a:rPr>
              <a:t>Suma maximă: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Onest" pitchFamily="2" charset="0"/>
                <a:cs typeface="Calibri" panose="020F0502020204030204"/>
              </a:rPr>
              <a:t>echivalentul a 375.000 EUR, compus din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60000"/>
                    <a:lumOff val="40000"/>
                  </a:srgbClr>
                </a:solidFill>
                <a:uLnTx/>
                <a:uFillTx/>
                <a:latin typeface="Onest" pitchFamily="2" charset="0"/>
                <a:cs typeface="Calibri" panose="020F0502020204030204"/>
              </a:rPr>
              <a:t>: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60000"/>
                  <a:lumOff val="40000"/>
                </a:srgbClr>
              </a:solidFill>
              <a:uLnTx/>
              <a:uFillTx/>
              <a:latin typeface="Onest" pitchFamily="2" charset="0"/>
              <a:cs typeface="Calibri" panose="020F0502020204030204"/>
            </a:endParaRPr>
          </a:p>
          <a:p>
            <a:pPr marL="268605" marR="0" lvl="0" indent="-14795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95000"/>
              <a:buFont typeface="Arial" panose="020B0604020202020204" pitchFamily="34" charset="0"/>
              <a:buChar char="•"/>
              <a:tabLst>
                <a:tab pos="469265" algn="l"/>
                <a:tab pos="469900" algn="l"/>
              </a:tabLst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Onest" pitchFamily="2" charset="0"/>
                <a:cs typeface="Calibri" panose="020F0502020204030204"/>
              </a:rPr>
              <a:t>Până la 250.000 EUR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Onest" pitchFamily="2" charset="0"/>
                <a:cs typeface="Calibri" panose="020F0502020204030204"/>
              </a:rPr>
              <a:t>– din resurse BGK;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uLnTx/>
              <a:uFillTx/>
              <a:latin typeface="Onest" pitchFamily="2" charset="0"/>
              <a:cs typeface="Calibri" panose="020F0502020204030204"/>
            </a:endParaRPr>
          </a:p>
          <a:p>
            <a:pPr marL="268605" marR="0" lvl="0" indent="-14795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95000"/>
              <a:buFont typeface="Arial" panose="020B0604020202020204" pitchFamily="34" charset="0"/>
              <a:buChar char="•"/>
              <a:tabLst>
                <a:tab pos="469265" algn="l"/>
                <a:tab pos="469900" algn="l"/>
              </a:tabLst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Onest" pitchFamily="2" charset="0"/>
                <a:cs typeface="Calibri" panose="020F0502020204030204"/>
              </a:rPr>
              <a:t>Până la 2.500.000 MDL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Onest" pitchFamily="2" charset="0"/>
                <a:cs typeface="Calibri" panose="020F0502020204030204"/>
              </a:rPr>
              <a:t> – din resurse FACEM.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uLnTx/>
              <a:uFillTx/>
              <a:latin typeface="Onest" pitchFamily="2" charset="0"/>
              <a:cs typeface="Calibri" panose="020F0502020204030204"/>
            </a:endParaRPr>
          </a:p>
          <a:p>
            <a:pPr marL="268605" marR="0" lvl="0" indent="-14795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95000"/>
              <a:buFont typeface="Arial" panose="020B0604020202020204" pitchFamily="34" charset="0"/>
              <a:buChar char="•"/>
              <a:tabLst>
                <a:tab pos="469265" algn="l"/>
                <a:tab pos="469900" algn="l"/>
              </a:tabLst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Onest" pitchFamily="2" charset="0"/>
                <a:cs typeface="Calibri" panose="020F0502020204030204"/>
              </a:rPr>
              <a:t>Dobânda anuală: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uLnTx/>
              <a:uFillTx/>
              <a:latin typeface="Onest" pitchFamily="2" charset="0"/>
              <a:cs typeface="Calibri" panose="020F0502020204030204"/>
            </a:endParaRPr>
          </a:p>
          <a:p>
            <a:pPr marL="268605" marR="0" lvl="0" indent="-14795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95000"/>
              <a:buFont typeface="Arial" panose="020B0604020202020204" pitchFamily="34" charset="0"/>
              <a:buChar char="•"/>
              <a:tabLst>
                <a:tab pos="469265" algn="l"/>
                <a:tab pos="469900" algn="l"/>
              </a:tabLst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uLnTx/>
                <a:uFillTx/>
                <a:latin typeface="Onest" pitchFamily="2" charset="0"/>
                <a:cs typeface="Calibri" panose="020F0502020204030204"/>
              </a:rPr>
              <a:t>MDL: max. 5,5%;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uLnTx/>
              <a:uFillTx/>
              <a:latin typeface="Onest" pitchFamily="2" charset="0"/>
              <a:cs typeface="Calibri" panose="020F0502020204030204"/>
            </a:endParaRPr>
          </a:p>
          <a:p>
            <a:pPr marL="268605" marR="0" lvl="0" indent="-14795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95000"/>
              <a:buFont typeface="Arial" panose="020B0604020202020204" pitchFamily="34" charset="0"/>
              <a:buChar char="•"/>
              <a:tabLst>
                <a:tab pos="469265" algn="l"/>
                <a:tab pos="469900" algn="l"/>
              </a:tabLst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uLnTx/>
                <a:uFillTx/>
                <a:latin typeface="Onest" pitchFamily="2" charset="0"/>
                <a:cs typeface="Calibri" panose="020F0502020204030204"/>
              </a:rPr>
              <a:t>EUR: max. 4,5%.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uLnTx/>
              <a:uFillTx/>
              <a:latin typeface="Onest" pitchFamily="2" charset="0"/>
              <a:cs typeface="Calibri" panose="020F0502020204030204"/>
            </a:endParaRPr>
          </a:p>
          <a:p>
            <a:pPr marL="268605" marR="0" lvl="0" indent="-14795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95000"/>
              <a:buFont typeface="Arial" panose="020B0604020202020204" pitchFamily="34" charset="0"/>
              <a:buChar char="•"/>
              <a:tabLst>
                <a:tab pos="469265" algn="l"/>
                <a:tab pos="469900" algn="l"/>
              </a:tabLst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Onest" pitchFamily="2" charset="0"/>
                <a:cs typeface="Calibri" panose="020F0502020204030204"/>
              </a:rPr>
              <a:t>Perioada de rambursare: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Onest" pitchFamily="2" charset="0"/>
                <a:cs typeface="Calibri" panose="020F0502020204030204"/>
              </a:rPr>
              <a:t>max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Onest" pitchFamily="2" charset="0"/>
                <a:cs typeface="Calibri" panose="020F0502020204030204"/>
              </a:rPr>
              <a:t>. 6 ani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Onest" pitchFamily="2" charset="0"/>
                <a:cs typeface="Calibri" panose="020F0502020204030204"/>
              </a:rPr>
              <a:t>(termen-limită: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Onest" pitchFamily="2" charset="0"/>
                <a:cs typeface="Calibri" panose="020F0502020204030204"/>
              </a:rPr>
              <a:t>28.02.2031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Onest" pitchFamily="2" charset="0"/>
                <a:cs typeface="Calibri" panose="020F0502020204030204"/>
              </a:rPr>
              <a:t>).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uLnTx/>
              <a:uFillTx/>
              <a:latin typeface="Onest" pitchFamily="2" charset="0"/>
              <a:cs typeface="Calibri" panose="020F0502020204030204"/>
            </a:endParaRPr>
          </a:p>
          <a:p>
            <a:pPr marL="268605" marR="0" lvl="0" indent="-14795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95000"/>
              <a:buFont typeface="Arial" panose="020B0604020202020204" pitchFamily="34" charset="0"/>
              <a:buChar char="•"/>
              <a:tabLst>
                <a:tab pos="469265" algn="l"/>
                <a:tab pos="469900" algn="l"/>
              </a:tabLst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Onest" pitchFamily="2" charset="0"/>
                <a:cs typeface="Calibri" panose="020F0502020204030204"/>
              </a:rPr>
              <a:t>Business vouchere de 500 - 1.000 EUR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Onest" pitchFamily="2" charset="0"/>
                <a:cs typeface="Calibri" panose="020F0502020204030204"/>
              </a:rPr>
              <a:t>pentru planuri de afaceri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uLnTx/>
              <a:uFillTx/>
              <a:latin typeface="Onest" pitchFamily="2" charset="0"/>
              <a:cs typeface="Calibri" panose="020F0502020204030204"/>
            </a:endParaRPr>
          </a:p>
          <a:p>
            <a:pPr marL="268605" marR="0" lvl="0" indent="-14795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95000"/>
              <a:buFont typeface="Arial" panose="020B0604020202020204" pitchFamily="34" charset="0"/>
              <a:buChar char="•"/>
              <a:tabLst>
                <a:tab pos="469265" algn="l"/>
                <a:tab pos="469900" algn="l"/>
              </a:tabLst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Onest" pitchFamily="2" charset="0"/>
                <a:cs typeface="Calibri" panose="020F0502020204030204"/>
              </a:rPr>
              <a:t>Contribuția proprie: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Onest" pitchFamily="2" charset="0"/>
                <a:cs typeface="Calibri" panose="020F0502020204030204"/>
              </a:rPr>
              <a:t>conform politicii băncii.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uLnTx/>
              <a:uFillTx/>
              <a:latin typeface="Onest" pitchFamily="2" charset="0"/>
              <a:cs typeface="Calibri" panose="020F0502020204030204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57198" y="2133600"/>
            <a:ext cx="457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000" b="1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nest Bold" pitchFamily="2" charset="-52"/>
                <a:ea typeface="+mn-ea"/>
                <a:cs typeface="Calibri" panose="020F0502020204030204"/>
              </a:rPr>
              <a:t>Condiții de finanțare </a:t>
            </a:r>
            <a:endParaRPr kumimoji="0" lang="en-US" sz="2000" b="1" i="0" u="none" strike="noStrike" kern="1200" cap="none" spc="-5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nest Bold" pitchFamily="2" charset="-52"/>
              <a:ea typeface="+mn-ea"/>
              <a:cs typeface="Calibri" panose="020F0502020204030204"/>
            </a:endParaRPr>
          </a:p>
        </p:txBody>
      </p:sp>
      <p:sp>
        <p:nvSpPr>
          <p:cNvPr id="11" name="object 5"/>
          <p:cNvSpPr txBox="1"/>
          <p:nvPr/>
        </p:nvSpPr>
        <p:spPr>
          <a:xfrm>
            <a:off x="6858001" y="4039250"/>
            <a:ext cx="5029199" cy="635490"/>
          </a:xfrm>
          <a:prstGeom prst="rect">
            <a:avLst/>
          </a:prstGeom>
        </p:spPr>
        <p:txBody>
          <a:bodyPr vert="horz" wrap="square" lIns="0" tIns="36000" rIns="0" bIns="0" rtlCol="0">
            <a:spAutoFit/>
          </a:bodyPr>
          <a:lstStyle/>
          <a:p>
            <a:pPr marL="87630" marR="0" lvl="0" indent="-8763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ct val="95000"/>
              <a:buFont typeface="Arial" panose="020B0604020202020204" pitchFamily="34" charset="0"/>
              <a:buChar char="•"/>
              <a:tabLst>
                <a:tab pos="469265" algn="l"/>
                <a:tab pos="469900" algn="l"/>
              </a:tabLst>
              <a:defRPr/>
            </a:pPr>
            <a:r>
              <a:rPr kumimoji="0" lang="en-US" sz="11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Onest" pitchFamily="2" charset="0"/>
                <a:cs typeface="Calibri" panose="020F0502020204030204"/>
              </a:rPr>
              <a:t>Procurarea, construcția și/sau renovarea imobilelor pentru proiect;</a:t>
            </a:r>
            <a:endParaRPr kumimoji="0" lang="en-US" sz="11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uLnTx/>
              <a:uFillTx/>
              <a:latin typeface="Onest" pitchFamily="2" charset="0"/>
              <a:cs typeface="Calibri" panose="020F0502020204030204"/>
            </a:endParaRPr>
          </a:p>
          <a:p>
            <a:pPr marL="87630" marR="0" lvl="0" indent="-8763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ct val="95000"/>
              <a:buFont typeface="Arial" panose="020B0604020202020204" pitchFamily="34" charset="0"/>
              <a:buChar char="•"/>
              <a:tabLst>
                <a:tab pos="469265" algn="l"/>
                <a:tab pos="469900" algn="l"/>
              </a:tabLst>
              <a:defRPr/>
            </a:pPr>
            <a:r>
              <a:rPr kumimoji="0" lang="en-US" sz="11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Onest" pitchFamily="2" charset="0"/>
                <a:cs typeface="Calibri" panose="020F0502020204030204"/>
              </a:rPr>
              <a:t>Achiziția materiei prime și materialelor necesare (max. 30% din valoarea creditului).</a:t>
            </a:r>
            <a:endParaRPr kumimoji="0" lang="en-US" sz="11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uLnTx/>
              <a:uFillTx/>
              <a:latin typeface="Onest" pitchFamily="2" charset="0"/>
              <a:cs typeface="Calibri" panose="020F0502020204030204"/>
            </a:endParaRPr>
          </a:p>
        </p:txBody>
      </p:sp>
      <p:sp>
        <p:nvSpPr>
          <p:cNvPr id="14" name="object 4"/>
          <p:cNvSpPr txBox="1"/>
          <p:nvPr/>
        </p:nvSpPr>
        <p:spPr>
          <a:xfrm>
            <a:off x="6843347" y="3713427"/>
            <a:ext cx="4952998" cy="32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ct val="95000"/>
              <a:buFontTx/>
              <a:buNone/>
              <a:tabLst>
                <a:tab pos="469265" algn="l"/>
                <a:tab pos="469900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uLnTx/>
                <a:uFillTx/>
                <a:latin typeface="Onest" pitchFamily="2" charset="0"/>
                <a:cs typeface="Calibri" panose="020F0502020204030204"/>
              </a:rPr>
              <a:t>Cheltuieli Adiționale Eligibile: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uLnTx/>
              <a:uFillTx/>
              <a:latin typeface="Onest" pitchFamily="2" charset="0"/>
              <a:cs typeface="Calibri" panose="020F0502020204030204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9063" y="-213538"/>
            <a:ext cx="6375063" cy="25054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0474" y="406357"/>
            <a:ext cx="1155133" cy="115513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5F9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/>
          <p:cNvPicPr>
            <a:picLocks noChangeAspect="1"/>
          </p:cNvPicPr>
          <p:nvPr/>
        </p:nvPicPr>
        <p:blipFill rotWithShape="1"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l="15417" r="35015" b="75082"/>
          <a:stretch>
            <a:fillRect/>
          </a:stretch>
        </p:blipFill>
        <p:spPr>
          <a:xfrm>
            <a:off x="8915400" y="5984567"/>
            <a:ext cx="3276600" cy="873433"/>
          </a:xfrm>
          <a:prstGeom prst="rect">
            <a:avLst/>
          </a:prstGeom>
        </p:spPr>
      </p:pic>
      <p:pic>
        <p:nvPicPr>
          <p:cNvPr id="23" name="Graphic 22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6027" y="6279416"/>
            <a:ext cx="1498103" cy="472228"/>
          </a:xfrm>
          <a:prstGeom prst="rect">
            <a:avLst/>
          </a:prstGeom>
        </p:spPr>
      </p:pic>
      <p:pic>
        <p:nvPicPr>
          <p:cNvPr id="24" name="Graphic 23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263473" y="6373048"/>
            <a:ext cx="1726075" cy="284965"/>
          </a:xfrm>
          <a:prstGeom prst="rect">
            <a:avLst/>
          </a:prstGeom>
        </p:spPr>
      </p:pic>
      <p:cxnSp>
        <p:nvCxnSpPr>
          <p:cNvPr id="27" name="Straight Connector 26"/>
          <p:cNvCxnSpPr/>
          <p:nvPr/>
        </p:nvCxnSpPr>
        <p:spPr>
          <a:xfrm>
            <a:off x="446027" y="6172200"/>
            <a:ext cx="846937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194906" y="5215676"/>
            <a:ext cx="2057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noProof="0" dirty="0">
                <a:solidFill>
                  <a:schemeClr val="bg1"/>
                </a:solidFill>
                <a:effectLst/>
                <a:latin typeface="Onest" pitchFamily="2" charset="0"/>
              </a:rPr>
              <a:t>Până la 10 ani</a:t>
            </a:r>
            <a:endParaRPr lang="en-US" noProof="0" dirty="0">
              <a:solidFill>
                <a:schemeClr val="bg1"/>
              </a:solidFill>
              <a:effectLst/>
              <a:latin typeface="Onest" pitchFamily="2" charset="0"/>
            </a:endParaRPr>
          </a:p>
        </p:txBody>
      </p:sp>
      <p:pic>
        <p:nvPicPr>
          <p:cNvPr id="9" name="Graphic 8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20738" y="381000"/>
            <a:ext cx="5761087" cy="1489029"/>
          </a:xfrm>
          <a:prstGeom prst="rect">
            <a:avLst/>
          </a:prstGeom>
        </p:spPr>
      </p:pic>
      <p:pic>
        <p:nvPicPr>
          <p:cNvPr id="13" name="Graphic 12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573082" y="398135"/>
            <a:ext cx="1171575" cy="117157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88206" y="2438400"/>
            <a:ext cx="20637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noProof="0" dirty="0">
                <a:solidFill>
                  <a:schemeClr val="bg1"/>
                </a:solidFill>
                <a:effectLst/>
                <a:latin typeface="Onest" pitchFamily="2" charset="0"/>
              </a:rPr>
              <a:t>Buget total inițial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200400" y="2438400"/>
            <a:ext cx="2438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noProof="0" dirty="0">
                <a:solidFill>
                  <a:schemeClr val="bg1"/>
                </a:solidFill>
                <a:effectLst/>
                <a:latin typeface="Onest" pitchFamily="2" charset="0"/>
              </a:rPr>
              <a:t>200 milioane MDL</a:t>
            </a:r>
            <a:endParaRPr lang="en-US" noProof="0" dirty="0">
              <a:solidFill>
                <a:schemeClr val="bg1"/>
              </a:solidFill>
              <a:effectLst/>
              <a:latin typeface="Onest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9062" y="2915982"/>
            <a:ext cx="23541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b="1" noProof="0" dirty="0">
                <a:solidFill>
                  <a:schemeClr val="bg1"/>
                </a:solidFill>
                <a:effectLst/>
                <a:latin typeface="Onest" pitchFamily="2" charset="0"/>
              </a:rPr>
              <a:t>Limite de finanțare</a:t>
            </a:r>
            <a:endParaRPr lang="en-US" b="0" noProof="0" dirty="0">
              <a:solidFill>
                <a:schemeClr val="bg1"/>
              </a:solidFill>
              <a:effectLst/>
              <a:latin typeface="Onest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194906" y="2915982"/>
            <a:ext cx="358689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b="1" noProof="0" dirty="0">
                <a:solidFill>
                  <a:schemeClr val="bg1"/>
                </a:solidFill>
                <a:effectLst/>
                <a:latin typeface="Onest" pitchFamily="2" charset="0"/>
              </a:rPr>
              <a:t>Suma minimă: </a:t>
            </a:r>
            <a:r>
              <a:rPr lang="en-US" noProof="0" dirty="0">
                <a:solidFill>
                  <a:schemeClr val="bg1"/>
                </a:solidFill>
                <a:effectLst/>
                <a:latin typeface="Onest" pitchFamily="2" charset="0"/>
              </a:rPr>
              <a:t>200.000 MDL</a:t>
            </a:r>
            <a:br>
              <a:rPr lang="en-US" noProof="0" dirty="0">
                <a:solidFill>
                  <a:schemeClr val="bg1"/>
                </a:solidFill>
                <a:effectLst/>
                <a:latin typeface="Onest" pitchFamily="2" charset="0"/>
              </a:rPr>
            </a:br>
            <a:r>
              <a:rPr lang="en-US" b="1" noProof="0" dirty="0">
                <a:solidFill>
                  <a:schemeClr val="bg1"/>
                </a:solidFill>
                <a:effectLst/>
                <a:latin typeface="Onest" pitchFamily="2" charset="0"/>
              </a:rPr>
              <a:t>Suma maximă: </a:t>
            </a:r>
            <a:r>
              <a:rPr lang="en-US" noProof="0" dirty="0">
                <a:solidFill>
                  <a:schemeClr val="bg1"/>
                </a:solidFill>
                <a:effectLst/>
                <a:latin typeface="Onest" pitchFamily="2" charset="0"/>
              </a:rPr>
              <a:t>5.000.000 MDL</a:t>
            </a:r>
            <a:endParaRPr lang="en-US" noProof="0" dirty="0">
              <a:solidFill>
                <a:schemeClr val="bg1"/>
              </a:solidFill>
              <a:effectLst/>
              <a:latin typeface="Onest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88206" y="3662881"/>
            <a:ext cx="22025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b="1" noProof="0" dirty="0">
                <a:solidFill>
                  <a:schemeClr val="bg1"/>
                </a:solidFill>
                <a:effectLst/>
                <a:latin typeface="Onest" pitchFamily="2" charset="0"/>
              </a:rPr>
              <a:t>Dobândă fixă</a:t>
            </a:r>
            <a:endParaRPr lang="en-US" b="0" noProof="0" dirty="0">
              <a:solidFill>
                <a:schemeClr val="bg1"/>
              </a:solidFill>
              <a:effectLst/>
              <a:latin typeface="Onest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194906" y="3650335"/>
            <a:ext cx="556809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noProof="0" dirty="0">
                <a:solidFill>
                  <a:schemeClr val="bg1"/>
                </a:solidFill>
                <a:effectLst/>
                <a:latin typeface="Onest" pitchFamily="2" charset="0"/>
              </a:rPr>
              <a:t>• 5,5% anual pentru activități cu valoare adăugată</a:t>
            </a:r>
            <a:br>
              <a:rPr lang="en-US" noProof="0" dirty="0">
                <a:solidFill>
                  <a:schemeClr val="bg1"/>
                </a:solidFill>
                <a:effectLst/>
                <a:latin typeface="Onest" pitchFamily="2" charset="0"/>
              </a:rPr>
            </a:br>
            <a:r>
              <a:rPr lang="en-US" noProof="0" dirty="0">
                <a:solidFill>
                  <a:schemeClr val="bg1"/>
                </a:solidFill>
                <a:effectLst/>
                <a:latin typeface="Onest" pitchFamily="2" charset="0"/>
              </a:rPr>
              <a:t>• 6,0% anual pentru alte activități</a:t>
            </a:r>
            <a:endParaRPr lang="en-US" noProof="0" dirty="0">
              <a:solidFill>
                <a:schemeClr val="bg1"/>
              </a:solidFill>
              <a:effectLst/>
              <a:latin typeface="Onest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88206" y="4411112"/>
            <a:ext cx="273599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b="1" noProof="0" dirty="0">
                <a:solidFill>
                  <a:schemeClr val="bg1"/>
                </a:solidFill>
                <a:effectLst/>
                <a:latin typeface="Onest" pitchFamily="2" charset="0"/>
              </a:rPr>
              <a:t>Mecanism de compensare a dobânzii</a:t>
            </a:r>
            <a:endParaRPr lang="en-US" b="1" noProof="0" dirty="0">
              <a:solidFill>
                <a:schemeClr val="bg1"/>
              </a:solidFill>
              <a:effectLst/>
              <a:latin typeface="Onest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194906" y="4411112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noProof="0" dirty="0">
                <a:solidFill>
                  <a:schemeClr val="bg1"/>
                </a:solidFill>
                <a:effectLst/>
                <a:latin typeface="Onest" pitchFamily="2" charset="0"/>
              </a:rPr>
              <a:t>• 0,75% pentru 1 loc de muncă creat</a:t>
            </a:r>
            <a:br>
              <a:rPr lang="en-US" noProof="0" dirty="0">
                <a:solidFill>
                  <a:schemeClr val="bg1"/>
                </a:solidFill>
                <a:effectLst/>
                <a:latin typeface="Onest" pitchFamily="2" charset="0"/>
              </a:rPr>
            </a:br>
            <a:r>
              <a:rPr lang="en-US" noProof="0" dirty="0">
                <a:solidFill>
                  <a:schemeClr val="bg1"/>
                </a:solidFill>
                <a:effectLst/>
                <a:latin typeface="Onest" pitchFamily="2" charset="0"/>
              </a:rPr>
              <a:t>• 1,50% pentru cel puțin 2 locuri de muncă create</a:t>
            </a:r>
            <a:endParaRPr lang="en-US" noProof="0" dirty="0">
              <a:solidFill>
                <a:schemeClr val="bg1"/>
              </a:solidFill>
              <a:effectLst/>
              <a:latin typeface="Onest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88206" y="5215676"/>
            <a:ext cx="18215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noProof="0" dirty="0">
                <a:solidFill>
                  <a:schemeClr val="bg1"/>
                </a:solidFill>
                <a:effectLst/>
                <a:latin typeface="Onest" pitchFamily="2" charset="0"/>
              </a:rPr>
              <a:t>Termen credit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5F9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2714342" y="652024"/>
            <a:ext cx="7162800" cy="7976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en-US" sz="1700" b="1" noProof="0" dirty="0">
                <a:solidFill>
                  <a:schemeClr val="bg1"/>
                </a:solidFill>
                <a:latin typeface="Onest" pitchFamily="2" charset="0"/>
                <a:cs typeface="Arial" panose="020B0604020202020204" pitchFamily="34" charset="0"/>
              </a:rPr>
              <a:t>Program pentru susținerea antreprenorilor</a:t>
            </a:r>
            <a:endParaRPr lang="en-US" sz="1700" b="1" noProof="0" dirty="0">
              <a:solidFill>
                <a:schemeClr val="bg1"/>
              </a:solidFill>
              <a:latin typeface="Onest" pitchFamily="2" charset="0"/>
              <a:cs typeface="Arial" panose="020B0604020202020204" pitchFamily="34" charset="0"/>
            </a:endParaRPr>
          </a:p>
          <a:p>
            <a:r>
              <a:rPr lang="en-US" sz="1700" spc="-5" noProof="0" dirty="0">
                <a:solidFill>
                  <a:schemeClr val="bg1"/>
                </a:solidFill>
                <a:latin typeface="Onest" pitchFamily="2" charset="0"/>
                <a:cs typeface="Arial MT"/>
              </a:rPr>
              <a:t>I</a:t>
            </a:r>
            <a:r>
              <a:rPr lang="en-US" sz="1700" spc="-5" noProof="0" dirty="0">
                <a:solidFill>
                  <a:schemeClr val="bg1"/>
                </a:solidFill>
                <a:latin typeface="Onest" pitchFamily="2" charset="0"/>
                <a:cs typeface="Calibri" panose="020F0502020204030204" pitchFamily="34" charset="0"/>
              </a:rPr>
              <a:t>nstrument</a:t>
            </a:r>
            <a:r>
              <a:rPr lang="en-US" sz="1700" spc="-5" noProof="0" dirty="0">
                <a:solidFill>
                  <a:schemeClr val="bg1"/>
                </a:solidFill>
                <a:latin typeface="Onest" pitchFamily="2" charset="0"/>
                <a:cs typeface="Arial MT"/>
              </a:rPr>
              <a:t> de finanțare prin care Guvernul va subvenționa dobânzile la creditele pentru nevoile investiționale ale întreprinderilor</a:t>
            </a:r>
            <a:endParaRPr lang="en-US" sz="1800" noProof="0" dirty="0">
              <a:solidFill>
                <a:schemeClr val="bg1"/>
              </a:solidFill>
              <a:latin typeface="Onest" pitchFamily="2" charset="0"/>
              <a:cs typeface="Arial M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573980" y="3714768"/>
            <a:ext cx="143919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noProof="0" dirty="0">
                <a:solidFill>
                  <a:schemeClr val="bg1"/>
                </a:solidFill>
                <a:latin typeface="Onest" pitchFamily="2" charset="0"/>
                <a:cs typeface="Arial" panose="020B0604020202020204" pitchFamily="34" charset="0"/>
              </a:rPr>
              <a:t>rata </a:t>
            </a:r>
            <a:r>
              <a:rPr lang="en-US" sz="1400" noProof="0" dirty="0">
                <a:solidFill>
                  <a:schemeClr val="bg1"/>
                </a:solidFill>
                <a:latin typeface="Onest" pitchFamily="2" charset="0"/>
                <a:cs typeface="Calibri" panose="020F0502020204030204" pitchFamily="34" charset="0"/>
              </a:rPr>
              <a:t>dobânzii</a:t>
            </a:r>
            <a:r>
              <a:rPr lang="en-US" sz="1400" noProof="0" dirty="0">
                <a:solidFill>
                  <a:schemeClr val="bg1"/>
                </a:solidFill>
                <a:latin typeface="Onest" pitchFamily="2" charset="0"/>
                <a:cs typeface="Arial" panose="020B0604020202020204" pitchFamily="34" charset="0"/>
              </a:rPr>
              <a:t> la creditele în valută € sau $</a:t>
            </a:r>
            <a:endParaRPr lang="en-US" sz="1400" b="1" noProof="0" dirty="0">
              <a:solidFill>
                <a:schemeClr val="bg1"/>
              </a:solidFill>
              <a:latin typeface="Onest" pitchFamily="2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441879" y="2940497"/>
            <a:ext cx="6088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noProof="0" dirty="0">
                <a:solidFill>
                  <a:schemeClr val="bg1"/>
                </a:solidFill>
                <a:latin typeface="Onest Bold" pitchFamily="2" charset="-52"/>
                <a:cs typeface="Arial" panose="020B0604020202020204" pitchFamily="34" charset="0"/>
              </a:rPr>
              <a:t>%</a:t>
            </a:r>
            <a:endParaRPr lang="en-US" sz="2800" noProof="0" dirty="0">
              <a:solidFill>
                <a:schemeClr val="bg1"/>
              </a:solidFill>
              <a:latin typeface="Onest Bold" pitchFamily="2" charset="-5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758294" y="3726189"/>
            <a:ext cx="133863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noProof="0" dirty="0">
                <a:solidFill>
                  <a:schemeClr val="bg1"/>
                </a:solidFill>
                <a:latin typeface="Onest" pitchFamily="2" charset="0"/>
                <a:cs typeface="Arial" panose="020B0604020202020204" pitchFamily="34" charset="0"/>
              </a:rPr>
              <a:t>rata </a:t>
            </a:r>
            <a:r>
              <a:rPr lang="en-US" sz="1400" noProof="0" dirty="0">
                <a:solidFill>
                  <a:schemeClr val="bg1"/>
                </a:solidFill>
                <a:latin typeface="Onest" pitchFamily="2" charset="0"/>
                <a:cs typeface="Calibri" panose="020F0502020204030204" pitchFamily="34" charset="0"/>
              </a:rPr>
              <a:t>dobânzii</a:t>
            </a:r>
            <a:r>
              <a:rPr lang="en-US" sz="1400" noProof="0" dirty="0">
                <a:solidFill>
                  <a:schemeClr val="bg1"/>
                </a:solidFill>
                <a:latin typeface="Onest" pitchFamily="2" charset="0"/>
                <a:cs typeface="Arial" panose="020B0604020202020204" pitchFamily="34" charset="0"/>
              </a:rPr>
              <a:t> la creditele</a:t>
            </a:r>
            <a:br>
              <a:rPr lang="en-US" sz="1400" noProof="0" dirty="0">
                <a:solidFill>
                  <a:schemeClr val="bg1"/>
                </a:solidFill>
                <a:latin typeface="Onest" pitchFamily="2" charset="0"/>
                <a:cs typeface="Arial" panose="020B0604020202020204" pitchFamily="34" charset="0"/>
              </a:rPr>
            </a:br>
            <a:r>
              <a:rPr lang="en-US" sz="1400" noProof="0" dirty="0">
                <a:solidFill>
                  <a:schemeClr val="bg1"/>
                </a:solidFill>
                <a:latin typeface="Onest" pitchFamily="2" charset="0"/>
                <a:cs typeface="Arial" panose="020B0604020202020204" pitchFamily="34" charset="0"/>
              </a:rPr>
              <a:t>în lei</a:t>
            </a:r>
            <a:endParaRPr lang="en-US" sz="1400" b="1" noProof="0" dirty="0">
              <a:solidFill>
                <a:schemeClr val="bg1"/>
              </a:solidFill>
              <a:latin typeface="Onest" pitchFamily="2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030549" y="3714768"/>
            <a:ext cx="209440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noProof="0" dirty="0">
                <a:solidFill>
                  <a:schemeClr val="bg1"/>
                </a:solidFill>
                <a:latin typeface="Onest" pitchFamily="2" charset="0"/>
                <a:cs typeface="Arial" panose="020B0604020202020204" pitchFamily="34" charset="0"/>
              </a:rPr>
              <a:t>perioada maximă de </a:t>
            </a:r>
            <a:r>
              <a:rPr lang="en-US" sz="1400" noProof="0" dirty="0">
                <a:solidFill>
                  <a:schemeClr val="bg1"/>
                </a:solidFill>
                <a:latin typeface="Onest" pitchFamily="2" charset="0"/>
                <a:cs typeface="Calibri" panose="020F0502020204030204" pitchFamily="34" charset="0"/>
              </a:rPr>
              <a:t>grație</a:t>
            </a:r>
            <a:r>
              <a:rPr lang="en-US" sz="1400" noProof="0" dirty="0">
                <a:solidFill>
                  <a:schemeClr val="bg1"/>
                </a:solidFill>
                <a:latin typeface="Onest" pitchFamily="2" charset="0"/>
                <a:cs typeface="Arial" panose="020B0604020202020204" pitchFamily="34" charset="0"/>
              </a:rPr>
              <a:t> pentru creditele cu maturitatea de </a:t>
            </a:r>
            <a:r>
              <a:rPr lang="en-US" sz="1400" noProof="0" dirty="0">
                <a:solidFill>
                  <a:schemeClr val="bg1"/>
                </a:solidFill>
                <a:latin typeface="Onest" pitchFamily="2" charset="0"/>
                <a:cs typeface="Calibri" panose="020F0502020204030204" pitchFamily="34" charset="0"/>
              </a:rPr>
              <a:t>până</a:t>
            </a:r>
            <a:r>
              <a:rPr lang="en-US" sz="1400" noProof="0" dirty="0">
                <a:solidFill>
                  <a:schemeClr val="bg1"/>
                </a:solidFill>
                <a:latin typeface="Onest" pitchFamily="2" charset="0"/>
                <a:cs typeface="Arial" panose="020B0604020202020204" pitchFamily="34" charset="0"/>
              </a:rPr>
              <a:t> la 7 ani</a:t>
            </a:r>
            <a:endParaRPr lang="en-US" sz="1400" b="1" noProof="0" dirty="0">
              <a:solidFill>
                <a:schemeClr val="bg1"/>
              </a:solidFill>
              <a:latin typeface="Onest" pitchFamily="2" charset="0"/>
              <a:cs typeface="Arial" panose="020B0604020202020204" pitchFamily="34" charset="0"/>
            </a:endParaRPr>
          </a:p>
        </p:txBody>
      </p:sp>
      <p:pic>
        <p:nvPicPr>
          <p:cNvPr id="2" name="Graphic 1"/>
          <p:cNvPicPr>
            <a:picLocks noChangeAspect="1"/>
          </p:cNvPicPr>
          <p:nvPr/>
        </p:nvPicPr>
        <p:blipFill rotWithShape="1"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l="15417" r="35015" b="75082"/>
          <a:stretch>
            <a:fillRect/>
          </a:stretch>
        </p:blipFill>
        <p:spPr>
          <a:xfrm>
            <a:off x="8915400" y="5984567"/>
            <a:ext cx="3276600" cy="873433"/>
          </a:xfrm>
          <a:prstGeom prst="rect">
            <a:avLst/>
          </a:prstGeom>
        </p:spPr>
      </p:pic>
      <p:pic>
        <p:nvPicPr>
          <p:cNvPr id="4" name="Graphic 3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6027" y="6279416"/>
            <a:ext cx="1498103" cy="472228"/>
          </a:xfrm>
          <a:prstGeom prst="rect">
            <a:avLst/>
          </a:prstGeom>
        </p:spPr>
      </p:pic>
      <p:pic>
        <p:nvPicPr>
          <p:cNvPr id="5" name="Graphic 4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263473" y="6373048"/>
            <a:ext cx="1726075" cy="284965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446027" y="6172200"/>
            <a:ext cx="846937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phic 7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33400" y="394205"/>
            <a:ext cx="1730073" cy="1028316"/>
          </a:xfrm>
          <a:prstGeom prst="rect">
            <a:avLst/>
          </a:prstGeom>
        </p:spPr>
      </p:pic>
      <p:pic>
        <p:nvPicPr>
          <p:cNvPr id="10" name="Graphic 9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698929" y="2514600"/>
            <a:ext cx="742950" cy="1038225"/>
          </a:xfrm>
          <a:prstGeom prst="rect">
            <a:avLst/>
          </a:prstGeom>
        </p:spPr>
      </p:pic>
      <p:pic>
        <p:nvPicPr>
          <p:cNvPr id="12" name="Graphic 11"/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089475" y="2519381"/>
            <a:ext cx="676275" cy="101917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638800" y="2940497"/>
            <a:ext cx="6088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noProof="0" dirty="0">
                <a:solidFill>
                  <a:schemeClr val="bg1"/>
                </a:solidFill>
                <a:latin typeface="Onest Bold" pitchFamily="2" charset="-52"/>
                <a:cs typeface="Arial" panose="020B0604020202020204" pitchFamily="34" charset="0"/>
              </a:rPr>
              <a:t>%</a:t>
            </a:r>
            <a:endParaRPr lang="en-US" sz="2800" noProof="0" dirty="0">
              <a:solidFill>
                <a:schemeClr val="bg1"/>
              </a:solidFill>
              <a:latin typeface="Onest Bold" pitchFamily="2" charset="-52"/>
            </a:endParaRPr>
          </a:p>
        </p:txBody>
      </p:sp>
      <p:pic>
        <p:nvPicPr>
          <p:cNvPr id="15" name="Graphic 14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543800" y="2514600"/>
            <a:ext cx="742950" cy="103822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8382000" y="2940497"/>
            <a:ext cx="7429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noProof="0" dirty="0">
                <a:solidFill>
                  <a:schemeClr val="bg1"/>
                </a:solidFill>
                <a:latin typeface="Onest Bold" pitchFamily="2" charset="-52"/>
                <a:cs typeface="Arial" panose="020B0604020202020204" pitchFamily="34" charset="0"/>
              </a:rPr>
              <a:t>ani</a:t>
            </a:r>
            <a:endParaRPr lang="en-US" sz="2800" noProof="0" dirty="0">
              <a:solidFill>
                <a:schemeClr val="bg1"/>
              </a:solidFill>
              <a:latin typeface="Onest Bold" pitchFamily="2" charset="-52"/>
            </a:endParaRPr>
          </a:p>
        </p:txBody>
      </p:sp>
      <p:sp>
        <p:nvSpPr>
          <p:cNvPr id="17" name="Title 1"/>
          <p:cNvSpPr txBox="1"/>
          <p:nvPr/>
        </p:nvSpPr>
        <p:spPr>
          <a:xfrm>
            <a:off x="4480560" y="6346997"/>
            <a:ext cx="2474220" cy="289173"/>
          </a:xfrm>
          <a:prstGeom prst="rect">
            <a:avLst/>
          </a:prstGeom>
        </p:spPr>
        <p:txBody>
          <a:bodyPr lIns="3600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noProof="0" dirty="0">
                <a:solidFill>
                  <a:schemeClr val="bg1">
                    <a:lumMod val="95000"/>
                  </a:schemeClr>
                </a:solidFill>
                <a:latin typeface="Lexend Deca Bold" pitchFamily="2" charset="0"/>
                <a:cs typeface="Calibri" panose="020F0502020204030204" pitchFamily="34" charset="0"/>
              </a:rPr>
              <a:t>373.gov.md</a:t>
            </a:r>
            <a:endParaRPr lang="en-US" sz="2400" noProof="0" dirty="0">
              <a:solidFill>
                <a:schemeClr val="bg1">
                  <a:lumMod val="95000"/>
                </a:schemeClr>
              </a:solidFill>
              <a:latin typeface="Lexend Deca Bold" pitchFamily="2" charset="0"/>
              <a:cs typeface="Calibri" panose="020F0502020204030204" pitchFamily="34" charset="0"/>
            </a:endParaRPr>
          </a:p>
        </p:txBody>
      </p:sp>
      <p:pic>
        <p:nvPicPr>
          <p:cNvPr id="11" name="Graphic 10"/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0820400" y="304800"/>
            <a:ext cx="1066800" cy="10668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WrappedLabelHistory xmlns:xsd="http://www.w3.org/2001/XMLSchema" xmlns:xsi="http://www.w3.org/2001/XMLSchema-instance" xmlns="http://www.boldonjames.com/2016/02/Classifier/internal/wrappedLabelHistory">
  <Value>PD94bWwgdmVyc2lvbj0iMS4wIiBlbmNvZGluZz0idXMtYXNjaWkiPz48bGFiZWxIaXN0b3J5IHhtbG5zOnhzZD0iaHR0cDovL3d3dy53My5vcmcvMjAwMS9YTUxTY2hlbWEiIHhtbG5zOnhzaT0iaHR0cDovL3d3dy53My5vcmcvMjAwMS9YTUxTY2hlbWEtaW5zdGFuY2UiIHhtbG5zPSJodHRwOi8vd3d3LmJvbGRvbmphbWVzLmNvbS8yMDE2LzAyL0NsYXNzaWZpZXIvaW50ZXJuYWwvbGFiZWxIaXN0b3J5Ij48aXRlbT48c2lzbCBzaXNsVmVyc2lvbj0iMCIgcG9saWN5PSIzOGI3MmVkNy1mYmQzLTRiZDctYjdmOS1kYzQ0ODExOTk1MTYiIG9yaWdpbj0idXNlclNlbGVjdGVkIj48ZWxlbWVudCB1aWQ9IjI4YzVmYmE5LWVkZDktNDc0OC04YmEyLTM4ODlkMDg1MjAxMyIgdmFsdWU9IiIgeG1sbnM9Imh0dHA6Ly93d3cuYm9sZG9uamFtZXMuY29tLzIwMDgvMDEvc2llL2ludGVybmFsL2xhYmVsIiAvPjwvc2lzbD48VXNlck5hbWU+T0RBXGFsZXhhbmRydS5jaW9iYW51PC9Vc2VyTmFtZT48RGF0ZVRpbWU+MDEuMTAuMjAyNSAxMTo0MDoyNDwvRGF0ZVRpbWU+PExhYmVsU3RyaW5nPlV6LUludGVybjwvTGFiZWxTdHJpbmc+PC9pdGVtPjwvbGFiZWxIaXN0b3J5Pg==</Value>
</WrappedLabelHistory>
</file>

<file path=customXml/item2.xml><?xml version="1.0" encoding="utf-8"?>
<sisl xmlns:xsd="http://www.w3.org/2001/XMLSchema" xmlns:xsi="http://www.w3.org/2001/XMLSchema-instance" xmlns="http://www.boldonjames.com/2008/01/sie/internal/label" sislVersion="0" policy="38b72ed7-fbd3-4bd7-b7f9-dc4481199516" origin="userSelected">
  <element uid="28c5fba9-edd9-4748-8ba2-3889d0852013" value=""/>
</sisl>
</file>

<file path=customXml/itemProps1.xml><?xml version="1.0" encoding="utf-8"?>
<ds:datastoreItem xmlns:ds="http://schemas.openxmlformats.org/officeDocument/2006/customXml" ds:itemID="{ACE5ADEC-140E-46AB-9267-0199FD20241C}">
  <ds:schemaRefs/>
</ds:datastoreItem>
</file>

<file path=customXml/itemProps2.xml><?xml version="1.0" encoding="utf-8"?>
<ds:datastoreItem xmlns:ds="http://schemas.openxmlformats.org/officeDocument/2006/customXml" ds:itemID="{2B80296A-3890-40B4-92B4-2BD7FB079DFF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5935</Words>
  <Application>WPS Presentation</Application>
  <PresentationFormat>Ecran lat</PresentationFormat>
  <Paragraphs>292</Paragraphs>
  <Slides>12</Slides>
  <Notes>11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12</vt:i4>
      </vt:variant>
    </vt:vector>
  </HeadingPairs>
  <TitlesOfParts>
    <vt:vector size="31" baseType="lpstr">
      <vt:lpstr>Arial</vt:lpstr>
      <vt:lpstr>SimSun</vt:lpstr>
      <vt:lpstr>Wingdings</vt:lpstr>
      <vt:lpstr>Onest Bold</vt:lpstr>
      <vt:lpstr>Corbel</vt:lpstr>
      <vt:lpstr>Onest</vt:lpstr>
      <vt:lpstr>Onest Bold</vt:lpstr>
      <vt:lpstr>Calibri</vt:lpstr>
      <vt:lpstr>Arial MT</vt:lpstr>
      <vt:lpstr>Calibri</vt:lpstr>
      <vt:lpstr>Lexend Deca Bold</vt:lpstr>
      <vt:lpstr>Onest Light</vt:lpstr>
      <vt:lpstr>Arial</vt:lpstr>
      <vt:lpstr>Aileron</vt:lpstr>
      <vt:lpstr>Trebuchet MS</vt:lpstr>
      <vt:lpstr>Microsoft YaHei</vt:lpstr>
      <vt:lpstr>Arial Unicode MS</vt:lpstr>
      <vt:lpstr>Office Theme</vt:lpstr>
      <vt:lpstr>1_Office Theme</vt:lpstr>
      <vt:lpstr>PowerPoint 演示文稿</vt:lpstr>
      <vt:lpstr>Ce oferă ODA agenților economici sau  potențialilor antreprenori?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Prezentare PowerPoint</dc:title>
  <dc:creator>Oxana Paladiciuc</dc:creator>
  <cp:lastModifiedBy>valeria.padureac</cp:lastModifiedBy>
  <cp:revision>935</cp:revision>
  <cp:lastPrinted>2024-09-02T08:46:00Z</cp:lastPrinted>
  <dcterms:created xsi:type="dcterms:W3CDTF">2023-04-10T13:13:00Z</dcterms:created>
  <dcterms:modified xsi:type="dcterms:W3CDTF">2026-05-13T05:51:29Z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2023-03-21T03:00:00Z</vt:filetime>
  </property>
  <property fmtid="{D5CDD505-2E9C-101B-9397-08002B2CF9AE}" pid="3" name="Creator">
    <vt:lpwstr>Microsoft® PowerPoint® 2019</vt:lpwstr>
  </property>
  <property fmtid="{D5CDD505-2E9C-101B-9397-08002B2CF9AE}" pid="4" name="LastSaved">
    <vt:filetime>2023-04-10T03:00:00Z</vt:filetime>
  </property>
  <property fmtid="{D5CDD505-2E9C-101B-9397-08002B2CF9AE}" pid="5" name="docIndexRef">
    <vt:lpwstr>aea6c3e5-4e45-4af7-b22f-d9a6cf36bd61</vt:lpwstr>
  </property>
  <property fmtid="{D5CDD505-2E9C-101B-9397-08002B2CF9AE}" pid="6" name="bjClsUserRVM">
    <vt:lpwstr>[]</vt:lpwstr>
  </property>
  <property fmtid="{D5CDD505-2E9C-101B-9397-08002B2CF9AE}" pid="7" name="bjSaver">
    <vt:lpwstr>HldvhcnEkWgZtHg4HKf6eH0U97y0o7iv</vt:lpwstr>
  </property>
  <property fmtid="{D5CDD505-2E9C-101B-9397-08002B2CF9AE}" pid="8" name="bjDocumentLabelXML">
    <vt:lpwstr>&lt;?xml version="1.0" encoding="us-ascii"?&gt;&lt;sisl xmlns:xsd="http://www.w3.org/2001/XMLSchema" xmlns:xsi="http://www.w3.org/2001/XMLSchema-instance" sislVersion="0" policy="38b72ed7-fbd3-4bd7-b7f9-dc4481199516" origin="userSelected" xmlns="http://www.boldonj</vt:lpwstr>
  </property>
  <property fmtid="{D5CDD505-2E9C-101B-9397-08002B2CF9AE}" pid="9" name="bjDocumentLabelXML-0">
    <vt:lpwstr>ames.com/2008/01/sie/internal/label"&gt;&lt;element uid="28c5fba9-edd9-4748-8ba2-3889d0852013" value="" /&gt;&lt;/sisl&gt;</vt:lpwstr>
  </property>
  <property fmtid="{D5CDD505-2E9C-101B-9397-08002B2CF9AE}" pid="10" name="bjDocumentSecurityLabel">
    <vt:lpwstr>Uz-Intern</vt:lpwstr>
  </property>
  <property fmtid="{D5CDD505-2E9C-101B-9397-08002B2CF9AE}" pid="11" name="Hidden Author">
    <vt:lpwstr>Oxana Paladiciuc</vt:lpwstr>
  </property>
  <property fmtid="{D5CDD505-2E9C-101B-9397-08002B2CF9AE}" pid="12" name="bjLabelHistoryID">
    <vt:lpwstr>{ACE5ADEC-140E-46AB-9267-0199FD20241C}</vt:lpwstr>
  </property>
  <property fmtid="{D5CDD505-2E9C-101B-9397-08002B2CF9AE}" pid="13" name="ICV">
    <vt:lpwstr>51318F4AC998483A90C4B3362375F643_12</vt:lpwstr>
  </property>
  <property fmtid="{D5CDD505-2E9C-101B-9397-08002B2CF9AE}" pid="14" name="KSOProductBuildVer">
    <vt:lpwstr>1033-12.1.0.25862</vt:lpwstr>
  </property>
</Properties>
</file>