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3"/>
  </p:sldMasterIdLst>
  <p:notesMasterIdLst>
    <p:notesMasterId r:id="rId15"/>
  </p:notesMasterIdLst>
  <p:sldIdLst>
    <p:sldId id="266" r:id="rId4"/>
    <p:sldId id="267" r:id="rId5"/>
    <p:sldId id="257" r:id="rId6"/>
    <p:sldId id="258" r:id="rId7"/>
    <p:sldId id="260" r:id="rId8"/>
    <p:sldId id="268" r:id="rId9"/>
    <p:sldId id="262" r:id="rId10"/>
    <p:sldId id="263" r:id="rId11"/>
    <p:sldId id="259" r:id="rId12"/>
    <p:sldId id="264" r:id="rId13"/>
    <p:sldId id="261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2" d="100"/>
          <a:sy n="132" d="100"/>
        </p:scale>
        <p:origin x="29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1746679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A5BF2D-8ABA-ED3B-53EE-5CAA07782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64A8B7-5A3E-BA14-BD2D-153A595B45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D791C4-FD7A-D870-CC6F-AC43107363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92ACD8-CA89-4638-4400-253CDFDE52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5201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/>
          <a:lstStyle/>
          <a:p>
            <a:endParaRPr lang="ro-MD"/>
          </a:p>
        </p:txBody>
      </p:sp>
    </p:spTree>
    <p:extLst>
      <p:ext uri="{BB962C8B-B14F-4D97-AF65-F5344CB8AC3E}">
        <p14:creationId xmlns:p14="http://schemas.microsoft.com/office/powerpoint/2010/main" val="4272806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AA3F1-83DA-0E26-01FC-6D855402AA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3F4C93-AB3F-6FFB-3924-9A04AA0DAF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CAB46C-1F8D-0F2E-5F5D-A2D83A0DD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/>
          <a:lstStyle/>
          <a:p>
            <a:endParaRPr lang="ro-MD"/>
          </a:p>
        </p:txBody>
      </p:sp>
    </p:spTree>
    <p:extLst>
      <p:ext uri="{BB962C8B-B14F-4D97-AF65-F5344CB8AC3E}">
        <p14:creationId xmlns:p14="http://schemas.microsoft.com/office/powerpoint/2010/main" val="22525399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D29532-2449-A9E2-1160-BDF63C9DC0E5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127000" y="127000"/>
            <a:ext cx="1713033" cy="276999"/>
          </a:xfrm>
          <a:prstGeom prst="rect">
            <a:avLst/>
          </a:prstGeom>
          <a:noFill/>
          <a:ln cmpd="sng">
            <a:noFill/>
          </a:ln>
          <a:extLs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</a14:hiddenLine>
            </a:ext>
          </a:extLst>
        </p:spPr>
        <p:txBody>
          <a:bodyPr vert="horz" wrap="none" rtlCol="0" anchor="t">
            <a:spAutoFit/>
          </a:bodyPr>
          <a:lstStyle/>
          <a:p>
            <a:pPr marL="0" algn="l" defTabSz="914400" rtl="0" eaLnBrk="1" latinLnBrk="0" hangingPunct="1">
              <a:buNone/>
            </a:pPr>
            <a:r>
              <a:rPr lang="ro-MD" sz="1200" b="0" i="0" u="none">
                <a:solidFill>
                  <a:srgbClr val="006648"/>
                </a:solidFill>
                <a:latin typeface="Times New Roman" panose="02020603050405020304" pitchFamily="18" charset="0"/>
              </a:rPr>
              <a:t>OTP Bank | Confidential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1E6715-C168-CFF6-B87D-147E57A98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
            <a:extLst>
              <a:ext uri="{FF2B5EF4-FFF2-40B4-BE49-F238E27FC236}">
                <a16:creationId xmlns:a16="http://schemas.microsoft.com/office/drawing/2014/main" id="{6B2A9DA2-4320-FE5E-B78B-E997018D4F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2">
            <a:extLst>
              <a:ext uri="{FF2B5EF4-FFF2-40B4-BE49-F238E27FC236}">
                <a16:creationId xmlns:a16="http://schemas.microsoft.com/office/drawing/2014/main" id="{0F7E47B6-CE76-F76B-4851-0D2F9AA02770}"/>
              </a:ext>
            </a:extLst>
          </p:cNvPr>
          <p:cNvSpPr/>
          <p:nvPr/>
        </p:nvSpPr>
        <p:spPr>
          <a:xfrm>
            <a:off x="885825" y="1675606"/>
            <a:ext cx="7626804" cy="143116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3100" b="1" dirty="0">
                <a:solidFill>
                  <a:srgbClr val="244B23"/>
                </a:solidFill>
                <a:latin typeface="Montserrat ExtraBold" pitchFamily="34" charset="0"/>
              </a:rPr>
              <a:t>Eficiență operațională și sustenabilitate prin finanțare inteligentă</a:t>
            </a:r>
          </a:p>
        </p:txBody>
      </p:sp>
      <p:sp>
        <p:nvSpPr>
          <p:cNvPr id="7" name="Text 3">
            <a:extLst>
              <a:ext uri="{FF2B5EF4-FFF2-40B4-BE49-F238E27FC236}">
                <a16:creationId xmlns:a16="http://schemas.microsoft.com/office/drawing/2014/main" id="{20AAB0A3-C281-A54D-C241-F2DCF9566365}"/>
              </a:ext>
            </a:extLst>
          </p:cNvPr>
          <p:cNvSpPr/>
          <p:nvPr/>
        </p:nvSpPr>
        <p:spPr>
          <a:xfrm>
            <a:off x="885825" y="4236244"/>
            <a:ext cx="1828800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33333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OTP Bank</a:t>
            </a:r>
            <a:endParaRPr lang="en-US" sz="1000" dirty="0"/>
          </a:p>
        </p:txBody>
      </p:sp>
      <p:sp>
        <p:nvSpPr>
          <p:cNvPr id="8" name="Text 4">
            <a:extLst>
              <a:ext uri="{FF2B5EF4-FFF2-40B4-BE49-F238E27FC236}">
                <a16:creationId xmlns:a16="http://schemas.microsoft.com/office/drawing/2014/main" id="{BB3CFEA8-3B68-25E4-5F3A-13A02D677F77}"/>
              </a:ext>
            </a:extLst>
          </p:cNvPr>
          <p:cNvSpPr/>
          <p:nvPr/>
        </p:nvSpPr>
        <p:spPr>
          <a:xfrm>
            <a:off x="885825" y="4445198"/>
            <a:ext cx="5900738" cy="16158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50" dirty="0" err="1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AgroFin</a:t>
            </a: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 2026 </a:t>
            </a:r>
            <a:endParaRPr lang="en-US" sz="105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BA29860-1A36-522D-3F2C-68BE38596E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375" y="523933"/>
            <a:ext cx="1767993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680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572500" cy="8229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96000"/>
              </a:lnSpc>
              <a:buNone/>
            </a:pPr>
            <a:r>
              <a:rPr lang="en-US" sz="245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Reducerea costului efectiv prin sprijin guvernamental</a:t>
            </a:r>
            <a:endParaRPr lang="en-US" sz="2450" dirty="0"/>
          </a:p>
        </p:txBody>
      </p:sp>
      <p:sp>
        <p:nvSpPr>
          <p:cNvPr id="4" name="Shape 1"/>
          <p:cNvSpPr/>
          <p:nvPr/>
        </p:nvSpPr>
        <p:spPr>
          <a:xfrm>
            <a:off x="571500" y="1537302"/>
            <a:ext cx="3571875" cy="1785938"/>
          </a:xfrm>
          <a:prstGeom prst="rect">
            <a:avLst/>
          </a:prstGeom>
          <a:solidFill>
            <a:srgbClr val="F9F9F9"/>
          </a:solidFill>
          <a:ln/>
        </p:spPr>
        <p:txBody>
          <a:bodyPr/>
          <a:lstStyle/>
          <a:p>
            <a:endParaRPr lang="ro-MD"/>
          </a:p>
        </p:txBody>
      </p:sp>
      <p:sp>
        <p:nvSpPr>
          <p:cNvPr id="5" name="Shape 2"/>
          <p:cNvSpPr/>
          <p:nvPr/>
        </p:nvSpPr>
        <p:spPr>
          <a:xfrm>
            <a:off x="571500" y="1537302"/>
            <a:ext cx="3571875" cy="35719"/>
          </a:xfrm>
          <a:prstGeom prst="rect">
            <a:avLst/>
          </a:prstGeom>
          <a:solidFill>
            <a:srgbClr val="67B230"/>
          </a:solidFill>
          <a:ln/>
        </p:spPr>
        <p:txBody>
          <a:bodyPr/>
          <a:lstStyle/>
          <a:p>
            <a:endParaRPr lang="ro-MD"/>
          </a:p>
        </p:txBody>
      </p:sp>
      <p:sp>
        <p:nvSpPr>
          <p:cNvPr id="6" name="Text 3"/>
          <p:cNvSpPr/>
          <p:nvPr/>
        </p:nvSpPr>
        <p:spPr>
          <a:xfrm>
            <a:off x="785813" y="1751614"/>
            <a:ext cx="3143250" cy="18466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Subvenție AIPA </a:t>
            </a:r>
            <a:r>
              <a:rPr lang="en-US" sz="1200" b="1" dirty="0" err="1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Estimată</a:t>
            </a:r>
            <a:r>
              <a:rPr lang="en-US" sz="12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 (</a:t>
            </a:r>
            <a:r>
              <a:rPr lang="en-US" sz="1200" b="1" dirty="0">
                <a:solidFill>
                  <a:srgbClr val="67B230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~ </a:t>
            </a:r>
            <a:r>
              <a:rPr lang="en-US" sz="12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30%)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785813" y="2067725"/>
            <a:ext cx="3143250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Mecanism post-investițional pentru proiecte de irigare și bazine de acumulare.</a:t>
            </a:r>
            <a:endParaRPr lang="en-US" sz="950" dirty="0"/>
          </a:p>
        </p:txBody>
      </p:sp>
      <p:sp>
        <p:nvSpPr>
          <p:cNvPr id="8" name="Text 5"/>
          <p:cNvSpPr/>
          <p:nvPr/>
        </p:nvSpPr>
        <p:spPr>
          <a:xfrm>
            <a:off x="785813" y="2550598"/>
            <a:ext cx="3143250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67B230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~700.000 MDL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571500" y="3537552"/>
            <a:ext cx="3571875" cy="1071563"/>
          </a:xfrm>
          <a:prstGeom prst="rect">
            <a:avLst/>
          </a:prstGeom>
          <a:solidFill>
            <a:srgbClr val="244B23"/>
          </a:solidFill>
          <a:ln/>
        </p:spPr>
        <p:txBody>
          <a:bodyPr/>
          <a:lstStyle/>
          <a:p>
            <a:endParaRPr lang="ro-MD"/>
          </a:p>
        </p:txBody>
      </p:sp>
      <p:sp>
        <p:nvSpPr>
          <p:cNvPr id="10" name="Text 7"/>
          <p:cNvSpPr/>
          <p:nvPr/>
        </p:nvSpPr>
        <p:spPr>
          <a:xfrm>
            <a:off x="785813" y="3716145"/>
            <a:ext cx="3143250" cy="1571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COST EFECTIV PROIECT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785813" y="3944745"/>
            <a:ext cx="3143250" cy="34825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~2.500.000 MDL</a:t>
            </a:r>
            <a:endParaRPr lang="en-US" sz="2000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rcRect l="15763"/>
          <a:stretch>
            <a:fillRect/>
          </a:stretch>
        </p:blipFill>
        <p:spPr>
          <a:xfrm>
            <a:off x="4942114" y="1537302"/>
            <a:ext cx="3451794" cy="28575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365040" y="4533800"/>
            <a:ext cx="2825353" cy="1393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850" dirty="0">
                <a:solidFill>
                  <a:srgbClr val="666666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Impactul subvenției asupra investiției totale (MDL)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2167"/>
            <a:ext cx="9144000" cy="514350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285875" y="1043248"/>
            <a:ext cx="6429375" cy="92578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ct val="96000"/>
              </a:lnSpc>
              <a:buNone/>
            </a:pPr>
            <a:r>
              <a:rPr lang="en-US" sz="275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Maximizarea profitabilității prin suport guvernamental</a:t>
            </a:r>
            <a:endParaRPr lang="en-US" sz="2750" dirty="0"/>
          </a:p>
        </p:txBody>
      </p:sp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2559583"/>
            <a:ext cx="285750" cy="285750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1428750" y="2988208"/>
            <a:ext cx="2000250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Grant 15% în Avans</a:t>
            </a:r>
            <a:endParaRPr lang="en-US" sz="1000" dirty="0"/>
          </a:p>
        </p:txBody>
      </p:sp>
      <p:sp>
        <p:nvSpPr>
          <p:cNvPr id="8" name="Text 3"/>
          <p:cNvSpPr/>
          <p:nvPr/>
        </p:nvSpPr>
        <p:spPr>
          <a:xfrm>
            <a:off x="1428750" y="3232882"/>
            <a:ext cx="2000250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8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Reducere directă a creditului pentru o povară financiară minimă.</a:t>
            </a:r>
            <a:endParaRPr lang="en-US" sz="850" dirty="0"/>
          </a:p>
        </p:txBody>
      </p:sp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9125" y="2559583"/>
            <a:ext cx="285750" cy="285750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3571875" y="2988208"/>
            <a:ext cx="2000250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Suport AIPA</a:t>
            </a:r>
            <a:endParaRPr lang="en-US" sz="1000" dirty="0"/>
          </a:p>
        </p:txBody>
      </p:sp>
      <p:sp>
        <p:nvSpPr>
          <p:cNvPr id="11" name="Text 5"/>
          <p:cNvSpPr/>
          <p:nvPr/>
        </p:nvSpPr>
        <p:spPr>
          <a:xfrm>
            <a:off x="3571875" y="3232882"/>
            <a:ext cx="2000250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8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Asistență post-investițională pentru optimizarea costului final.</a:t>
            </a:r>
            <a:endParaRPr lang="en-US" sz="850" dirty="0"/>
          </a:p>
        </p:txBody>
      </p:sp>
      <p:pic>
        <p:nvPicPr>
          <p:cNvPr id="12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72250" y="2559583"/>
            <a:ext cx="285750" cy="285750"/>
          </a:xfrm>
          <a:prstGeom prst="rect">
            <a:avLst/>
          </a:prstGeom>
        </p:spPr>
      </p:pic>
      <p:sp>
        <p:nvSpPr>
          <p:cNvPr id="13" name="Text 6"/>
          <p:cNvSpPr/>
          <p:nvPr/>
        </p:nvSpPr>
        <p:spPr>
          <a:xfrm>
            <a:off x="5715000" y="2988208"/>
            <a:ext cx="2000250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AgroFabrica</a:t>
            </a:r>
            <a:endParaRPr lang="en-US" sz="1000" dirty="0"/>
          </a:p>
        </p:txBody>
      </p:sp>
      <p:sp>
        <p:nvSpPr>
          <p:cNvPr id="14" name="Text 7"/>
          <p:cNvSpPr/>
          <p:nvPr/>
        </p:nvSpPr>
        <p:spPr>
          <a:xfrm>
            <a:off x="5715000" y="3232882"/>
            <a:ext cx="2000250" cy="26161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8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Expertiză OTP Bank dedicată succesului tău </a:t>
            </a:r>
            <a:r>
              <a:rPr lang="en-US" sz="850" dirty="0" err="1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în</a:t>
            </a:r>
            <a:r>
              <a:rPr lang="en-US" sz="8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 </a:t>
            </a:r>
            <a:r>
              <a:rPr lang="en-US" sz="850" dirty="0" err="1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agricultura</a:t>
            </a:r>
            <a:endParaRPr lang="en-US" sz="850" dirty="0"/>
          </a:p>
        </p:txBody>
      </p:sp>
      <p:sp>
        <p:nvSpPr>
          <p:cNvPr id="15" name="Text 8"/>
          <p:cNvSpPr/>
          <p:nvPr/>
        </p:nvSpPr>
        <p:spPr>
          <a:xfrm>
            <a:off x="1357313" y="4079416"/>
            <a:ext cx="6429375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7B230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Împreună creștem afacerea ta!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
            <a:extLst>
              <a:ext uri="{FF2B5EF4-FFF2-40B4-BE49-F238E27FC236}">
                <a16:creationId xmlns:a16="http://schemas.microsoft.com/office/drawing/2014/main" id="{F28F88A6-6F69-272D-AE1E-BD94928C66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1">
            <a:extLst>
              <a:ext uri="{FF2B5EF4-FFF2-40B4-BE49-F238E27FC236}">
                <a16:creationId xmlns:a16="http://schemas.microsoft.com/office/drawing/2014/main" id="{D42057B1-74ED-1FD9-E570-A4F0B2F7C5FD}"/>
              </a:ext>
            </a:extLst>
          </p:cNvPr>
          <p:cNvSpPr/>
          <p:nvPr/>
        </p:nvSpPr>
        <p:spPr>
          <a:xfrm>
            <a:off x="1592488" y="1730034"/>
            <a:ext cx="6072188" cy="125944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ct val="88000"/>
              </a:lnSpc>
              <a:buNone/>
            </a:pPr>
            <a:r>
              <a:rPr lang="en-US" sz="3100" b="1" dirty="0" err="1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Proiecte</a:t>
            </a:r>
            <a:r>
              <a:rPr lang="en-US" sz="31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 de </a:t>
            </a:r>
            <a:r>
              <a:rPr lang="en-US" sz="3100" b="1" dirty="0" err="1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Investiții</a:t>
            </a:r>
            <a:r>
              <a:rPr lang="en-US" sz="31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: </a:t>
            </a:r>
            <a:r>
              <a:rPr lang="en-US" sz="3100" b="1" dirty="0" err="1">
                <a:solidFill>
                  <a:srgbClr val="244B23"/>
                </a:solidFill>
                <a:latin typeface="Montserrat ExtraLight" panose="020F0502020204030204" pitchFamily="2" charset="-52"/>
                <a:ea typeface="Montserrat ExtraBold" pitchFamily="34" charset="-122"/>
                <a:cs typeface="Montserrat ExtraBold" pitchFamily="34" charset="-120"/>
              </a:rPr>
              <a:t>Implementarea</a:t>
            </a:r>
            <a:r>
              <a:rPr lang="en-US" sz="3100" b="1" dirty="0">
                <a:solidFill>
                  <a:srgbClr val="244B23"/>
                </a:solidFill>
                <a:latin typeface="Montserrat ExtraLight" panose="020F0502020204030204" pitchFamily="2" charset="-52"/>
                <a:ea typeface="Montserrat ExtraBold" pitchFamily="34" charset="-122"/>
                <a:cs typeface="Montserrat ExtraBold" pitchFamily="34" charset="-120"/>
              </a:rPr>
              <a:t> </a:t>
            </a:r>
            <a:r>
              <a:rPr lang="en-US" sz="3100" b="1" dirty="0" err="1">
                <a:solidFill>
                  <a:srgbClr val="244B23"/>
                </a:solidFill>
                <a:latin typeface="Montserrat ExtraLight" panose="020F0502020204030204" pitchFamily="2" charset="-52"/>
                <a:ea typeface="Montserrat ExtraBold" pitchFamily="34" charset="-122"/>
                <a:cs typeface="Montserrat ExtraBold" pitchFamily="34" charset="-120"/>
              </a:rPr>
              <a:t>Tehnologiei</a:t>
            </a:r>
            <a:r>
              <a:rPr lang="en-US" sz="3100" b="1" dirty="0">
                <a:solidFill>
                  <a:srgbClr val="244B23"/>
                </a:solidFill>
                <a:latin typeface="Montserrat ExtraLight" panose="020F0502020204030204" pitchFamily="2" charset="-52"/>
                <a:ea typeface="Montserrat ExtraBold" pitchFamily="34" charset="-122"/>
                <a:cs typeface="Montserrat ExtraBold" pitchFamily="34" charset="-120"/>
              </a:rPr>
              <a:t> No-Till </a:t>
            </a:r>
            <a:r>
              <a:rPr lang="en-US" sz="3100" b="1" dirty="0" err="1">
                <a:solidFill>
                  <a:srgbClr val="244B23"/>
                </a:solidFill>
                <a:latin typeface="Montserrat ExtraLight" panose="020F0502020204030204" pitchFamily="2" charset="-52"/>
                <a:ea typeface="Montserrat ExtraBold" pitchFamily="34" charset="-122"/>
                <a:cs typeface="Montserrat ExtraBold" pitchFamily="34" charset="-120"/>
              </a:rPr>
              <a:t>pentru</a:t>
            </a:r>
            <a:r>
              <a:rPr lang="en-US" sz="3100" b="1" dirty="0">
                <a:solidFill>
                  <a:srgbClr val="244B23"/>
                </a:solidFill>
                <a:latin typeface="Montserrat ExtraLight" panose="020F0502020204030204" pitchFamily="2" charset="-52"/>
                <a:ea typeface="Montserrat ExtraBold" pitchFamily="34" charset="-122"/>
                <a:cs typeface="Montserrat ExtraBold" pitchFamily="34" charset="-120"/>
              </a:rPr>
              <a:t> Cultura </a:t>
            </a:r>
            <a:r>
              <a:rPr lang="en-US" sz="3100" b="1" dirty="0" err="1">
                <a:solidFill>
                  <a:srgbClr val="244B23"/>
                </a:solidFill>
                <a:latin typeface="Montserrat ExtraLight" panose="020F0502020204030204" pitchFamily="2" charset="-52"/>
                <a:ea typeface="Montserrat ExtraBold" pitchFamily="34" charset="-122"/>
                <a:cs typeface="Montserrat ExtraBold" pitchFamily="34" charset="-120"/>
              </a:rPr>
              <a:t>Cerealelor</a:t>
            </a:r>
            <a:endParaRPr lang="en-US" sz="3100" b="1" dirty="0">
              <a:latin typeface="Montserrat ExtraLight" panose="020F0502020204030204" pitchFamily="2" charset="-52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0A0775-A7FB-CC36-D6A6-079565DF74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375" y="523933"/>
            <a:ext cx="1767993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748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572500" cy="8229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96000"/>
              </a:lnSpc>
              <a:buNone/>
            </a:pPr>
            <a:r>
              <a:rPr lang="en-US" sz="245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Modernizarea parcului de utilaje pentru agricultura conservativă</a:t>
            </a:r>
            <a:endParaRPr lang="en-US" sz="2450" dirty="0"/>
          </a:p>
        </p:txBody>
      </p:sp>
      <p:sp>
        <p:nvSpPr>
          <p:cNvPr id="4" name="Shape 1"/>
          <p:cNvSpPr/>
          <p:nvPr/>
        </p:nvSpPr>
        <p:spPr>
          <a:xfrm>
            <a:off x="571500" y="1537302"/>
            <a:ext cx="357188" cy="357188"/>
          </a:xfrm>
          <a:prstGeom prst="rect">
            <a:avLst/>
          </a:prstGeom>
          <a:solidFill>
            <a:srgbClr val="67B230"/>
          </a:solidFill>
          <a:ln/>
        </p:spPr>
        <p:txBody>
          <a:bodyPr/>
          <a:lstStyle/>
          <a:p>
            <a:endParaRPr lang="ro-MD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38" y="1630170"/>
            <a:ext cx="214313" cy="17145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071563" y="1537302"/>
            <a:ext cx="2736056" cy="2089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Semănătoare No-Till</a:t>
            </a:r>
            <a:endParaRPr lang="en-US" sz="1200" dirty="0"/>
          </a:p>
        </p:txBody>
      </p:sp>
      <p:sp>
        <p:nvSpPr>
          <p:cNvPr id="7" name="Text 3"/>
          <p:cNvSpPr/>
          <p:nvPr/>
        </p:nvSpPr>
        <p:spPr>
          <a:xfrm>
            <a:off x="1071563" y="1781975"/>
            <a:ext cx="2736056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Tehnologie de precizie: 2.800.000 MDL</a:t>
            </a:r>
            <a:endParaRPr lang="en-US" sz="1050" dirty="0"/>
          </a:p>
        </p:txBody>
      </p:sp>
      <p:sp>
        <p:nvSpPr>
          <p:cNvPr id="8" name="Shape 4"/>
          <p:cNvSpPr/>
          <p:nvPr/>
        </p:nvSpPr>
        <p:spPr>
          <a:xfrm>
            <a:off x="571500" y="2169523"/>
            <a:ext cx="357188" cy="357188"/>
          </a:xfrm>
          <a:prstGeom prst="rect">
            <a:avLst/>
          </a:prstGeom>
          <a:solidFill>
            <a:srgbClr val="67B230"/>
          </a:solidFill>
          <a:ln/>
        </p:spPr>
        <p:txBody>
          <a:bodyPr/>
          <a:lstStyle/>
          <a:p>
            <a:endParaRPr lang="ro-MD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369" y="2262392"/>
            <a:ext cx="171450" cy="17145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071563" y="2169523"/>
            <a:ext cx="3246834" cy="2089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Utilaje Auxiliare</a:t>
            </a:r>
            <a:endParaRPr lang="en-US" sz="1200" dirty="0"/>
          </a:p>
        </p:txBody>
      </p:sp>
      <p:sp>
        <p:nvSpPr>
          <p:cNvPr id="11" name="Text 6"/>
          <p:cNvSpPr/>
          <p:nvPr/>
        </p:nvSpPr>
        <p:spPr>
          <a:xfrm>
            <a:off x="1071563" y="2414197"/>
            <a:ext cx="3246834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Echipamente complementare: 1.200.000 MDL</a:t>
            </a:r>
            <a:endParaRPr lang="en-US" sz="1050" dirty="0"/>
          </a:p>
        </p:txBody>
      </p:sp>
      <p:sp>
        <p:nvSpPr>
          <p:cNvPr id="12" name="Shape 7"/>
          <p:cNvSpPr/>
          <p:nvPr/>
        </p:nvSpPr>
        <p:spPr>
          <a:xfrm>
            <a:off x="571500" y="2801745"/>
            <a:ext cx="357188" cy="357188"/>
          </a:xfrm>
          <a:prstGeom prst="rect">
            <a:avLst/>
          </a:prstGeom>
          <a:solidFill>
            <a:srgbClr val="67B230"/>
          </a:solidFill>
          <a:ln/>
        </p:spPr>
        <p:txBody>
          <a:bodyPr/>
          <a:lstStyle/>
          <a:p>
            <a:endParaRPr lang="ro-MD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938" y="2894614"/>
            <a:ext cx="214313" cy="17145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071563" y="2801745"/>
            <a:ext cx="2564606" cy="2089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Training și Setări</a:t>
            </a:r>
            <a:endParaRPr lang="en-US" sz="1200" dirty="0"/>
          </a:p>
        </p:txBody>
      </p:sp>
      <p:sp>
        <p:nvSpPr>
          <p:cNvPr id="15" name="Text 9"/>
          <p:cNvSpPr/>
          <p:nvPr/>
        </p:nvSpPr>
        <p:spPr>
          <a:xfrm>
            <a:off x="1071563" y="3046419"/>
            <a:ext cx="2564606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Expertiză tehnologică: 500.000 MDL</a:t>
            </a:r>
            <a:endParaRPr lang="en-US" sz="1050" dirty="0"/>
          </a:p>
        </p:txBody>
      </p:sp>
      <p:sp>
        <p:nvSpPr>
          <p:cNvPr id="16" name="Shape 10"/>
          <p:cNvSpPr/>
          <p:nvPr/>
        </p:nvSpPr>
        <p:spPr>
          <a:xfrm>
            <a:off x="571500" y="3505405"/>
            <a:ext cx="4286250" cy="857250"/>
          </a:xfrm>
          <a:prstGeom prst="rect">
            <a:avLst/>
          </a:prstGeom>
          <a:solidFill>
            <a:srgbClr val="244B23"/>
          </a:solidFill>
          <a:ln/>
        </p:spPr>
        <p:txBody>
          <a:bodyPr/>
          <a:lstStyle/>
          <a:p>
            <a:endParaRPr lang="ro-MD"/>
          </a:p>
        </p:txBody>
      </p:sp>
      <p:sp>
        <p:nvSpPr>
          <p:cNvPr id="17" name="Text 11"/>
          <p:cNvSpPr/>
          <p:nvPr/>
        </p:nvSpPr>
        <p:spPr>
          <a:xfrm>
            <a:off x="785813" y="3770616"/>
            <a:ext cx="3857625" cy="1571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950" kern="0" spc="1" dirty="0">
                <a:solidFill>
                  <a:srgbClr val="FFFFFF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COST TOTAL PROIECT (NET)</a:t>
            </a:r>
            <a:endParaRPr lang="en-US" sz="950" dirty="0"/>
          </a:p>
        </p:txBody>
      </p:sp>
      <p:sp>
        <p:nvSpPr>
          <p:cNvPr id="18" name="Text 12"/>
          <p:cNvSpPr/>
          <p:nvPr/>
        </p:nvSpPr>
        <p:spPr>
          <a:xfrm>
            <a:off x="785813" y="3927779"/>
            <a:ext cx="3857625" cy="31253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4.500.000 MDL</a:t>
            </a:r>
            <a:endParaRPr lang="en-US" sz="1800" dirty="0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36406" y="1537302"/>
            <a:ext cx="2857500" cy="285750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6038255" y="4537677"/>
            <a:ext cx="1853803" cy="1393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850" dirty="0">
                <a:solidFill>
                  <a:srgbClr val="666666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Distribuția investiției pe categorii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214259" y="510370"/>
            <a:ext cx="8572500" cy="8229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96000"/>
              </a:lnSpc>
              <a:buNone/>
            </a:pPr>
            <a:r>
              <a:rPr lang="en-US" sz="2450" b="1" dirty="0" err="1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Parteneriat</a:t>
            </a:r>
            <a:r>
              <a:rPr lang="en-US" sz="245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 </a:t>
            </a:r>
            <a:r>
              <a:rPr lang="en-US" sz="2450" b="1" dirty="0" err="1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financiar</a:t>
            </a:r>
            <a:r>
              <a:rPr lang="en-US" sz="245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 solid </a:t>
            </a:r>
            <a:r>
              <a:rPr lang="en-US" sz="2450" b="1" dirty="0" err="1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pentru</a:t>
            </a:r>
            <a:r>
              <a:rPr lang="en-US" sz="245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 </a:t>
            </a:r>
            <a:r>
              <a:rPr lang="en-US" sz="2450" b="1" dirty="0" err="1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creșterea</a:t>
            </a:r>
            <a:r>
              <a:rPr lang="en-US" sz="245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 </a:t>
            </a:r>
            <a:r>
              <a:rPr lang="en-US" sz="2450" b="1" dirty="0" err="1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afacerii</a:t>
            </a:r>
            <a:endParaRPr lang="en-US" sz="2450" dirty="0"/>
          </a:p>
        </p:txBody>
      </p:sp>
      <p:sp>
        <p:nvSpPr>
          <p:cNvPr id="6" name="Text 2"/>
          <p:cNvSpPr/>
          <p:nvPr/>
        </p:nvSpPr>
        <p:spPr>
          <a:xfrm>
            <a:off x="390773" y="1730183"/>
            <a:ext cx="3929063" cy="2089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Finanțare Bancară (80%)</a:t>
            </a:r>
            <a:endParaRPr lang="en-US" sz="1200" dirty="0"/>
          </a:p>
        </p:txBody>
      </p:sp>
      <p:sp>
        <p:nvSpPr>
          <p:cNvPr id="7" name="Text 3"/>
          <p:cNvSpPr/>
          <p:nvPr/>
        </p:nvSpPr>
        <p:spPr>
          <a:xfrm>
            <a:off x="390773" y="2046294"/>
            <a:ext cx="3929063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Valoare totală: </a:t>
            </a:r>
            <a:r>
              <a:rPr lang="en-US" sz="1000" b="1" dirty="0">
                <a:solidFill>
                  <a:srgbClr val="67B230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3.600.000 MDL</a:t>
            </a:r>
            <a:endParaRPr lang="en-US" sz="1050" dirty="0"/>
          </a:p>
        </p:txBody>
      </p:sp>
      <p:sp>
        <p:nvSpPr>
          <p:cNvPr id="8" name="Text 4"/>
          <p:cNvSpPr/>
          <p:nvPr/>
        </p:nvSpPr>
        <p:spPr>
          <a:xfrm>
            <a:off x="390774" y="2260606"/>
            <a:ext cx="2381456" cy="37433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Acoperă majoritatea investiției prin soluții de creditare avantajoase.</a:t>
            </a:r>
            <a:endParaRPr lang="en-US" sz="1050" dirty="0"/>
          </a:p>
        </p:txBody>
      </p:sp>
      <p:sp>
        <p:nvSpPr>
          <p:cNvPr id="9" name="Text 5"/>
          <p:cNvSpPr/>
          <p:nvPr/>
        </p:nvSpPr>
        <p:spPr>
          <a:xfrm>
            <a:off x="3304491" y="3825212"/>
            <a:ext cx="2256935" cy="18466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Aport Propriu Minim (20%)</a:t>
            </a:r>
            <a:endParaRPr lang="en-US" sz="1200" dirty="0"/>
          </a:p>
        </p:txBody>
      </p:sp>
      <p:sp>
        <p:nvSpPr>
          <p:cNvPr id="10" name="Text 6"/>
          <p:cNvSpPr/>
          <p:nvPr/>
        </p:nvSpPr>
        <p:spPr>
          <a:xfrm>
            <a:off x="3603380" y="4141327"/>
            <a:ext cx="3929063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Valoare: </a:t>
            </a:r>
            <a:r>
              <a:rPr lang="en-US" sz="1000" b="1" dirty="0">
                <a:solidFill>
                  <a:srgbClr val="67B230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900.000 MDL</a:t>
            </a:r>
            <a:endParaRPr lang="en-US" sz="1050" dirty="0"/>
          </a:p>
        </p:txBody>
      </p:sp>
      <p:sp>
        <p:nvSpPr>
          <p:cNvPr id="12" name="Text 8"/>
          <p:cNvSpPr/>
          <p:nvPr/>
        </p:nvSpPr>
        <p:spPr>
          <a:xfrm>
            <a:off x="1303087" y="4596358"/>
            <a:ext cx="6541923" cy="15452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950" i="1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Structura de finanțare este concepută pentru a asigura sustenabilitatea pe termen lung a exploatației.</a:t>
            </a:r>
            <a:endParaRPr lang="en-US" sz="950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D58EB8E-AE8E-2DAC-789A-D9EC5B41FC1D}"/>
              </a:ext>
            </a:extLst>
          </p:cNvPr>
          <p:cNvCxnSpPr>
            <a:cxnSpLocks/>
          </p:cNvCxnSpPr>
          <p:nvPr/>
        </p:nvCxnSpPr>
        <p:spPr>
          <a:xfrm>
            <a:off x="326571" y="1545771"/>
            <a:ext cx="2445659" cy="0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49F45C6-E27E-A803-2778-2A093D1A2A3C}"/>
              </a:ext>
            </a:extLst>
          </p:cNvPr>
          <p:cNvCxnSpPr>
            <a:cxnSpLocks/>
          </p:cNvCxnSpPr>
          <p:nvPr/>
        </p:nvCxnSpPr>
        <p:spPr>
          <a:xfrm>
            <a:off x="326571" y="3476171"/>
            <a:ext cx="8309429" cy="0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8" name="Text 1">
            <a:extLst>
              <a:ext uri="{FF2B5EF4-FFF2-40B4-BE49-F238E27FC236}">
                <a16:creationId xmlns:a16="http://schemas.microsoft.com/office/drawing/2014/main" id="{00940027-EBF2-41AF-CDCA-3D16DF99EBEA}"/>
              </a:ext>
            </a:extLst>
          </p:cNvPr>
          <p:cNvSpPr/>
          <p:nvPr/>
        </p:nvSpPr>
        <p:spPr>
          <a:xfrm>
            <a:off x="2988136" y="1008664"/>
            <a:ext cx="3857625" cy="242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Credit Preferențial</a:t>
            </a:r>
            <a:endParaRPr lang="en-US" sz="1400" dirty="0"/>
          </a:p>
        </p:txBody>
      </p:sp>
      <p:sp>
        <p:nvSpPr>
          <p:cNvPr id="19" name="Text 2">
            <a:extLst>
              <a:ext uri="{FF2B5EF4-FFF2-40B4-BE49-F238E27FC236}">
                <a16:creationId xmlns:a16="http://schemas.microsoft.com/office/drawing/2014/main" id="{E16CB630-2499-B0A0-209D-D0720076B534}"/>
              </a:ext>
            </a:extLst>
          </p:cNvPr>
          <p:cNvSpPr/>
          <p:nvPr/>
        </p:nvSpPr>
        <p:spPr>
          <a:xfrm>
            <a:off x="2988136" y="1394427"/>
            <a:ext cx="1023342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Valoare Credit:</a:t>
            </a:r>
            <a:endParaRPr lang="en-US" sz="1050" dirty="0"/>
          </a:p>
        </p:txBody>
      </p:sp>
      <p:sp>
        <p:nvSpPr>
          <p:cNvPr id="20" name="Text 3">
            <a:extLst>
              <a:ext uri="{FF2B5EF4-FFF2-40B4-BE49-F238E27FC236}">
                <a16:creationId xmlns:a16="http://schemas.microsoft.com/office/drawing/2014/main" id="{10E35295-023A-6600-B2C5-F69A3718CD24}"/>
              </a:ext>
            </a:extLst>
          </p:cNvPr>
          <p:cNvSpPr/>
          <p:nvPr/>
        </p:nvSpPr>
        <p:spPr>
          <a:xfrm>
            <a:off x="4574049" y="1394427"/>
            <a:ext cx="1135856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2.000.000 MDL</a:t>
            </a:r>
            <a:endParaRPr lang="en-US" sz="1000" dirty="0"/>
          </a:p>
        </p:txBody>
      </p:sp>
      <p:sp>
        <p:nvSpPr>
          <p:cNvPr id="21" name="Text 4">
            <a:extLst>
              <a:ext uri="{FF2B5EF4-FFF2-40B4-BE49-F238E27FC236}">
                <a16:creationId xmlns:a16="http://schemas.microsoft.com/office/drawing/2014/main" id="{BA946328-262C-2EB4-4F26-34B561C26570}"/>
              </a:ext>
            </a:extLst>
          </p:cNvPr>
          <p:cNvSpPr/>
          <p:nvPr/>
        </p:nvSpPr>
        <p:spPr>
          <a:xfrm>
            <a:off x="2988136" y="1674819"/>
            <a:ext cx="692944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Dobândă:</a:t>
            </a:r>
            <a:endParaRPr lang="en-US" sz="1050" dirty="0"/>
          </a:p>
        </p:txBody>
      </p:sp>
      <p:sp>
        <p:nvSpPr>
          <p:cNvPr id="22" name="Text 5">
            <a:extLst>
              <a:ext uri="{FF2B5EF4-FFF2-40B4-BE49-F238E27FC236}">
                <a16:creationId xmlns:a16="http://schemas.microsoft.com/office/drawing/2014/main" id="{561A1965-F12B-F849-B3FD-D804B5E5E0DB}"/>
              </a:ext>
            </a:extLst>
          </p:cNvPr>
          <p:cNvSpPr/>
          <p:nvPr/>
        </p:nvSpPr>
        <p:spPr>
          <a:xfrm>
            <a:off x="5255539" y="1674819"/>
            <a:ext cx="400050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~5,1%</a:t>
            </a:r>
            <a:endParaRPr lang="en-US" sz="1000" dirty="0"/>
          </a:p>
        </p:txBody>
      </p:sp>
      <p:sp>
        <p:nvSpPr>
          <p:cNvPr id="23" name="Shape 6">
            <a:extLst>
              <a:ext uri="{FF2B5EF4-FFF2-40B4-BE49-F238E27FC236}">
                <a16:creationId xmlns:a16="http://schemas.microsoft.com/office/drawing/2014/main" id="{98D1C7A3-279B-95F0-C905-20922506B64A}"/>
              </a:ext>
            </a:extLst>
          </p:cNvPr>
          <p:cNvSpPr/>
          <p:nvPr/>
        </p:nvSpPr>
        <p:spPr>
          <a:xfrm>
            <a:off x="2988136" y="1990930"/>
            <a:ext cx="2667453" cy="571500"/>
          </a:xfrm>
          <a:prstGeom prst="rect">
            <a:avLst/>
          </a:prstGeom>
          <a:solidFill>
            <a:srgbClr val="F0F9EB"/>
          </a:solidFill>
          <a:ln/>
        </p:spPr>
        <p:txBody>
          <a:bodyPr/>
          <a:lstStyle/>
          <a:p>
            <a:endParaRPr lang="ro-MD"/>
          </a:p>
        </p:txBody>
      </p:sp>
      <p:sp>
        <p:nvSpPr>
          <p:cNvPr id="24" name="Text 8">
            <a:extLst>
              <a:ext uri="{FF2B5EF4-FFF2-40B4-BE49-F238E27FC236}">
                <a16:creationId xmlns:a16="http://schemas.microsoft.com/office/drawing/2014/main" id="{C85BDC70-1CFB-5027-A5F2-3B479A87F7F3}"/>
              </a:ext>
            </a:extLst>
          </p:cNvPr>
          <p:cNvSpPr/>
          <p:nvPr/>
        </p:nvSpPr>
        <p:spPr>
          <a:xfrm>
            <a:off x="3131011" y="2098086"/>
            <a:ext cx="3571875" cy="1571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Grant în avans (15%): 300.000 MDL</a:t>
            </a:r>
            <a:endParaRPr lang="en-US" sz="900" dirty="0"/>
          </a:p>
        </p:txBody>
      </p:sp>
      <p:sp>
        <p:nvSpPr>
          <p:cNvPr id="25" name="Text 10">
            <a:extLst>
              <a:ext uri="{FF2B5EF4-FFF2-40B4-BE49-F238E27FC236}">
                <a16:creationId xmlns:a16="http://schemas.microsoft.com/office/drawing/2014/main" id="{37491939-F4A3-0DA9-3913-1925B9058CBF}"/>
              </a:ext>
            </a:extLst>
          </p:cNvPr>
          <p:cNvSpPr/>
          <p:nvPr/>
        </p:nvSpPr>
        <p:spPr>
          <a:xfrm>
            <a:off x="2988136" y="2819605"/>
            <a:ext cx="1444823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Rambursabil efectiv:</a:t>
            </a:r>
            <a:endParaRPr lang="en-US" sz="1050" dirty="0"/>
          </a:p>
        </p:txBody>
      </p:sp>
      <p:sp>
        <p:nvSpPr>
          <p:cNvPr id="26" name="Text 11">
            <a:extLst>
              <a:ext uri="{FF2B5EF4-FFF2-40B4-BE49-F238E27FC236}">
                <a16:creationId xmlns:a16="http://schemas.microsoft.com/office/drawing/2014/main" id="{9F554F54-6D6E-AE5A-6184-1B82962FC106}"/>
              </a:ext>
            </a:extLst>
          </p:cNvPr>
          <p:cNvSpPr/>
          <p:nvPr/>
        </p:nvSpPr>
        <p:spPr>
          <a:xfrm>
            <a:off x="4580669" y="2819605"/>
            <a:ext cx="1094780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7B230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1.700.000 MDL</a:t>
            </a:r>
            <a:endParaRPr lang="en-US" sz="1000" dirty="0"/>
          </a:p>
        </p:txBody>
      </p:sp>
      <p:sp>
        <p:nvSpPr>
          <p:cNvPr id="28" name="Text 12">
            <a:extLst>
              <a:ext uri="{FF2B5EF4-FFF2-40B4-BE49-F238E27FC236}">
                <a16:creationId xmlns:a16="http://schemas.microsoft.com/office/drawing/2014/main" id="{ABBC6CF0-242D-6149-E922-F62B52815CD4}"/>
              </a:ext>
            </a:extLst>
          </p:cNvPr>
          <p:cNvSpPr/>
          <p:nvPr/>
        </p:nvSpPr>
        <p:spPr>
          <a:xfrm>
            <a:off x="5992132" y="986841"/>
            <a:ext cx="3857625" cy="242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Credit Suplimentar</a:t>
            </a:r>
            <a:endParaRPr lang="en-US" sz="1400" dirty="0"/>
          </a:p>
        </p:txBody>
      </p:sp>
      <p:sp>
        <p:nvSpPr>
          <p:cNvPr id="29" name="Text 13">
            <a:extLst>
              <a:ext uri="{FF2B5EF4-FFF2-40B4-BE49-F238E27FC236}">
                <a16:creationId xmlns:a16="http://schemas.microsoft.com/office/drawing/2014/main" id="{D1860B14-C74A-5735-8719-A3C44FC1044C}"/>
              </a:ext>
            </a:extLst>
          </p:cNvPr>
          <p:cNvSpPr/>
          <p:nvPr/>
        </p:nvSpPr>
        <p:spPr>
          <a:xfrm>
            <a:off x="5992132" y="1372604"/>
            <a:ext cx="1023342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Valoare Credit:</a:t>
            </a:r>
            <a:endParaRPr lang="en-US" sz="1050" dirty="0"/>
          </a:p>
        </p:txBody>
      </p:sp>
      <p:sp>
        <p:nvSpPr>
          <p:cNvPr id="30" name="Text 14">
            <a:extLst>
              <a:ext uri="{FF2B5EF4-FFF2-40B4-BE49-F238E27FC236}">
                <a16:creationId xmlns:a16="http://schemas.microsoft.com/office/drawing/2014/main" id="{56E195F9-0392-E485-A13D-08B310BCA909}"/>
              </a:ext>
            </a:extLst>
          </p:cNvPr>
          <p:cNvSpPr/>
          <p:nvPr/>
        </p:nvSpPr>
        <p:spPr>
          <a:xfrm>
            <a:off x="7463512" y="1372535"/>
            <a:ext cx="1100138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1.600.000 MDL</a:t>
            </a:r>
            <a:endParaRPr lang="en-US" sz="1000" dirty="0"/>
          </a:p>
        </p:txBody>
      </p:sp>
      <p:sp>
        <p:nvSpPr>
          <p:cNvPr id="31" name="Text 15">
            <a:extLst>
              <a:ext uri="{FF2B5EF4-FFF2-40B4-BE49-F238E27FC236}">
                <a16:creationId xmlns:a16="http://schemas.microsoft.com/office/drawing/2014/main" id="{D2326816-6424-7B01-E26B-936CC63A9FA4}"/>
              </a:ext>
            </a:extLst>
          </p:cNvPr>
          <p:cNvSpPr/>
          <p:nvPr/>
        </p:nvSpPr>
        <p:spPr>
          <a:xfrm>
            <a:off x="5992132" y="1652996"/>
            <a:ext cx="692944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Dobândă:</a:t>
            </a:r>
            <a:endParaRPr lang="en-US" sz="1050" dirty="0"/>
          </a:p>
        </p:txBody>
      </p:sp>
      <p:sp>
        <p:nvSpPr>
          <p:cNvPr id="32" name="Text 16">
            <a:extLst>
              <a:ext uri="{FF2B5EF4-FFF2-40B4-BE49-F238E27FC236}">
                <a16:creationId xmlns:a16="http://schemas.microsoft.com/office/drawing/2014/main" id="{B4A08670-204C-F6C8-66DF-A3DB81578C2C}"/>
              </a:ext>
            </a:extLst>
          </p:cNvPr>
          <p:cNvSpPr/>
          <p:nvPr/>
        </p:nvSpPr>
        <p:spPr>
          <a:xfrm>
            <a:off x="8029742" y="1642514"/>
            <a:ext cx="444698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~9,0%</a:t>
            </a:r>
            <a:endParaRPr lang="en-US" sz="1000" dirty="0"/>
          </a:p>
        </p:txBody>
      </p:sp>
      <p:sp>
        <p:nvSpPr>
          <p:cNvPr id="33" name="Text 17">
            <a:extLst>
              <a:ext uri="{FF2B5EF4-FFF2-40B4-BE49-F238E27FC236}">
                <a16:creationId xmlns:a16="http://schemas.microsoft.com/office/drawing/2014/main" id="{82E62984-4CBF-9E21-4DE3-677EABCDF199}"/>
              </a:ext>
            </a:extLst>
          </p:cNvPr>
          <p:cNvSpPr/>
          <p:nvPr/>
        </p:nvSpPr>
        <p:spPr>
          <a:xfrm>
            <a:off x="5992133" y="2478726"/>
            <a:ext cx="2765292" cy="51411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950" dirty="0">
                <a:solidFill>
                  <a:srgbClr val="666666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Finanțare complementară fără componentă de grant, pentru acoperirea integrală a necesarului de investiție.</a:t>
            </a:r>
            <a:endParaRPr lang="en-US" sz="95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8A0B56A-922D-91A0-7BF8-C5A494A45356}"/>
              </a:ext>
            </a:extLst>
          </p:cNvPr>
          <p:cNvSpPr/>
          <p:nvPr/>
        </p:nvSpPr>
        <p:spPr>
          <a:xfrm>
            <a:off x="2847278" y="986841"/>
            <a:ext cx="5910147" cy="2343601"/>
          </a:xfrm>
          <a:prstGeom prst="rect">
            <a:avLst/>
          </a:prstGeom>
          <a:solidFill>
            <a:schemeClr val="bg1">
              <a:lumMod val="95000"/>
              <a:alpha val="21000"/>
            </a:schemeClr>
          </a:solidFill>
          <a:ln>
            <a:solidFill>
              <a:schemeClr val="accent1">
                <a:shade val="15000"/>
                <a:alpha val="16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MD"/>
          </a:p>
        </p:txBody>
      </p:sp>
      <p:sp>
        <p:nvSpPr>
          <p:cNvPr id="35" name="Text 3">
            <a:extLst>
              <a:ext uri="{FF2B5EF4-FFF2-40B4-BE49-F238E27FC236}">
                <a16:creationId xmlns:a16="http://schemas.microsoft.com/office/drawing/2014/main" id="{5E43C546-8A2A-8B16-98AA-3C42BC657E18}"/>
              </a:ext>
            </a:extLst>
          </p:cNvPr>
          <p:cNvSpPr/>
          <p:nvPr/>
        </p:nvSpPr>
        <p:spPr>
          <a:xfrm>
            <a:off x="390773" y="2860804"/>
            <a:ext cx="1928681" cy="1707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Perioadă de creditare: </a:t>
            </a:r>
            <a:r>
              <a:rPr lang="en-US" sz="1000" b="1" dirty="0">
                <a:solidFill>
                  <a:srgbClr val="67B230"/>
                </a:solidFill>
                <a:latin typeface="Montserrat ExtraBold" pitchFamily="34" charset="0"/>
              </a:rPr>
              <a:t>7 ani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572500" cy="4114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96000"/>
              </a:lnSpc>
              <a:buNone/>
            </a:pPr>
            <a:r>
              <a:rPr lang="en-US" sz="245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Flexibilitate totală adaptată ciclului cerealier</a:t>
            </a:r>
            <a:endParaRPr lang="en-US" sz="2450" dirty="0"/>
          </a:p>
        </p:txBody>
      </p:sp>
      <p:sp>
        <p:nvSpPr>
          <p:cNvPr id="4" name="Text 1"/>
          <p:cNvSpPr/>
          <p:nvPr/>
        </p:nvSpPr>
        <p:spPr>
          <a:xfrm>
            <a:off x="571500" y="1368726"/>
            <a:ext cx="3857625" cy="2089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Condiții de Plată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571500" y="1684837"/>
            <a:ext cx="3857625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Structură sezonieră a plăților</a:t>
            </a: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571500" y="2094231"/>
            <a:ext cx="3857625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Adaptată fluxului de numerar din cultura cerealelor</a:t>
            </a:r>
            <a:endParaRPr lang="en-US" sz="1050" dirty="0"/>
          </a:p>
        </p:txBody>
      </p:sp>
      <p:sp>
        <p:nvSpPr>
          <p:cNvPr id="7" name="Text 4"/>
          <p:cNvSpPr/>
          <p:nvPr/>
        </p:nvSpPr>
        <p:spPr>
          <a:xfrm>
            <a:off x="4714875" y="1368726"/>
            <a:ext cx="3857625" cy="2089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Grație la Capital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4714875" y="1684837"/>
            <a:ext cx="3857625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Până la 6 luni în fiecare an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4714875" y="2094231"/>
            <a:ext cx="3857625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Sincronizat cu perioadele de recoltare și valorificare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571500" y="2911776"/>
            <a:ext cx="8001000" cy="1428750"/>
          </a:xfrm>
          <a:prstGeom prst="rect">
            <a:avLst/>
          </a:prstGeom>
          <a:solidFill>
            <a:srgbClr val="F9F9F9"/>
          </a:solidFill>
          <a:ln/>
        </p:spPr>
        <p:txBody>
          <a:bodyPr/>
          <a:lstStyle/>
          <a:p>
            <a:endParaRPr lang="ro-MD"/>
          </a:p>
        </p:txBody>
      </p:sp>
      <p:sp>
        <p:nvSpPr>
          <p:cNvPr id="11" name="Text 8"/>
          <p:cNvSpPr/>
          <p:nvPr/>
        </p:nvSpPr>
        <p:spPr>
          <a:xfrm>
            <a:off x="857250" y="3366297"/>
            <a:ext cx="3343275" cy="1571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950" dirty="0">
                <a:solidFill>
                  <a:srgbClr val="666666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PLATĂ MINIMĂ</a:t>
            </a:r>
            <a:endParaRPr lang="en-US" sz="950" dirty="0"/>
          </a:p>
        </p:txBody>
      </p:sp>
      <p:sp>
        <p:nvSpPr>
          <p:cNvPr id="12" name="Text 9"/>
          <p:cNvSpPr/>
          <p:nvPr/>
        </p:nvSpPr>
        <p:spPr>
          <a:xfrm>
            <a:off x="857250" y="3594897"/>
            <a:ext cx="3343275" cy="36611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~19.000 MDL</a:t>
            </a:r>
            <a:endParaRPr lang="en-US" sz="2100" dirty="0"/>
          </a:p>
        </p:txBody>
      </p:sp>
      <p:sp>
        <p:nvSpPr>
          <p:cNvPr id="13" name="Text 10"/>
          <p:cNvSpPr/>
          <p:nvPr/>
        </p:nvSpPr>
        <p:spPr>
          <a:xfrm>
            <a:off x="857250" y="3961014"/>
            <a:ext cx="3343275" cy="1393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67B230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DOAR DOBÂNZI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4943475" y="3366297"/>
            <a:ext cx="3343275" cy="1571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950" dirty="0">
                <a:solidFill>
                  <a:srgbClr val="666666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PLATĂ MAXIMĂ</a:t>
            </a:r>
            <a:endParaRPr lang="en-US" sz="950" dirty="0"/>
          </a:p>
        </p:txBody>
      </p:sp>
      <p:sp>
        <p:nvSpPr>
          <p:cNvPr id="15" name="Text 12"/>
          <p:cNvSpPr/>
          <p:nvPr/>
        </p:nvSpPr>
        <p:spPr>
          <a:xfrm>
            <a:off x="4943475" y="3594897"/>
            <a:ext cx="3343275" cy="32316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~88.000 MDL</a:t>
            </a:r>
            <a:endParaRPr lang="en-US" sz="2100" dirty="0"/>
          </a:p>
        </p:txBody>
      </p:sp>
      <p:sp>
        <p:nvSpPr>
          <p:cNvPr id="16" name="Text 13"/>
          <p:cNvSpPr/>
          <p:nvPr/>
        </p:nvSpPr>
        <p:spPr>
          <a:xfrm>
            <a:off x="4943475" y="3961014"/>
            <a:ext cx="3343275" cy="12311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67B230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DUPĂ RECOLTĂ, Capital + Dobinda</a:t>
            </a:r>
            <a:endParaRPr lang="en-US" sz="800" dirty="0"/>
          </a:p>
        </p:txBody>
      </p:sp>
      <p:sp>
        <p:nvSpPr>
          <p:cNvPr id="18" name="Text 7"/>
          <p:cNvSpPr/>
          <p:nvPr/>
        </p:nvSpPr>
        <p:spPr>
          <a:xfrm>
            <a:off x="2978943" y="4529320"/>
            <a:ext cx="3929063" cy="1804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050" dirty="0" err="1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Costul</a:t>
            </a: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 </a:t>
            </a:r>
            <a:r>
              <a:rPr lang="en-US" sz="1050" dirty="0" err="1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creditului</a:t>
            </a: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 </a:t>
            </a:r>
            <a:r>
              <a:rPr lang="en-US" sz="1050" dirty="0" err="1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timp</a:t>
            </a: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 de 7 ani: </a:t>
            </a:r>
            <a:r>
              <a:rPr lang="en-US" sz="105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~ 800 000 MDL</a:t>
            </a: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 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1B2772-15F3-A2C8-F26B-BCCF31049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
            <a:extLst>
              <a:ext uri="{FF2B5EF4-FFF2-40B4-BE49-F238E27FC236}">
                <a16:creationId xmlns:a16="http://schemas.microsoft.com/office/drawing/2014/main" id="{F7F92656-3B70-53B8-E539-9FEA382F94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3686003-7ED4-619C-7C79-6D51931D74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375" y="523933"/>
            <a:ext cx="1767993" cy="384081"/>
          </a:xfrm>
          <a:prstGeom prst="rect">
            <a:avLst/>
          </a:prstGeom>
        </p:spPr>
      </p:pic>
      <p:sp>
        <p:nvSpPr>
          <p:cNvPr id="3" name="Text 1">
            <a:extLst>
              <a:ext uri="{FF2B5EF4-FFF2-40B4-BE49-F238E27FC236}">
                <a16:creationId xmlns:a16="http://schemas.microsoft.com/office/drawing/2014/main" id="{5CBFF265-2203-CB43-BA52-52BD3C98F000}"/>
              </a:ext>
            </a:extLst>
          </p:cNvPr>
          <p:cNvSpPr/>
          <p:nvPr/>
        </p:nvSpPr>
        <p:spPr>
          <a:xfrm>
            <a:off x="1896405" y="1577519"/>
            <a:ext cx="5715000" cy="17876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ct val="88000"/>
              </a:lnSpc>
              <a:buNone/>
            </a:pPr>
            <a:r>
              <a:rPr lang="en-US" sz="33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Proiect de Investiții: </a:t>
            </a:r>
            <a:r>
              <a:rPr lang="en-US" sz="3300" b="1" dirty="0">
                <a:solidFill>
                  <a:srgbClr val="244B23"/>
                </a:solidFill>
                <a:latin typeface="Montserrat ExtraLight" panose="00000300000000000000" pitchFamily="2" charset="-52"/>
                <a:ea typeface="Montserrat ExtraBold" pitchFamily="34" charset="-122"/>
                <a:cs typeface="Montserrat ExtraBold" pitchFamily="34" charset="-120"/>
              </a:rPr>
              <a:t>Sistem de Irigare și Bazin de Acumulare pentru Struguri de Masă</a:t>
            </a:r>
            <a:endParaRPr lang="en-US" sz="3300" dirty="0">
              <a:latin typeface="Montserrat ExtraLight" panose="000003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6556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572500" cy="8229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96000"/>
              </a:lnSpc>
              <a:buNone/>
            </a:pPr>
            <a:r>
              <a:rPr lang="en-US" sz="245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Modernizarea infrastructurii viticole prin irigare inteligentă</a:t>
            </a:r>
            <a:endParaRPr lang="en-US" sz="2450" dirty="0"/>
          </a:p>
        </p:txBody>
      </p:sp>
      <p:sp>
        <p:nvSpPr>
          <p:cNvPr id="4" name="Shape 1"/>
          <p:cNvSpPr/>
          <p:nvPr/>
        </p:nvSpPr>
        <p:spPr>
          <a:xfrm>
            <a:off x="571500" y="1537302"/>
            <a:ext cx="357188" cy="357188"/>
          </a:xfrm>
          <a:prstGeom prst="rect">
            <a:avLst/>
          </a:prstGeom>
          <a:solidFill>
            <a:srgbClr val="67B230"/>
          </a:solidFill>
          <a:ln/>
        </p:spPr>
        <p:txBody>
          <a:bodyPr/>
          <a:lstStyle/>
          <a:p>
            <a:endParaRPr lang="ro-MD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1630170"/>
            <a:ext cx="128588" cy="17145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071563" y="1537302"/>
            <a:ext cx="3303984" cy="2089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Sistem de Irigare</a:t>
            </a:r>
            <a:endParaRPr lang="en-US" sz="1200" dirty="0"/>
          </a:p>
        </p:txBody>
      </p:sp>
      <p:sp>
        <p:nvSpPr>
          <p:cNvPr id="7" name="Text 3"/>
          <p:cNvSpPr/>
          <p:nvPr/>
        </p:nvSpPr>
        <p:spPr>
          <a:xfrm>
            <a:off x="1071563" y="1781975"/>
            <a:ext cx="3849842" cy="16158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Picurare, pompe, automatizare: 1.800.000 MDL (</a:t>
            </a:r>
            <a:r>
              <a:rPr lang="en-US" sz="1050" dirty="0" err="1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fara</a:t>
            </a: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 TVA)</a:t>
            </a:r>
            <a:endParaRPr lang="en-US" sz="1050" dirty="0"/>
          </a:p>
        </p:txBody>
      </p:sp>
      <p:sp>
        <p:nvSpPr>
          <p:cNvPr id="8" name="Shape 4"/>
          <p:cNvSpPr/>
          <p:nvPr/>
        </p:nvSpPr>
        <p:spPr>
          <a:xfrm>
            <a:off x="571500" y="2169523"/>
            <a:ext cx="357188" cy="357188"/>
          </a:xfrm>
          <a:prstGeom prst="rect">
            <a:avLst/>
          </a:prstGeom>
          <a:solidFill>
            <a:srgbClr val="67B230"/>
          </a:solidFill>
          <a:ln/>
        </p:spPr>
        <p:txBody>
          <a:bodyPr/>
          <a:lstStyle/>
          <a:p>
            <a:endParaRPr lang="ro-MD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653" y="2262392"/>
            <a:ext cx="192881" cy="17145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071563" y="2169523"/>
            <a:ext cx="2634258" cy="2089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Bazin de Acumulare</a:t>
            </a:r>
            <a:endParaRPr lang="en-US" sz="1200" dirty="0"/>
          </a:p>
        </p:txBody>
      </p:sp>
      <p:sp>
        <p:nvSpPr>
          <p:cNvPr id="11" name="Text 6"/>
          <p:cNvSpPr/>
          <p:nvPr/>
        </p:nvSpPr>
        <p:spPr>
          <a:xfrm>
            <a:off x="1071562" y="2414197"/>
            <a:ext cx="3515305" cy="16158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Capacitate de 1 200 m³: 900.000 MDL (</a:t>
            </a:r>
            <a:r>
              <a:rPr lang="en-US" sz="1050" dirty="0" err="1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fara</a:t>
            </a: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 TVA)</a:t>
            </a:r>
            <a:endParaRPr lang="en-US" sz="1050" dirty="0"/>
          </a:p>
        </p:txBody>
      </p:sp>
      <p:sp>
        <p:nvSpPr>
          <p:cNvPr id="12" name="Shape 7"/>
          <p:cNvSpPr/>
          <p:nvPr/>
        </p:nvSpPr>
        <p:spPr>
          <a:xfrm>
            <a:off x="571500" y="2801745"/>
            <a:ext cx="357188" cy="357188"/>
          </a:xfrm>
          <a:prstGeom prst="rect">
            <a:avLst/>
          </a:prstGeom>
          <a:solidFill>
            <a:srgbClr val="67B230"/>
          </a:solidFill>
          <a:ln/>
        </p:spPr>
        <p:txBody>
          <a:bodyPr/>
          <a:lstStyle/>
          <a:p>
            <a:endParaRPr lang="ro-MD"/>
          </a:p>
        </p:txBody>
      </p:sp>
      <p:sp>
        <p:nvSpPr>
          <p:cNvPr id="13" name="Text 8"/>
          <p:cNvSpPr/>
          <p:nvPr/>
        </p:nvSpPr>
        <p:spPr>
          <a:xfrm>
            <a:off x="1071563" y="2801745"/>
            <a:ext cx="2553891" cy="2089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Servicii Auxiliare</a:t>
            </a:r>
            <a:endParaRPr lang="en-US" sz="1200" dirty="0"/>
          </a:p>
        </p:txBody>
      </p:sp>
      <p:sp>
        <p:nvSpPr>
          <p:cNvPr id="14" name="Text 9"/>
          <p:cNvSpPr/>
          <p:nvPr/>
        </p:nvSpPr>
        <p:spPr>
          <a:xfrm>
            <a:off x="1071563" y="3046419"/>
            <a:ext cx="3303984" cy="16158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Proiectare și racordări: 500.000 MDL (</a:t>
            </a:r>
            <a:r>
              <a:rPr lang="en-US" sz="1050" dirty="0" err="1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fara</a:t>
            </a: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 TVA)</a:t>
            </a:r>
            <a:endParaRPr lang="en-US" sz="1050" dirty="0"/>
          </a:p>
        </p:txBody>
      </p:sp>
      <p:sp>
        <p:nvSpPr>
          <p:cNvPr id="15" name="Shape 10"/>
          <p:cNvSpPr/>
          <p:nvPr/>
        </p:nvSpPr>
        <p:spPr>
          <a:xfrm>
            <a:off x="571500" y="3505405"/>
            <a:ext cx="4286250" cy="857250"/>
          </a:xfrm>
          <a:prstGeom prst="rect">
            <a:avLst/>
          </a:prstGeom>
          <a:solidFill>
            <a:srgbClr val="244B23"/>
          </a:solidFill>
          <a:ln/>
        </p:spPr>
        <p:txBody>
          <a:bodyPr/>
          <a:lstStyle/>
          <a:p>
            <a:endParaRPr lang="ro-MD"/>
          </a:p>
        </p:txBody>
      </p:sp>
      <p:sp>
        <p:nvSpPr>
          <p:cNvPr id="16" name="Text 11"/>
          <p:cNvSpPr/>
          <p:nvPr/>
        </p:nvSpPr>
        <p:spPr>
          <a:xfrm>
            <a:off x="785813" y="3770616"/>
            <a:ext cx="3857625" cy="1571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950" kern="0" spc="1" dirty="0">
                <a:solidFill>
                  <a:srgbClr val="FFFFFF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VALOARE TOTALĂ NETĂ (ELIGIBILĂ)</a:t>
            </a:r>
            <a:endParaRPr lang="en-US" sz="950" dirty="0"/>
          </a:p>
        </p:txBody>
      </p:sp>
      <p:sp>
        <p:nvSpPr>
          <p:cNvPr id="17" name="Text 12"/>
          <p:cNvSpPr/>
          <p:nvPr/>
        </p:nvSpPr>
        <p:spPr>
          <a:xfrm>
            <a:off x="785813" y="3927779"/>
            <a:ext cx="3857625" cy="31253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3.200.000 MDL</a:t>
            </a:r>
            <a:endParaRPr lang="en-US" sz="1800" dirty="0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36406" y="1537302"/>
            <a:ext cx="2857500" cy="285750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920383" y="4537677"/>
            <a:ext cx="2089547" cy="1393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850" dirty="0">
                <a:solidFill>
                  <a:srgbClr val="666666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Distribuția costurilor pe componente</a:t>
            </a:r>
            <a:endParaRPr lang="en-US" sz="85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6E1A062C-B9B1-B8B6-ABA8-D6BAC5BEF8DB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7640" y="2801745"/>
            <a:ext cx="388991" cy="35718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36109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572500" cy="8229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96000"/>
              </a:lnSpc>
              <a:buNone/>
            </a:pPr>
            <a:r>
              <a:rPr lang="en-US" sz="245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Mix optim de finanțare pentru sustenabilitatea afacerii</a:t>
            </a:r>
            <a:endParaRPr lang="en-US" sz="2450" dirty="0"/>
          </a:p>
        </p:txBody>
      </p:sp>
      <p:sp>
        <p:nvSpPr>
          <p:cNvPr id="4" name="Shape 1"/>
          <p:cNvSpPr/>
          <p:nvPr/>
        </p:nvSpPr>
        <p:spPr>
          <a:xfrm>
            <a:off x="571500" y="1537302"/>
            <a:ext cx="3571875" cy="3571875"/>
          </a:xfrm>
          <a:prstGeom prst="rect">
            <a:avLst/>
          </a:prstGeom>
          <a:solidFill>
            <a:srgbClr val="F4F4F4"/>
          </a:solidFill>
          <a:ln/>
        </p:spPr>
        <p:txBody>
          <a:bodyPr/>
          <a:lstStyle/>
          <a:p>
            <a:endParaRPr lang="ro-MD"/>
          </a:p>
        </p:txBody>
      </p:sp>
      <p:sp>
        <p:nvSpPr>
          <p:cNvPr id="6" name="Text 2"/>
          <p:cNvSpPr/>
          <p:nvPr/>
        </p:nvSpPr>
        <p:spPr>
          <a:xfrm>
            <a:off x="4643438" y="1694464"/>
            <a:ext cx="3929063" cy="19109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TVA aferent (20%)</a:t>
            </a:r>
            <a:endParaRPr lang="en-US" sz="1100" dirty="0"/>
          </a:p>
        </p:txBody>
      </p:sp>
      <p:sp>
        <p:nvSpPr>
          <p:cNvPr id="7" name="Text 3"/>
          <p:cNvSpPr/>
          <p:nvPr/>
        </p:nvSpPr>
        <p:spPr>
          <a:xfrm>
            <a:off x="4643438" y="1956997"/>
            <a:ext cx="3929063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9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Valoare: </a:t>
            </a:r>
            <a:r>
              <a:rPr lang="en-US" sz="900" b="1" dirty="0">
                <a:solidFill>
                  <a:srgbClr val="67B230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640.000 MDL</a:t>
            </a:r>
            <a:endParaRPr lang="en-US" sz="950" dirty="0"/>
          </a:p>
        </p:txBody>
      </p:sp>
      <p:sp>
        <p:nvSpPr>
          <p:cNvPr id="8" name="Text 4"/>
          <p:cNvSpPr/>
          <p:nvPr/>
        </p:nvSpPr>
        <p:spPr>
          <a:xfrm>
            <a:off x="4643438" y="2149878"/>
            <a:ext cx="3929063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9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Finanțat separat din resurse proprii sau credit capital circulant.</a:t>
            </a:r>
            <a:endParaRPr lang="en-US" sz="950" dirty="0"/>
          </a:p>
        </p:txBody>
      </p:sp>
      <p:sp>
        <p:nvSpPr>
          <p:cNvPr id="9" name="Text 5"/>
          <p:cNvSpPr/>
          <p:nvPr/>
        </p:nvSpPr>
        <p:spPr>
          <a:xfrm>
            <a:off x="4643438" y="2871397"/>
            <a:ext cx="3929063" cy="19109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Credit Bancar (80%)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4643438" y="3133930"/>
            <a:ext cx="3929063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9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Valoare: </a:t>
            </a:r>
            <a:r>
              <a:rPr lang="en-US" sz="900" b="1" dirty="0">
                <a:solidFill>
                  <a:srgbClr val="67B230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2.560.000 MDL</a:t>
            </a:r>
            <a:endParaRPr lang="en-US" sz="950" dirty="0"/>
          </a:p>
        </p:txBody>
      </p:sp>
      <p:sp>
        <p:nvSpPr>
          <p:cNvPr id="11" name="Text 7"/>
          <p:cNvSpPr/>
          <p:nvPr/>
        </p:nvSpPr>
        <p:spPr>
          <a:xfrm>
            <a:off x="4643438" y="3326811"/>
            <a:ext cx="3929063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9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Finanțare pe termen lung pentru valoarea netă a investiției.</a:t>
            </a:r>
            <a:endParaRPr lang="en-US" sz="950" dirty="0"/>
          </a:p>
        </p:txBody>
      </p:sp>
      <p:sp>
        <p:nvSpPr>
          <p:cNvPr id="12" name="Text 8"/>
          <p:cNvSpPr/>
          <p:nvPr/>
        </p:nvSpPr>
        <p:spPr>
          <a:xfrm>
            <a:off x="4643438" y="3855448"/>
            <a:ext cx="3929063" cy="19109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Aport Propriu Minim (20%)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4643438" y="4117981"/>
            <a:ext cx="3929063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9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Valoare: </a:t>
            </a:r>
            <a:r>
              <a:rPr lang="en-US" sz="900" b="1" dirty="0">
                <a:solidFill>
                  <a:srgbClr val="67B230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640.000 MDL</a:t>
            </a:r>
            <a:endParaRPr lang="en-US" sz="950" dirty="0"/>
          </a:p>
        </p:txBody>
      </p:sp>
      <p:sp>
        <p:nvSpPr>
          <p:cNvPr id="14" name="Text 10"/>
          <p:cNvSpPr/>
          <p:nvPr/>
        </p:nvSpPr>
        <p:spPr>
          <a:xfrm>
            <a:off x="4643438" y="4310862"/>
            <a:ext cx="3929063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9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Contribuția beneficiarului pentru demararea proiectului.</a:t>
            </a:r>
            <a:endParaRPr lang="en-US" sz="950" dirty="0"/>
          </a:p>
        </p:txBody>
      </p:sp>
      <p:sp>
        <p:nvSpPr>
          <p:cNvPr id="15" name="Text 11"/>
          <p:cNvSpPr/>
          <p:nvPr/>
        </p:nvSpPr>
        <p:spPr>
          <a:xfrm>
            <a:off x="4643438" y="4682337"/>
            <a:ext cx="3929063" cy="1393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* Structura de finanțare este aplicată la valoarea NETĂ a proiectului.</a:t>
            </a:r>
            <a:endParaRPr lang="en-US" sz="85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D559AFF-FA70-35B6-303E-A42AF571699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3179" t="100" r="8585" b="-100"/>
          <a:stretch>
            <a:fillRect/>
          </a:stretch>
        </p:blipFill>
        <p:spPr>
          <a:xfrm>
            <a:off x="417472" y="1421927"/>
            <a:ext cx="3725903" cy="35718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06186" y="689882"/>
            <a:ext cx="8572500" cy="8229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96000"/>
              </a:lnSpc>
              <a:buNone/>
            </a:pPr>
            <a:r>
              <a:rPr lang="en-US" sz="245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Flexibilitate adaptată ciclului de producție viticol</a:t>
            </a:r>
            <a:endParaRPr lang="en-US" sz="2450" dirty="0"/>
          </a:p>
        </p:txBody>
      </p:sp>
      <p:sp>
        <p:nvSpPr>
          <p:cNvPr id="4" name="Text 1"/>
          <p:cNvSpPr/>
          <p:nvPr/>
        </p:nvSpPr>
        <p:spPr>
          <a:xfrm>
            <a:off x="571500" y="1780189"/>
            <a:ext cx="3857625" cy="2089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Condiții Financiare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571500" y="2096300"/>
            <a:ext cx="3857625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Dobândă competitivă: ~5,5% anual</a:t>
            </a: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571500" y="2505255"/>
            <a:ext cx="3857625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Perioadă de creditare: 7 ani</a:t>
            </a:r>
            <a:endParaRPr lang="en-US" sz="1050" dirty="0"/>
          </a:p>
        </p:txBody>
      </p:sp>
      <p:sp>
        <p:nvSpPr>
          <p:cNvPr id="7" name="Text 4"/>
          <p:cNvSpPr/>
          <p:nvPr/>
        </p:nvSpPr>
        <p:spPr>
          <a:xfrm>
            <a:off x="4714875" y="1780189"/>
            <a:ext cx="3857625" cy="2089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Grație la Capital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4714875" y="2096300"/>
            <a:ext cx="3857625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Până la 9 luni în fiecare an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4714875" y="2508998"/>
            <a:ext cx="3857625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Sincronizat cu ciclul viticol pentru optimizarea cash-flow-ului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571500" y="3025697"/>
            <a:ext cx="8001000" cy="1352839"/>
          </a:xfrm>
          <a:prstGeom prst="rect">
            <a:avLst/>
          </a:prstGeom>
          <a:solidFill>
            <a:srgbClr val="F9F9F9"/>
          </a:solidFill>
          <a:ln/>
        </p:spPr>
        <p:txBody>
          <a:bodyPr/>
          <a:lstStyle/>
          <a:p>
            <a:endParaRPr lang="ro-MD"/>
          </a:p>
        </p:txBody>
      </p:sp>
      <p:sp>
        <p:nvSpPr>
          <p:cNvPr id="11" name="Text 8"/>
          <p:cNvSpPr/>
          <p:nvPr/>
        </p:nvSpPr>
        <p:spPr>
          <a:xfrm>
            <a:off x="857250" y="3480218"/>
            <a:ext cx="3343275" cy="1571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950" dirty="0">
                <a:solidFill>
                  <a:srgbClr val="666666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PLATĂ MINIMĂ</a:t>
            </a:r>
            <a:endParaRPr lang="en-US" sz="950" dirty="0"/>
          </a:p>
        </p:txBody>
      </p:sp>
      <p:sp>
        <p:nvSpPr>
          <p:cNvPr id="12" name="Text 9"/>
          <p:cNvSpPr/>
          <p:nvPr/>
        </p:nvSpPr>
        <p:spPr>
          <a:xfrm>
            <a:off x="857250" y="3708818"/>
            <a:ext cx="3343275" cy="36611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~11.700 MDL</a:t>
            </a:r>
            <a:endParaRPr lang="en-US" sz="2100" dirty="0"/>
          </a:p>
        </p:txBody>
      </p:sp>
      <p:sp>
        <p:nvSpPr>
          <p:cNvPr id="13" name="Text 10"/>
          <p:cNvSpPr/>
          <p:nvPr/>
        </p:nvSpPr>
        <p:spPr>
          <a:xfrm>
            <a:off x="857250" y="4074935"/>
            <a:ext cx="3343275" cy="1393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67B230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DOAR DOBÂNDĂ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4943475" y="3480218"/>
            <a:ext cx="3343275" cy="1571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950" dirty="0">
                <a:solidFill>
                  <a:srgbClr val="666666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PLATĂ MAXIMĂ</a:t>
            </a:r>
            <a:endParaRPr lang="en-US" sz="950" dirty="0"/>
          </a:p>
        </p:txBody>
      </p:sp>
      <p:sp>
        <p:nvSpPr>
          <p:cNvPr id="15" name="Text 12"/>
          <p:cNvSpPr/>
          <p:nvPr/>
        </p:nvSpPr>
        <p:spPr>
          <a:xfrm>
            <a:off x="4943475" y="3708818"/>
            <a:ext cx="3343275" cy="32316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~134.000 MDL</a:t>
            </a:r>
            <a:endParaRPr lang="en-US" sz="2100" dirty="0"/>
          </a:p>
        </p:txBody>
      </p:sp>
      <p:sp>
        <p:nvSpPr>
          <p:cNvPr id="16" name="Text 13"/>
          <p:cNvSpPr/>
          <p:nvPr/>
        </p:nvSpPr>
        <p:spPr>
          <a:xfrm>
            <a:off x="4943475" y="4074935"/>
            <a:ext cx="3343275" cy="1393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67B230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CAPITAL + DOBÂNDĂ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571500" y="4966302"/>
            <a:ext cx="8001000" cy="1393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66666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* Fără grație la dobândă (se achită lunar). Condițiile pot varia în funcție de analiza de credit.</a:t>
            </a:r>
            <a:endParaRPr lang="en-US" sz="850" dirty="0"/>
          </a:p>
        </p:txBody>
      </p:sp>
      <p:sp>
        <p:nvSpPr>
          <p:cNvPr id="18" name="Text 7">
            <a:extLst>
              <a:ext uri="{FF2B5EF4-FFF2-40B4-BE49-F238E27FC236}">
                <a16:creationId xmlns:a16="http://schemas.microsoft.com/office/drawing/2014/main" id="{69895315-120C-C6AE-62CB-65B32F616621}"/>
              </a:ext>
            </a:extLst>
          </p:cNvPr>
          <p:cNvSpPr/>
          <p:nvPr/>
        </p:nvSpPr>
        <p:spPr>
          <a:xfrm>
            <a:off x="2978943" y="4529320"/>
            <a:ext cx="3929063" cy="20422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b="1" dirty="0" err="1">
                <a:solidFill>
                  <a:srgbClr val="244B23"/>
                </a:solidFill>
                <a:latin typeface="Montserrat ExtraBold" pitchFamily="34" charset="0"/>
              </a:rPr>
              <a:t>Costul</a:t>
            </a:r>
            <a:r>
              <a:rPr lang="en-US" sz="1200" b="1" dirty="0">
                <a:solidFill>
                  <a:srgbClr val="244B23"/>
                </a:solidFill>
                <a:latin typeface="Montserrat ExtraBold" pitchFamily="34" charset="0"/>
              </a:rPr>
              <a:t> </a:t>
            </a:r>
            <a:r>
              <a:rPr lang="en-US" sz="1200" b="1" dirty="0" err="1">
                <a:solidFill>
                  <a:srgbClr val="244B23"/>
                </a:solidFill>
                <a:latin typeface="Montserrat ExtraBold" pitchFamily="34" charset="0"/>
              </a:rPr>
              <a:t>creditului</a:t>
            </a:r>
            <a:r>
              <a:rPr lang="en-US" sz="1200" b="1" dirty="0">
                <a:solidFill>
                  <a:srgbClr val="244B23"/>
                </a:solidFill>
                <a:latin typeface="Montserrat ExtraBold" pitchFamily="34" charset="0"/>
              </a:rPr>
              <a:t> </a:t>
            </a:r>
            <a:r>
              <a:rPr lang="en-US" sz="1050" dirty="0" err="1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timp</a:t>
            </a: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 de 7 ani: </a:t>
            </a:r>
            <a:r>
              <a:rPr lang="en-US" sz="1050" b="1" dirty="0">
                <a:solidFill>
                  <a:srgbClr val="244B23"/>
                </a:solidFill>
                <a:latin typeface="Montserrat ExtraBold" pitchFamily="34" charset="0"/>
                <a:ea typeface="Montserrat ExtraBold" pitchFamily="34" charset="-122"/>
                <a:cs typeface="Montserrat ExtraBold" pitchFamily="34" charset="-120"/>
              </a:rPr>
              <a:t>~ 500 000 MDL</a:t>
            </a:r>
            <a:r>
              <a:rPr lang="en-US" sz="1050" dirty="0">
                <a:solidFill>
                  <a:srgbClr val="333333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 </a:t>
            </a:r>
            <a:endParaRPr lang="en-US" sz="105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CLASSIFIERTOPTEXTBOX" val="{CLASSIFIER}"/>
  <p:tag name="BJHEADERFOOTERTEXTBOXNAME" val="bjCLSTB-HO-HL-VT-RA-BN-DH"/>
  <p:tag name="BJHEADERFOOTERLABEL" val="TRUE"/>
  <p:tag name="BJHEADERFOOTERTEXTLABEL" val="OTP Bank | Confidential"/>
  <p:tag name="BJHEADERFOOTERTEXTMARKING" val="OTP Bank | Confidentia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WrappedLabelHistory xmlns:xsd="http://www.w3.org/2001/XMLSchema" xmlns:xsi="http://www.w3.org/2001/XMLSchema-instance" xmlns="http://www.boldonjames.com/2016/02/Classifier/internal/wrappedLabelHistory">
  <Value>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I3NmQyNzE2MS1lM2U4LTQ2NmUtOGFjYy0wOWU1M2I0MThmNTciIG9yaWdpbj0idXNlclNlbGVjdGVkIj48ZWxlbWVudCB1aWQ9ImM0NDhhYWJiLWYxMWQtNDAzYS04YzQxLWJkOWIzZTcyMGRkMCIgdmFsdWU9IiIgeG1sbnM9Imh0dHA6Ly93d3cuYm9sZG9uamFtZXMuY29tLzIwMDgvMDEvc2llL2ludGVybmFsL2xhYmVsIiAvPjwvc2lzbD48VXNlck5hbWU+TU9CSUFTQkFOQ0FcdGF0aWFuYS5tYXhpbW92PC9Vc2VyTmFtZT48RGF0ZVRpbWU+NS8xMi8yMDI2IDc6NTY6MjcgQU08L0RhdGVUaW1lPjxMYWJlbFN0cmluZz5PVFAgQmFuayB8IENvbmZpZGVudGlhbDwvTGFiZWxTdHJpbmc+PC9pdGVtPjwvbGFiZWxIaXN0b3J5Pg==</Value>
</WrappedLabelHistory>
</file>

<file path=customXml/item2.xml><?xml version="1.0" encoding="utf-8"?>
<sisl xmlns:xsd="http://www.w3.org/2001/XMLSchema" xmlns:xsi="http://www.w3.org/2001/XMLSchema-instance" xmlns="http://www.boldonjames.com/2008/01/sie/internal/label" sislVersion="0" policy="76d27161-e3e8-466e-8acc-09e53b418f57" origin="userSelected">
  <element uid="c448aabb-f11d-403a-8c41-bd9b3e720dd0" value=""/>
</sisl>
</file>

<file path=customXml/itemProps1.xml><?xml version="1.0" encoding="utf-8"?>
<ds:datastoreItem xmlns:ds="http://schemas.openxmlformats.org/officeDocument/2006/customXml" ds:itemID="{BC9EF2F2-A098-461C-897A-B44741B66AF4}">
  <ds:schemaRefs>
    <ds:schemaRef ds:uri="http://www.w3.org/2001/XMLSchema"/>
    <ds:schemaRef ds:uri="http://www.boldonjames.com/2016/02/Classifier/internal/wrappedLabelHistory"/>
  </ds:schemaRefs>
</ds:datastoreItem>
</file>

<file path=customXml/itemProps2.xml><?xml version="1.0" encoding="utf-8"?>
<ds:datastoreItem xmlns:ds="http://schemas.openxmlformats.org/officeDocument/2006/customXml" ds:itemID="{633B325C-A1AD-4AD2-8CE5-B490805C83C3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560</Words>
  <Application>Microsoft Office PowerPoint</Application>
  <PresentationFormat>On-screen Show (16:9)</PresentationFormat>
  <Paragraphs>111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Montserrat</vt:lpstr>
      <vt:lpstr>Montserrat ExtraBold</vt:lpstr>
      <vt:lpstr>Montserrat ExtraLight</vt:lpstr>
      <vt:lpstr>Montserrat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Tatiana Maximov</cp:lastModifiedBy>
  <cp:revision>10</cp:revision>
  <dcterms:created xsi:type="dcterms:W3CDTF">2026-05-12T07:32:34Z</dcterms:created>
  <dcterms:modified xsi:type="dcterms:W3CDTF">2026-05-12T10:23:40Z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a6e8cde6-b826-4315-a0fe-966524a0b7e9</vt:lpwstr>
  </property>
  <property fmtid="{D5CDD505-2E9C-101B-9397-08002B2CF9AE}" pid="3" name="bjSaver">
    <vt:lpwstr>o+VteNgQQP7lqlh9S3B2Prgb4HwY8EbH</vt:lpwstr>
  </property>
  <property fmtid="{D5CDD505-2E9C-101B-9397-08002B2CF9AE}" pid="4" name="bjDocumentLabelXML">
    <vt:lpwstr>&lt;?xml version="1.0" encoding="us-ascii"?&gt;&lt;sisl xmlns:xsd="http://www.w3.org/2001/XMLSchema" xmlns:xsi="http://www.w3.org/2001/XMLSchema-instance" sislVersion="0" policy="76d27161-e3e8-466e-8acc-09e53b418f57" origin="userSelected" xmlns="http://www.boldonj</vt:lpwstr>
  </property>
  <property fmtid="{D5CDD505-2E9C-101B-9397-08002B2CF9AE}" pid="5" name="bjDocumentLabelXML-0">
    <vt:lpwstr>ames.com/2008/01/sie/internal/label"&gt;&lt;element uid="c448aabb-f11d-403a-8c41-bd9b3e720dd0" value="" /&gt;&lt;/sisl&gt;</vt:lpwstr>
  </property>
  <property fmtid="{D5CDD505-2E9C-101B-9397-08002B2CF9AE}" pid="6" name="bjDocumentSecurityLabel">
    <vt:lpwstr>OTP Bank | Confidential</vt:lpwstr>
  </property>
  <property fmtid="{D5CDD505-2E9C-101B-9397-08002B2CF9AE}" pid="7" name="bjClsUserRVM">
    <vt:lpwstr>[{"VisualMarkingType":9,"ShapeName":"bjCLSTB-HO-HL-VT-RA-BN-DH","ApplyMarking":true}]</vt:lpwstr>
  </property>
  <property fmtid="{D5CDD505-2E9C-101B-9397-08002B2CF9AE}" pid="8" name="bjLabelHistoryID">
    <vt:lpwstr>{BC9EF2F2-A098-461C-897A-B44741B66AF4}</vt:lpwstr>
  </property>
</Properties>
</file>