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06" r:id="rId2"/>
    <p:sldId id="256" r:id="rId3"/>
    <p:sldId id="369" r:id="rId4"/>
    <p:sldId id="319" r:id="rId5"/>
    <p:sldId id="258" r:id="rId6"/>
    <p:sldId id="274" r:id="rId7"/>
    <p:sldId id="341" r:id="rId8"/>
    <p:sldId id="457" r:id="rId9"/>
    <p:sldId id="501" r:id="rId10"/>
    <p:sldId id="502" r:id="rId11"/>
    <p:sldId id="503" r:id="rId12"/>
    <p:sldId id="477" r:id="rId13"/>
    <p:sldId id="404" r:id="rId14"/>
    <p:sldId id="405" r:id="rId15"/>
    <p:sldId id="401" r:id="rId16"/>
    <p:sldId id="454" r:id="rId17"/>
    <p:sldId id="490" r:id="rId18"/>
    <p:sldId id="491" r:id="rId19"/>
    <p:sldId id="492"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77106" autoAdjust="0"/>
  </p:normalViewPr>
  <p:slideViewPr>
    <p:cSldViewPr snapToGrid="0">
      <p:cViewPr varScale="1">
        <p:scale>
          <a:sx n="111" d="100"/>
          <a:sy n="111" d="100"/>
        </p:scale>
        <p:origin x="552" y="96"/>
      </p:cViewPr>
      <p:guideLst/>
    </p:cSldViewPr>
  </p:slideViewPr>
  <p:notesTextViewPr>
    <p:cViewPr>
      <p:scale>
        <a:sx n="1" d="1"/>
        <a:sy n="1" d="1"/>
      </p:scale>
      <p:origin x="0" y="0"/>
    </p:cViewPr>
  </p:notesTextViewPr>
  <p:notesViewPr>
    <p:cSldViewPr snapToGrid="0">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jpg"/><Relationship Id="rId5" Type="http://schemas.openxmlformats.org/officeDocument/2006/relationships/image" Target="../media/image39.jpg"/><Relationship Id="rId4"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jpg"/><Relationship Id="rId5" Type="http://schemas.openxmlformats.org/officeDocument/2006/relationships/image" Target="../media/image39.jp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7ACD8F-568C-4599-AB93-A24EBC104917}"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ro-MD"/>
        </a:p>
      </dgm:t>
    </dgm:pt>
    <dgm:pt modelId="{A5899FF8-0970-44C6-8B1A-D35116C14A32}">
      <dgm:prSet phldrT="[Text]"/>
      <dgm:spPr/>
      <dgm:t>
        <a:bodyPr/>
        <a:lstStyle/>
        <a:p>
          <a:r>
            <a:rPr lang="ro-MD" b="1" dirty="0"/>
            <a:t>CULTURI</a:t>
          </a:r>
          <a:r>
            <a:rPr lang="ro-MD" dirty="0"/>
            <a:t> </a:t>
          </a:r>
          <a:r>
            <a:rPr lang="ro-MD" b="1" dirty="0"/>
            <a:t>CEREALIERE</a:t>
          </a:r>
        </a:p>
      </dgm:t>
    </dgm:pt>
    <dgm:pt modelId="{C2A54111-8ECE-454F-B254-6153F1012968}" type="parTrans" cxnId="{81BD3FE2-6EF7-47A6-BEBC-A88B0B30C39E}">
      <dgm:prSet/>
      <dgm:spPr/>
      <dgm:t>
        <a:bodyPr/>
        <a:lstStyle/>
        <a:p>
          <a:endParaRPr lang="ro-MD"/>
        </a:p>
      </dgm:t>
    </dgm:pt>
    <dgm:pt modelId="{62B6D614-D480-4BA3-9EFE-367873557289}" type="sibTrans" cxnId="{81BD3FE2-6EF7-47A6-BEBC-A88B0B30C39E}">
      <dgm:prSet/>
      <dgm:spPr/>
      <dgm:t>
        <a:bodyPr/>
        <a:lstStyle/>
        <a:p>
          <a:endParaRPr lang="ro-MD"/>
        </a:p>
      </dgm:t>
    </dgm:pt>
    <dgm:pt modelId="{1A60A1AB-80F8-41F5-AA14-FE594EEACB58}">
      <dgm:prSet phldrT="[Text]" custT="1"/>
      <dgm:spPr/>
      <dgm:t>
        <a:bodyPr/>
        <a:lstStyle/>
        <a:p>
          <a:r>
            <a:rPr lang="ro-MD" sz="1600" b="1" dirty="0"/>
            <a:t>GRÂU</a:t>
          </a:r>
        </a:p>
      </dgm:t>
    </dgm:pt>
    <dgm:pt modelId="{4C91D812-FD08-4215-BF55-75E491F2F1AB}" type="parTrans" cxnId="{A22E32A9-EAB2-41B5-8C6F-E4CD07214C22}">
      <dgm:prSet/>
      <dgm:spPr/>
      <dgm:t>
        <a:bodyPr/>
        <a:lstStyle/>
        <a:p>
          <a:endParaRPr lang="ro-MD"/>
        </a:p>
      </dgm:t>
    </dgm:pt>
    <dgm:pt modelId="{E651A848-03A0-4FC9-A9FD-819AC7D2198C}" type="sibTrans" cxnId="{A22E32A9-EAB2-41B5-8C6F-E4CD07214C22}">
      <dgm:prSet/>
      <dgm:spPr/>
      <dgm:t>
        <a:bodyPr/>
        <a:lstStyle/>
        <a:p>
          <a:endParaRPr lang="ro-MD"/>
        </a:p>
      </dgm:t>
    </dgm:pt>
    <dgm:pt modelId="{94D17A11-371C-40CF-BE16-9D0ECF59C9F1}">
      <dgm:prSet phldrT="[Text]" custT="1"/>
      <dgm:spPr/>
      <dgm:t>
        <a:bodyPr/>
        <a:lstStyle/>
        <a:p>
          <a:r>
            <a:rPr lang="ro-MD" sz="1600" b="1" dirty="0"/>
            <a:t>OVĂZ</a:t>
          </a:r>
        </a:p>
      </dgm:t>
    </dgm:pt>
    <dgm:pt modelId="{0766404C-5DB1-4430-BC7C-9A19A8E42DC7}" type="parTrans" cxnId="{3CC429B3-B821-441C-AB61-C03F3ACD9F29}">
      <dgm:prSet/>
      <dgm:spPr/>
      <dgm:t>
        <a:bodyPr/>
        <a:lstStyle/>
        <a:p>
          <a:endParaRPr lang="ro-MD"/>
        </a:p>
      </dgm:t>
    </dgm:pt>
    <dgm:pt modelId="{E7727665-F04C-46C5-814A-936DD3B279A1}" type="sibTrans" cxnId="{3CC429B3-B821-441C-AB61-C03F3ACD9F29}">
      <dgm:prSet/>
      <dgm:spPr/>
      <dgm:t>
        <a:bodyPr/>
        <a:lstStyle/>
        <a:p>
          <a:endParaRPr lang="ro-MD"/>
        </a:p>
      </dgm:t>
    </dgm:pt>
    <dgm:pt modelId="{7E525B4D-B38C-4A03-B66E-12C59E84072E}">
      <dgm:prSet phldrT="[Text]"/>
      <dgm:spPr/>
      <dgm:t>
        <a:bodyPr/>
        <a:lstStyle/>
        <a:p>
          <a:r>
            <a:rPr lang="ro-MD" b="1" dirty="0"/>
            <a:t>CULTURI OLEAGINOASE</a:t>
          </a:r>
        </a:p>
      </dgm:t>
    </dgm:pt>
    <dgm:pt modelId="{FDFCE1EB-DDD5-454C-8FAE-CB631899FC05}" type="parTrans" cxnId="{AC2537EF-723C-49F7-B1C6-A2B1D7538A65}">
      <dgm:prSet/>
      <dgm:spPr/>
      <dgm:t>
        <a:bodyPr/>
        <a:lstStyle/>
        <a:p>
          <a:endParaRPr lang="ro-MD"/>
        </a:p>
      </dgm:t>
    </dgm:pt>
    <dgm:pt modelId="{F42D8DC3-EB2A-4FC4-BCF9-F0A3FAC5B2DD}" type="sibTrans" cxnId="{AC2537EF-723C-49F7-B1C6-A2B1D7538A65}">
      <dgm:prSet/>
      <dgm:spPr/>
      <dgm:t>
        <a:bodyPr/>
        <a:lstStyle/>
        <a:p>
          <a:endParaRPr lang="ro-MD"/>
        </a:p>
      </dgm:t>
    </dgm:pt>
    <dgm:pt modelId="{DDECAA96-01AB-4CE6-846A-3E35BA1C0E76}">
      <dgm:prSet phldrT="[Text]" custT="1"/>
      <dgm:spPr/>
      <dgm:t>
        <a:bodyPr/>
        <a:lstStyle/>
        <a:p>
          <a:r>
            <a:rPr lang="ro-MD" sz="1600" b="1" dirty="0"/>
            <a:t>FLOAREA SOARELUI</a:t>
          </a:r>
        </a:p>
      </dgm:t>
    </dgm:pt>
    <dgm:pt modelId="{772171CE-6DC1-496A-9D12-00E4A6EC15B0}" type="parTrans" cxnId="{591C789D-26A7-4929-8C4A-88044793F563}">
      <dgm:prSet/>
      <dgm:spPr/>
      <dgm:t>
        <a:bodyPr/>
        <a:lstStyle/>
        <a:p>
          <a:endParaRPr lang="ro-MD"/>
        </a:p>
      </dgm:t>
    </dgm:pt>
    <dgm:pt modelId="{B29D535B-3056-49AC-BA80-A66365D0057A}" type="sibTrans" cxnId="{591C789D-26A7-4929-8C4A-88044793F563}">
      <dgm:prSet/>
      <dgm:spPr/>
      <dgm:t>
        <a:bodyPr/>
        <a:lstStyle/>
        <a:p>
          <a:endParaRPr lang="ro-MD"/>
        </a:p>
      </dgm:t>
    </dgm:pt>
    <dgm:pt modelId="{71E1DD84-7CAC-44BB-9FC8-68D4B921C4A9}">
      <dgm:prSet phldrT="[Text]" custT="1"/>
      <dgm:spPr/>
      <dgm:t>
        <a:bodyPr/>
        <a:lstStyle/>
        <a:p>
          <a:r>
            <a:rPr lang="ro-MD" sz="1600" b="1" dirty="0"/>
            <a:t>IN</a:t>
          </a:r>
        </a:p>
      </dgm:t>
    </dgm:pt>
    <dgm:pt modelId="{D18D40CB-E53A-4F05-81EA-437C5565900E}" type="parTrans" cxnId="{E9535243-7ADA-4F87-8067-D9FF56A12E6B}">
      <dgm:prSet/>
      <dgm:spPr/>
      <dgm:t>
        <a:bodyPr/>
        <a:lstStyle/>
        <a:p>
          <a:endParaRPr lang="ro-MD"/>
        </a:p>
      </dgm:t>
    </dgm:pt>
    <dgm:pt modelId="{E3C87B4C-9F44-4EF4-9525-0BA3D69EA071}" type="sibTrans" cxnId="{E9535243-7ADA-4F87-8067-D9FF56A12E6B}">
      <dgm:prSet/>
      <dgm:spPr/>
      <dgm:t>
        <a:bodyPr/>
        <a:lstStyle/>
        <a:p>
          <a:endParaRPr lang="ro-MD"/>
        </a:p>
      </dgm:t>
    </dgm:pt>
    <dgm:pt modelId="{84D57592-8C82-4E0A-A3D8-9F29F017B882}">
      <dgm:prSet phldrT="[Text]"/>
      <dgm:spPr/>
      <dgm:t>
        <a:bodyPr/>
        <a:lstStyle/>
        <a:p>
          <a:r>
            <a:rPr lang="ro-MD" b="1" dirty="0"/>
            <a:t>CULTURI LEGUMINOASE</a:t>
          </a:r>
        </a:p>
      </dgm:t>
    </dgm:pt>
    <dgm:pt modelId="{3C343F9D-C8E6-4743-BEE7-9416866A24BE}" type="parTrans" cxnId="{E23600E2-8604-434B-A30D-73BAF9A6CCBA}">
      <dgm:prSet/>
      <dgm:spPr/>
      <dgm:t>
        <a:bodyPr/>
        <a:lstStyle/>
        <a:p>
          <a:endParaRPr lang="ro-MD"/>
        </a:p>
      </dgm:t>
    </dgm:pt>
    <dgm:pt modelId="{3D405E04-7D75-4B9D-9153-44953F0641A0}" type="sibTrans" cxnId="{E23600E2-8604-434B-A30D-73BAF9A6CCBA}">
      <dgm:prSet/>
      <dgm:spPr/>
      <dgm:t>
        <a:bodyPr/>
        <a:lstStyle/>
        <a:p>
          <a:endParaRPr lang="ro-MD"/>
        </a:p>
      </dgm:t>
    </dgm:pt>
    <dgm:pt modelId="{6DDF02B7-B144-4FA7-99CF-A2EB1333BF76}">
      <dgm:prSet phldrT="[Text]" custT="1"/>
      <dgm:spPr/>
      <dgm:t>
        <a:bodyPr/>
        <a:lstStyle/>
        <a:p>
          <a:r>
            <a:rPr lang="ro-MD" sz="1600" b="1" dirty="0"/>
            <a:t>SOIA</a:t>
          </a:r>
        </a:p>
      </dgm:t>
    </dgm:pt>
    <dgm:pt modelId="{8262FA33-A16D-44A4-AFA8-56550F56C50D}" type="parTrans" cxnId="{C77351C9-2693-4610-AB39-EED121114CC8}">
      <dgm:prSet/>
      <dgm:spPr/>
      <dgm:t>
        <a:bodyPr/>
        <a:lstStyle/>
        <a:p>
          <a:endParaRPr lang="ro-MD"/>
        </a:p>
      </dgm:t>
    </dgm:pt>
    <dgm:pt modelId="{D318FE68-6812-42FA-8E12-2F1BC1AC2A6D}" type="sibTrans" cxnId="{C77351C9-2693-4610-AB39-EED121114CC8}">
      <dgm:prSet/>
      <dgm:spPr/>
      <dgm:t>
        <a:bodyPr/>
        <a:lstStyle/>
        <a:p>
          <a:endParaRPr lang="ro-MD"/>
        </a:p>
      </dgm:t>
    </dgm:pt>
    <dgm:pt modelId="{37B31D70-DF46-4287-9AE6-23897D4EF9C8}">
      <dgm:prSet phldrT="[Text]" custT="1"/>
      <dgm:spPr/>
      <dgm:t>
        <a:bodyPr/>
        <a:lstStyle/>
        <a:p>
          <a:r>
            <a:rPr lang="ro-MD" sz="1600" b="1" dirty="0"/>
            <a:t>NĂUT</a:t>
          </a:r>
        </a:p>
      </dgm:t>
    </dgm:pt>
    <dgm:pt modelId="{7C56515C-52A1-43D7-BC47-788EE7FCFB5D}" type="parTrans" cxnId="{8AAFB65B-0A6E-4119-8205-26DA60E51911}">
      <dgm:prSet/>
      <dgm:spPr/>
      <dgm:t>
        <a:bodyPr/>
        <a:lstStyle/>
        <a:p>
          <a:endParaRPr lang="ro-MD"/>
        </a:p>
      </dgm:t>
    </dgm:pt>
    <dgm:pt modelId="{2FDAF0DA-AD55-4131-ACC5-773444B3EA99}" type="sibTrans" cxnId="{8AAFB65B-0A6E-4119-8205-26DA60E51911}">
      <dgm:prSet/>
      <dgm:spPr/>
      <dgm:t>
        <a:bodyPr/>
        <a:lstStyle/>
        <a:p>
          <a:endParaRPr lang="ro-MD"/>
        </a:p>
      </dgm:t>
    </dgm:pt>
    <dgm:pt modelId="{8946B06A-244F-44FC-9DFC-CB3B5D728F49}">
      <dgm:prSet phldrT="[Text]"/>
      <dgm:spPr/>
      <dgm:t>
        <a:bodyPr/>
        <a:lstStyle/>
        <a:p>
          <a:r>
            <a:rPr lang="ro-MD" b="1" dirty="0"/>
            <a:t>CULTURI</a:t>
          </a:r>
          <a:r>
            <a:rPr lang="ro-MD" dirty="0"/>
            <a:t> </a:t>
          </a:r>
          <a:r>
            <a:rPr lang="ro-MD" b="1" dirty="0"/>
            <a:t>RĂDĂCINOASE</a:t>
          </a:r>
        </a:p>
      </dgm:t>
    </dgm:pt>
    <dgm:pt modelId="{FB00387A-4BC6-4819-A8C0-D2E539BE4FD6}" type="parTrans" cxnId="{E574E359-1E9A-4DC4-B4A0-6B38F394E5E6}">
      <dgm:prSet/>
      <dgm:spPr/>
      <dgm:t>
        <a:bodyPr/>
        <a:lstStyle/>
        <a:p>
          <a:endParaRPr lang="ro-MD"/>
        </a:p>
      </dgm:t>
    </dgm:pt>
    <dgm:pt modelId="{3C7058DD-ADAD-4E73-A4CB-C0CF7B9E3004}" type="sibTrans" cxnId="{E574E359-1E9A-4DC4-B4A0-6B38F394E5E6}">
      <dgm:prSet/>
      <dgm:spPr/>
      <dgm:t>
        <a:bodyPr/>
        <a:lstStyle/>
        <a:p>
          <a:endParaRPr lang="ro-MD"/>
        </a:p>
      </dgm:t>
    </dgm:pt>
    <dgm:pt modelId="{28B1CA18-84BB-4501-879E-A1065D8B8485}">
      <dgm:prSet phldrT="[Text]"/>
      <dgm:spPr/>
      <dgm:t>
        <a:bodyPr/>
        <a:lstStyle/>
        <a:p>
          <a:r>
            <a:rPr lang="ro-MD" b="1" dirty="0"/>
            <a:t>CULTUR</a:t>
          </a:r>
          <a:r>
            <a:rPr lang="en-US" b="1" dirty="0"/>
            <a:t>A</a:t>
          </a:r>
          <a:r>
            <a:rPr lang="ro-MD" b="1" dirty="0"/>
            <a:t> DE PORUMB</a:t>
          </a:r>
        </a:p>
      </dgm:t>
    </dgm:pt>
    <dgm:pt modelId="{EBF3CB32-25FA-4811-A937-8D5A76736A4B}" type="parTrans" cxnId="{67CE2834-4116-4790-9B6A-B597CBC56CAF}">
      <dgm:prSet/>
      <dgm:spPr/>
      <dgm:t>
        <a:bodyPr/>
        <a:lstStyle/>
        <a:p>
          <a:endParaRPr lang="ro-MD"/>
        </a:p>
      </dgm:t>
    </dgm:pt>
    <dgm:pt modelId="{84F6E44D-1D47-4CED-86E6-29911D30E3A8}" type="sibTrans" cxnId="{67CE2834-4116-4790-9B6A-B597CBC56CAF}">
      <dgm:prSet/>
      <dgm:spPr/>
      <dgm:t>
        <a:bodyPr/>
        <a:lstStyle/>
        <a:p>
          <a:endParaRPr lang="ro-MD"/>
        </a:p>
      </dgm:t>
    </dgm:pt>
    <dgm:pt modelId="{E725F467-0F0E-46E1-8258-A2CA68306F6A}">
      <dgm:prSet phldrT="[Text]" custT="1"/>
      <dgm:spPr/>
      <dgm:t>
        <a:bodyPr/>
        <a:lstStyle/>
        <a:p>
          <a:r>
            <a:rPr lang="ro-MD" sz="1600" b="1" dirty="0"/>
            <a:t>ORZ</a:t>
          </a:r>
        </a:p>
      </dgm:t>
    </dgm:pt>
    <dgm:pt modelId="{91D1D199-CA33-4516-AB7F-FF473C2FA870}" type="parTrans" cxnId="{AFBB3060-6F41-488F-8237-1E531D607FD1}">
      <dgm:prSet/>
      <dgm:spPr/>
      <dgm:t>
        <a:bodyPr/>
        <a:lstStyle/>
        <a:p>
          <a:endParaRPr lang="ro-MD"/>
        </a:p>
      </dgm:t>
    </dgm:pt>
    <dgm:pt modelId="{C5697753-EF06-4275-93D2-EDCE55F89266}" type="sibTrans" cxnId="{AFBB3060-6F41-488F-8237-1E531D607FD1}">
      <dgm:prSet/>
      <dgm:spPr/>
      <dgm:t>
        <a:bodyPr/>
        <a:lstStyle/>
        <a:p>
          <a:endParaRPr lang="ro-MD"/>
        </a:p>
      </dgm:t>
    </dgm:pt>
    <dgm:pt modelId="{89940F7A-8D00-4C3C-8BF1-F4D7E84E3E36}">
      <dgm:prSet phldrT="[Text]" custT="1"/>
      <dgm:spPr/>
      <dgm:t>
        <a:bodyPr/>
        <a:lstStyle/>
        <a:p>
          <a:r>
            <a:rPr lang="ro-MD" sz="1600" b="1" dirty="0"/>
            <a:t>SECARĂ</a:t>
          </a:r>
        </a:p>
      </dgm:t>
    </dgm:pt>
    <dgm:pt modelId="{89AAAC1F-7F46-43D2-996B-112866F9D139}" type="parTrans" cxnId="{55FC0608-FC83-4B49-90A1-7B6F756FE02B}">
      <dgm:prSet/>
      <dgm:spPr/>
      <dgm:t>
        <a:bodyPr/>
        <a:lstStyle/>
        <a:p>
          <a:endParaRPr lang="ro-MD"/>
        </a:p>
      </dgm:t>
    </dgm:pt>
    <dgm:pt modelId="{E2D45462-78F9-4E66-B4E6-7E8B27884B0F}" type="sibTrans" cxnId="{55FC0608-FC83-4B49-90A1-7B6F756FE02B}">
      <dgm:prSet/>
      <dgm:spPr/>
      <dgm:t>
        <a:bodyPr/>
        <a:lstStyle/>
        <a:p>
          <a:endParaRPr lang="ro-MD"/>
        </a:p>
      </dgm:t>
    </dgm:pt>
    <dgm:pt modelId="{5B26DC39-40A5-452F-8919-BFD4507B3367}">
      <dgm:prSet phldrT="[Text]" custT="1"/>
      <dgm:spPr/>
      <dgm:t>
        <a:bodyPr/>
        <a:lstStyle/>
        <a:p>
          <a:r>
            <a:rPr lang="ro-MD" sz="1600" b="1" dirty="0"/>
            <a:t>TRITICALE</a:t>
          </a:r>
        </a:p>
      </dgm:t>
    </dgm:pt>
    <dgm:pt modelId="{7901C638-CD88-452F-B159-9D084D543AC6}" type="parTrans" cxnId="{89EFFE30-72BD-4CBF-B1F8-EC3EA4D81037}">
      <dgm:prSet/>
      <dgm:spPr/>
      <dgm:t>
        <a:bodyPr/>
        <a:lstStyle/>
        <a:p>
          <a:endParaRPr lang="ro-MD"/>
        </a:p>
      </dgm:t>
    </dgm:pt>
    <dgm:pt modelId="{03D50871-828C-4055-AF6B-290DDE9FD1FC}" type="sibTrans" cxnId="{89EFFE30-72BD-4CBF-B1F8-EC3EA4D81037}">
      <dgm:prSet/>
      <dgm:spPr/>
      <dgm:t>
        <a:bodyPr/>
        <a:lstStyle/>
        <a:p>
          <a:endParaRPr lang="ro-MD"/>
        </a:p>
      </dgm:t>
    </dgm:pt>
    <dgm:pt modelId="{AE591599-04AC-4EC3-ACB6-5069C6E08EC5}">
      <dgm:prSet phldrT="[Text]" custT="1"/>
      <dgm:spPr/>
      <dgm:t>
        <a:bodyPr/>
        <a:lstStyle/>
        <a:p>
          <a:r>
            <a:rPr lang="ro-MD" sz="1600" b="1" dirty="0"/>
            <a:t>ALAC</a:t>
          </a:r>
        </a:p>
      </dgm:t>
    </dgm:pt>
    <dgm:pt modelId="{5696AB1A-4E7A-4D1E-89AE-DB87037A497A}" type="parTrans" cxnId="{A9DFCD25-C98C-4B30-8AAC-06F23F3CD2BA}">
      <dgm:prSet/>
      <dgm:spPr/>
      <dgm:t>
        <a:bodyPr/>
        <a:lstStyle/>
        <a:p>
          <a:endParaRPr lang="ro-MD"/>
        </a:p>
      </dgm:t>
    </dgm:pt>
    <dgm:pt modelId="{E203AB0C-A0DE-4A19-BC8D-45529847BE89}" type="sibTrans" cxnId="{A9DFCD25-C98C-4B30-8AAC-06F23F3CD2BA}">
      <dgm:prSet/>
      <dgm:spPr/>
      <dgm:t>
        <a:bodyPr/>
        <a:lstStyle/>
        <a:p>
          <a:endParaRPr lang="ro-MD"/>
        </a:p>
      </dgm:t>
    </dgm:pt>
    <dgm:pt modelId="{6C29906A-383C-4541-9F42-14E40851F952}">
      <dgm:prSet phldrT="[Text]" custT="1"/>
      <dgm:spPr/>
      <dgm:t>
        <a:bodyPr/>
        <a:lstStyle/>
        <a:p>
          <a:r>
            <a:rPr lang="ro-MD" sz="1600" b="1" dirty="0"/>
            <a:t>MEI</a:t>
          </a:r>
        </a:p>
      </dgm:t>
    </dgm:pt>
    <dgm:pt modelId="{AE97EADA-D86E-4E0A-9E9A-E9FB8FC7AC7C}" type="parTrans" cxnId="{38B69E39-EDDF-45BC-B59A-45F61CD229E9}">
      <dgm:prSet/>
      <dgm:spPr/>
      <dgm:t>
        <a:bodyPr/>
        <a:lstStyle/>
        <a:p>
          <a:endParaRPr lang="ro-MD"/>
        </a:p>
      </dgm:t>
    </dgm:pt>
    <dgm:pt modelId="{EE9EC808-1B7A-488E-AE13-1564231FEFE2}" type="sibTrans" cxnId="{38B69E39-EDDF-45BC-B59A-45F61CD229E9}">
      <dgm:prSet/>
      <dgm:spPr/>
      <dgm:t>
        <a:bodyPr/>
        <a:lstStyle/>
        <a:p>
          <a:endParaRPr lang="ro-MD"/>
        </a:p>
      </dgm:t>
    </dgm:pt>
    <dgm:pt modelId="{43976D77-3735-4A3F-BDBA-86B4CA2AD164}">
      <dgm:prSet phldrT="[Text]" custT="1"/>
      <dgm:spPr/>
      <dgm:t>
        <a:bodyPr/>
        <a:lstStyle/>
        <a:p>
          <a:r>
            <a:rPr lang="ro-MD" sz="1600" b="1" dirty="0"/>
            <a:t>HRIȘCĂ</a:t>
          </a:r>
        </a:p>
      </dgm:t>
    </dgm:pt>
    <dgm:pt modelId="{B5267714-B9E9-4C01-BACC-FBA2373BA71E}" type="parTrans" cxnId="{9CBC30F5-497F-4D50-BA2D-5D3E82D348B4}">
      <dgm:prSet/>
      <dgm:spPr/>
      <dgm:t>
        <a:bodyPr/>
        <a:lstStyle/>
        <a:p>
          <a:endParaRPr lang="ro-MD"/>
        </a:p>
      </dgm:t>
    </dgm:pt>
    <dgm:pt modelId="{3DC1EB1E-F1FA-41E9-A2F8-51F5D34BF333}" type="sibTrans" cxnId="{9CBC30F5-497F-4D50-BA2D-5D3E82D348B4}">
      <dgm:prSet/>
      <dgm:spPr/>
      <dgm:t>
        <a:bodyPr/>
        <a:lstStyle/>
        <a:p>
          <a:endParaRPr lang="ro-MD"/>
        </a:p>
      </dgm:t>
    </dgm:pt>
    <dgm:pt modelId="{3AB0C7E5-664C-4D74-8331-FF748235FCA2}">
      <dgm:prSet phldrT="[Text]" custT="1"/>
      <dgm:spPr/>
      <dgm:t>
        <a:bodyPr/>
        <a:lstStyle/>
        <a:p>
          <a:r>
            <a:rPr lang="ro-MD" sz="1600" b="1" dirty="0"/>
            <a:t>AMARANT</a:t>
          </a:r>
        </a:p>
      </dgm:t>
    </dgm:pt>
    <dgm:pt modelId="{E401F05E-61FF-4C2E-96D3-5F062980BB9D}" type="parTrans" cxnId="{7C518B32-3E63-42D3-9837-2EEEEB50E946}">
      <dgm:prSet/>
      <dgm:spPr/>
      <dgm:t>
        <a:bodyPr/>
        <a:lstStyle/>
        <a:p>
          <a:endParaRPr lang="ro-MD"/>
        </a:p>
      </dgm:t>
    </dgm:pt>
    <dgm:pt modelId="{C0196B25-AD23-44B5-82A5-73C5D38F49EF}" type="sibTrans" cxnId="{7C518B32-3E63-42D3-9837-2EEEEB50E946}">
      <dgm:prSet/>
      <dgm:spPr/>
      <dgm:t>
        <a:bodyPr/>
        <a:lstStyle/>
        <a:p>
          <a:endParaRPr lang="ro-MD"/>
        </a:p>
      </dgm:t>
    </dgm:pt>
    <dgm:pt modelId="{6F57D33C-2124-4F61-85E0-9F70F3A396AD}">
      <dgm:prSet phldrT="[Text]" custT="1"/>
      <dgm:spPr/>
      <dgm:t>
        <a:bodyPr/>
        <a:lstStyle/>
        <a:p>
          <a:r>
            <a:rPr lang="ro-MD" sz="1600" b="1" dirty="0"/>
            <a:t>ALTE CEREALE</a:t>
          </a:r>
        </a:p>
      </dgm:t>
    </dgm:pt>
    <dgm:pt modelId="{E3A66CA9-5EB1-45D7-825E-665A31D85CB1}" type="parTrans" cxnId="{5866DECD-5280-4C42-B940-C0EB71E0AFBF}">
      <dgm:prSet/>
      <dgm:spPr/>
      <dgm:t>
        <a:bodyPr/>
        <a:lstStyle/>
        <a:p>
          <a:endParaRPr lang="ro-MD"/>
        </a:p>
      </dgm:t>
    </dgm:pt>
    <dgm:pt modelId="{98608BF4-41C8-4D9C-8D1E-6036B08BE743}" type="sibTrans" cxnId="{5866DECD-5280-4C42-B940-C0EB71E0AFBF}">
      <dgm:prSet/>
      <dgm:spPr/>
      <dgm:t>
        <a:bodyPr/>
        <a:lstStyle/>
        <a:p>
          <a:endParaRPr lang="ro-MD"/>
        </a:p>
      </dgm:t>
    </dgm:pt>
    <dgm:pt modelId="{84507A04-2692-4721-9CD0-56760646E29F}">
      <dgm:prSet phldrT="[Text]" custT="1"/>
      <dgm:spPr/>
      <dgm:t>
        <a:bodyPr/>
        <a:lstStyle/>
        <a:p>
          <a:r>
            <a:rPr lang="ro-MD" sz="1600" b="1" dirty="0"/>
            <a:t>SPECII MIXTE</a:t>
          </a:r>
        </a:p>
      </dgm:t>
    </dgm:pt>
    <dgm:pt modelId="{279B89F1-A01A-4CCE-A984-2D8BDC361ABF}" type="parTrans" cxnId="{2F22A764-BC19-4F7F-9383-9FD4551E9664}">
      <dgm:prSet/>
      <dgm:spPr/>
      <dgm:t>
        <a:bodyPr/>
        <a:lstStyle/>
        <a:p>
          <a:endParaRPr lang="ro-MD"/>
        </a:p>
      </dgm:t>
    </dgm:pt>
    <dgm:pt modelId="{2079B01E-3EDC-49E7-817D-F4E66B7A3E06}" type="sibTrans" cxnId="{2F22A764-BC19-4F7F-9383-9FD4551E9664}">
      <dgm:prSet/>
      <dgm:spPr/>
      <dgm:t>
        <a:bodyPr/>
        <a:lstStyle/>
        <a:p>
          <a:endParaRPr lang="ro-MD"/>
        </a:p>
      </dgm:t>
    </dgm:pt>
    <dgm:pt modelId="{723041D4-15AD-4269-B8EF-B224F1A924EF}">
      <dgm:prSet phldrT="[Text]" custT="1"/>
      <dgm:spPr/>
      <dgm:t>
        <a:bodyPr/>
        <a:lstStyle/>
        <a:p>
          <a:r>
            <a:rPr lang="ro-MD" sz="1600" b="1" dirty="0"/>
            <a:t>RAPIȚĂ</a:t>
          </a:r>
        </a:p>
      </dgm:t>
    </dgm:pt>
    <dgm:pt modelId="{CB4F72DB-651D-46E0-9DD8-BA7EC50CDB01}" type="parTrans" cxnId="{842A35DA-6AA6-4E1E-BB0D-CE3A906A4403}">
      <dgm:prSet/>
      <dgm:spPr/>
      <dgm:t>
        <a:bodyPr/>
        <a:lstStyle/>
        <a:p>
          <a:endParaRPr lang="ro-MD"/>
        </a:p>
      </dgm:t>
    </dgm:pt>
    <dgm:pt modelId="{759196EB-5A95-475F-9ACC-5347F6A78EB4}" type="sibTrans" cxnId="{842A35DA-6AA6-4E1E-BB0D-CE3A906A4403}">
      <dgm:prSet/>
      <dgm:spPr/>
      <dgm:t>
        <a:bodyPr/>
        <a:lstStyle/>
        <a:p>
          <a:endParaRPr lang="ro-MD"/>
        </a:p>
      </dgm:t>
    </dgm:pt>
    <dgm:pt modelId="{F2E742EA-77CC-41C1-986B-42C0949C8CF8}">
      <dgm:prSet phldrT="[Text]" custT="1"/>
      <dgm:spPr/>
      <dgm:t>
        <a:bodyPr/>
        <a:lstStyle/>
        <a:p>
          <a:r>
            <a:rPr lang="ro-MD" sz="1600" b="1" dirty="0"/>
            <a:t>MUȘTAR</a:t>
          </a:r>
        </a:p>
      </dgm:t>
    </dgm:pt>
    <dgm:pt modelId="{0B60E3F4-AA72-46A6-8DC2-7191EB9BDFBD}" type="parTrans" cxnId="{180FC919-61C8-49AD-85E8-9545382DD9EF}">
      <dgm:prSet/>
      <dgm:spPr/>
      <dgm:t>
        <a:bodyPr/>
        <a:lstStyle/>
        <a:p>
          <a:endParaRPr lang="ro-MD"/>
        </a:p>
      </dgm:t>
    </dgm:pt>
    <dgm:pt modelId="{01A98314-E561-4C9C-BB8D-DFCC28518FA8}" type="sibTrans" cxnId="{180FC919-61C8-49AD-85E8-9545382DD9EF}">
      <dgm:prSet/>
      <dgm:spPr/>
      <dgm:t>
        <a:bodyPr/>
        <a:lstStyle/>
        <a:p>
          <a:endParaRPr lang="ro-MD"/>
        </a:p>
      </dgm:t>
    </dgm:pt>
    <dgm:pt modelId="{326098F9-DDE4-4028-8364-15B88A877CCF}">
      <dgm:prSet phldrT="[Text]" custT="1"/>
      <dgm:spPr/>
      <dgm:t>
        <a:bodyPr/>
        <a:lstStyle/>
        <a:p>
          <a:r>
            <a:rPr lang="ro-MD" sz="1600" b="1" dirty="0"/>
            <a:t>ȘOFRĂNEL</a:t>
          </a:r>
        </a:p>
      </dgm:t>
    </dgm:pt>
    <dgm:pt modelId="{211F8E19-295D-4572-8C2F-724D3BF3403E}" type="parTrans" cxnId="{F7B52A52-F876-47C5-A937-43DCD9103F48}">
      <dgm:prSet/>
      <dgm:spPr/>
      <dgm:t>
        <a:bodyPr/>
        <a:lstStyle/>
        <a:p>
          <a:endParaRPr lang="ro-MD"/>
        </a:p>
      </dgm:t>
    </dgm:pt>
    <dgm:pt modelId="{0C9CF282-D0E4-4C00-906A-31C959B2CFD2}" type="sibTrans" cxnId="{F7B52A52-F876-47C5-A937-43DCD9103F48}">
      <dgm:prSet/>
      <dgm:spPr/>
      <dgm:t>
        <a:bodyPr/>
        <a:lstStyle/>
        <a:p>
          <a:endParaRPr lang="ro-MD"/>
        </a:p>
      </dgm:t>
    </dgm:pt>
    <dgm:pt modelId="{76750C69-F728-48CA-ABDE-69147952228A}">
      <dgm:prSet phldrT="[Text]" custT="1"/>
      <dgm:spPr/>
      <dgm:t>
        <a:bodyPr/>
        <a:lstStyle/>
        <a:p>
          <a:r>
            <a:rPr lang="ro-MD" sz="1600" b="1" dirty="0"/>
            <a:t>RIDICHE PENTRU ULEI</a:t>
          </a:r>
        </a:p>
      </dgm:t>
    </dgm:pt>
    <dgm:pt modelId="{9735E84E-ECAC-4D93-85FD-CA7B1B5C965C}" type="parTrans" cxnId="{0150A125-C160-4645-9884-302C01569426}">
      <dgm:prSet/>
      <dgm:spPr/>
      <dgm:t>
        <a:bodyPr/>
        <a:lstStyle/>
        <a:p>
          <a:endParaRPr lang="ro-MD"/>
        </a:p>
      </dgm:t>
    </dgm:pt>
    <dgm:pt modelId="{855017B0-C8A8-4BAD-8606-61BA93D11499}" type="sibTrans" cxnId="{0150A125-C160-4645-9884-302C01569426}">
      <dgm:prSet/>
      <dgm:spPr/>
      <dgm:t>
        <a:bodyPr/>
        <a:lstStyle/>
        <a:p>
          <a:endParaRPr lang="ro-MD"/>
        </a:p>
      </dgm:t>
    </dgm:pt>
    <dgm:pt modelId="{43D37743-3DEA-4EFE-AFC6-CC450134E2CC}">
      <dgm:prSet phldrT="[Text]" custT="1"/>
      <dgm:spPr/>
      <dgm:t>
        <a:bodyPr/>
        <a:lstStyle/>
        <a:p>
          <a:r>
            <a:rPr lang="ro-MD" sz="1600" b="1" dirty="0"/>
            <a:t>MAZĂRE</a:t>
          </a:r>
        </a:p>
      </dgm:t>
    </dgm:pt>
    <dgm:pt modelId="{4EAB05F4-49EE-46E4-BDED-8727680C1821}" type="parTrans" cxnId="{72C635D7-AE7D-4D26-8798-8EFD326EF3BD}">
      <dgm:prSet/>
      <dgm:spPr/>
      <dgm:t>
        <a:bodyPr/>
        <a:lstStyle/>
        <a:p>
          <a:endParaRPr lang="ro-MD"/>
        </a:p>
      </dgm:t>
    </dgm:pt>
    <dgm:pt modelId="{F5E49CFC-1635-4C77-A058-8E80E0DB3DE5}" type="sibTrans" cxnId="{72C635D7-AE7D-4D26-8798-8EFD326EF3BD}">
      <dgm:prSet/>
      <dgm:spPr/>
      <dgm:t>
        <a:bodyPr/>
        <a:lstStyle/>
        <a:p>
          <a:endParaRPr lang="ro-MD"/>
        </a:p>
      </dgm:t>
    </dgm:pt>
    <dgm:pt modelId="{CAE9E33D-0365-48C3-A0B6-56065CE9997B}">
      <dgm:prSet phldrT="[Text]" custT="1"/>
      <dgm:spPr/>
      <dgm:t>
        <a:bodyPr/>
        <a:lstStyle/>
        <a:p>
          <a:r>
            <a:rPr lang="ro-MD" sz="1600" b="1" dirty="0"/>
            <a:t>FASOLE</a:t>
          </a:r>
        </a:p>
      </dgm:t>
    </dgm:pt>
    <dgm:pt modelId="{2D50B98B-7B4D-4A75-8804-C522E13E5721}" type="parTrans" cxnId="{2BD5DE33-656F-4A5D-A850-62BBB666F07B}">
      <dgm:prSet/>
      <dgm:spPr/>
      <dgm:t>
        <a:bodyPr/>
        <a:lstStyle/>
        <a:p>
          <a:endParaRPr lang="ro-MD"/>
        </a:p>
      </dgm:t>
    </dgm:pt>
    <dgm:pt modelId="{A816B368-8A68-4B3A-BD19-9FDD80C37B16}" type="sibTrans" cxnId="{2BD5DE33-656F-4A5D-A850-62BBB666F07B}">
      <dgm:prSet/>
      <dgm:spPr/>
      <dgm:t>
        <a:bodyPr/>
        <a:lstStyle/>
        <a:p>
          <a:endParaRPr lang="ro-MD"/>
        </a:p>
      </dgm:t>
    </dgm:pt>
    <dgm:pt modelId="{5B9523E2-7513-491B-BBE7-7693725569ED}">
      <dgm:prSet phldrT="[Text]" custT="1"/>
      <dgm:spPr/>
      <dgm:t>
        <a:bodyPr/>
        <a:lstStyle/>
        <a:p>
          <a:r>
            <a:rPr lang="ro-MD" sz="1600" b="1" dirty="0"/>
            <a:t>LUPIN</a:t>
          </a:r>
        </a:p>
      </dgm:t>
    </dgm:pt>
    <dgm:pt modelId="{9A7D739C-CB53-4FE5-AC2E-3C466BF735A4}" type="parTrans" cxnId="{25AAE315-A7BF-40FB-B0CF-F0CFDA449838}">
      <dgm:prSet/>
      <dgm:spPr/>
      <dgm:t>
        <a:bodyPr/>
        <a:lstStyle/>
        <a:p>
          <a:endParaRPr lang="ro-MD"/>
        </a:p>
      </dgm:t>
    </dgm:pt>
    <dgm:pt modelId="{499F26ED-5E1E-4902-97C5-2B9BFD3FA56B}" type="sibTrans" cxnId="{25AAE315-A7BF-40FB-B0CF-F0CFDA449838}">
      <dgm:prSet/>
      <dgm:spPr/>
      <dgm:t>
        <a:bodyPr/>
        <a:lstStyle/>
        <a:p>
          <a:endParaRPr lang="ro-MD"/>
        </a:p>
      </dgm:t>
    </dgm:pt>
    <dgm:pt modelId="{6DA3EC8B-E40D-4D23-B4BE-A595A5C717D3}">
      <dgm:prSet custT="1"/>
      <dgm:spPr/>
      <dgm:t>
        <a:bodyPr/>
        <a:lstStyle/>
        <a:p>
          <a:r>
            <a:rPr lang="ro-MD" sz="1600" b="1" dirty="0"/>
            <a:t>SFECLA DE ZAHĂR</a:t>
          </a:r>
        </a:p>
      </dgm:t>
    </dgm:pt>
    <dgm:pt modelId="{8BC4BEC6-6287-46C5-8370-F8591A2B7A55}" type="parTrans" cxnId="{B55F0DED-F8E2-42F4-B38E-C54396796111}">
      <dgm:prSet/>
      <dgm:spPr/>
      <dgm:t>
        <a:bodyPr/>
        <a:lstStyle/>
        <a:p>
          <a:endParaRPr lang="ro-MD"/>
        </a:p>
      </dgm:t>
    </dgm:pt>
    <dgm:pt modelId="{EE81FD8D-7F22-4486-AC19-B5B48233F6E3}" type="sibTrans" cxnId="{B55F0DED-F8E2-42F4-B38E-C54396796111}">
      <dgm:prSet/>
      <dgm:spPr/>
      <dgm:t>
        <a:bodyPr/>
        <a:lstStyle/>
        <a:p>
          <a:endParaRPr lang="ro-MD"/>
        </a:p>
      </dgm:t>
    </dgm:pt>
    <dgm:pt modelId="{3A6A3414-EB45-4262-A9B0-389BCECE1DDF}">
      <dgm:prSet custT="1"/>
      <dgm:spPr/>
      <dgm:t>
        <a:bodyPr/>
        <a:lstStyle/>
        <a:p>
          <a:r>
            <a:rPr lang="ro-MD" sz="1600" b="1" dirty="0"/>
            <a:t>CARTOF</a:t>
          </a:r>
        </a:p>
      </dgm:t>
    </dgm:pt>
    <dgm:pt modelId="{5DA73924-2A50-49AB-B23C-04DE909EA214}" type="parTrans" cxnId="{147592EF-5166-4569-A4CC-A723A394EEB8}">
      <dgm:prSet/>
      <dgm:spPr/>
      <dgm:t>
        <a:bodyPr/>
        <a:lstStyle/>
        <a:p>
          <a:endParaRPr lang="ro-MD"/>
        </a:p>
      </dgm:t>
    </dgm:pt>
    <dgm:pt modelId="{FFF93E4B-E621-494E-84B9-E976AB45A322}" type="sibTrans" cxnId="{147592EF-5166-4569-A4CC-A723A394EEB8}">
      <dgm:prSet/>
      <dgm:spPr/>
      <dgm:t>
        <a:bodyPr/>
        <a:lstStyle/>
        <a:p>
          <a:endParaRPr lang="ro-MD"/>
        </a:p>
      </dgm:t>
    </dgm:pt>
    <dgm:pt modelId="{D599067F-8AB0-4120-9FBE-E71777368620}">
      <dgm:prSet custT="1"/>
      <dgm:spPr/>
      <dgm:t>
        <a:bodyPr/>
        <a:lstStyle/>
        <a:p>
          <a:r>
            <a:rPr lang="ro-MD" sz="1600" b="1" dirty="0"/>
            <a:t>DOVLEAC</a:t>
          </a:r>
        </a:p>
      </dgm:t>
    </dgm:pt>
    <dgm:pt modelId="{AC0BD96E-F738-40B2-B50B-FC24599B09C9}" type="parTrans" cxnId="{8266DE34-BB8B-4FD1-B37E-1327CA1D1AD8}">
      <dgm:prSet/>
      <dgm:spPr/>
      <dgm:t>
        <a:bodyPr/>
        <a:lstStyle/>
        <a:p>
          <a:endParaRPr lang="ro-MD"/>
        </a:p>
      </dgm:t>
    </dgm:pt>
    <dgm:pt modelId="{0BEA4F20-A006-4090-8B09-9885F5737B7D}" type="sibTrans" cxnId="{8266DE34-BB8B-4FD1-B37E-1327CA1D1AD8}">
      <dgm:prSet/>
      <dgm:spPr/>
      <dgm:t>
        <a:bodyPr/>
        <a:lstStyle/>
        <a:p>
          <a:endParaRPr lang="ro-MD"/>
        </a:p>
      </dgm:t>
    </dgm:pt>
    <dgm:pt modelId="{A6CAF88D-5F29-4B35-B2EB-FFCDF964DB38}">
      <dgm:prSet custT="1"/>
      <dgm:spPr/>
      <dgm:t>
        <a:bodyPr/>
        <a:lstStyle/>
        <a:p>
          <a:r>
            <a:rPr lang="ro-MD" sz="1600" b="1" dirty="0"/>
            <a:t>HREAN</a:t>
          </a:r>
        </a:p>
      </dgm:t>
    </dgm:pt>
    <dgm:pt modelId="{A17A4468-7252-40AC-BBA3-0B9FEE88B88B}" type="parTrans" cxnId="{B473EC14-2CDD-4282-98CC-BAA243C87F1F}">
      <dgm:prSet/>
      <dgm:spPr/>
      <dgm:t>
        <a:bodyPr/>
        <a:lstStyle/>
        <a:p>
          <a:endParaRPr lang="ro-MD"/>
        </a:p>
      </dgm:t>
    </dgm:pt>
    <dgm:pt modelId="{0DB5901D-9DF7-4F05-B9DF-73E5C4993CB7}" type="sibTrans" cxnId="{B473EC14-2CDD-4282-98CC-BAA243C87F1F}">
      <dgm:prSet/>
      <dgm:spPr/>
      <dgm:t>
        <a:bodyPr/>
        <a:lstStyle/>
        <a:p>
          <a:endParaRPr lang="ro-MD"/>
        </a:p>
      </dgm:t>
    </dgm:pt>
    <dgm:pt modelId="{FE10FFE8-CB37-4823-9793-7E3226A81194}">
      <dgm:prSet custT="1"/>
      <dgm:spPr/>
      <dgm:t>
        <a:bodyPr/>
        <a:lstStyle/>
        <a:p>
          <a:r>
            <a:rPr lang="ro-MD" sz="1600" b="1" dirty="0"/>
            <a:t>PORUMB PENTRU BOABE</a:t>
          </a:r>
        </a:p>
      </dgm:t>
    </dgm:pt>
    <dgm:pt modelId="{CAC6991E-4903-495D-8AAA-7B2A331C02CD}" type="parTrans" cxnId="{45B5FE08-EBE9-40EB-B47A-668683B04E53}">
      <dgm:prSet/>
      <dgm:spPr/>
      <dgm:t>
        <a:bodyPr/>
        <a:lstStyle/>
        <a:p>
          <a:endParaRPr lang="ro-MD"/>
        </a:p>
      </dgm:t>
    </dgm:pt>
    <dgm:pt modelId="{AFC49667-B7EF-4A4A-89E5-B87C8FC360C6}" type="sibTrans" cxnId="{45B5FE08-EBE9-40EB-B47A-668683B04E53}">
      <dgm:prSet/>
      <dgm:spPr/>
      <dgm:t>
        <a:bodyPr/>
        <a:lstStyle/>
        <a:p>
          <a:endParaRPr lang="ro-MD"/>
        </a:p>
      </dgm:t>
    </dgm:pt>
    <dgm:pt modelId="{CA440EAE-8AC6-4ACC-8A83-F617A3E546C1}">
      <dgm:prSet custT="1"/>
      <dgm:spPr/>
      <dgm:t>
        <a:bodyPr/>
        <a:lstStyle/>
        <a:p>
          <a:r>
            <a:rPr lang="ro-MD" sz="1600" b="1" dirty="0"/>
            <a:t>PORUMB PENTRU SILOZ</a:t>
          </a:r>
        </a:p>
      </dgm:t>
    </dgm:pt>
    <dgm:pt modelId="{0D4B97F4-582A-40D0-BCDE-7D25DBF0F993}" type="parTrans" cxnId="{09391B72-7857-4461-BC65-D2E2847879C4}">
      <dgm:prSet/>
      <dgm:spPr/>
      <dgm:t>
        <a:bodyPr/>
        <a:lstStyle/>
        <a:p>
          <a:endParaRPr lang="ro-MD"/>
        </a:p>
      </dgm:t>
    </dgm:pt>
    <dgm:pt modelId="{2058295C-193B-4C3F-880D-E67EB343EB9A}" type="sibTrans" cxnId="{09391B72-7857-4461-BC65-D2E2847879C4}">
      <dgm:prSet/>
      <dgm:spPr/>
      <dgm:t>
        <a:bodyPr/>
        <a:lstStyle/>
        <a:p>
          <a:endParaRPr lang="ro-MD"/>
        </a:p>
      </dgm:t>
    </dgm:pt>
    <dgm:pt modelId="{28EC073C-F4C9-4D9E-85DB-6093476C8328}">
      <dgm:prSet custT="1"/>
      <dgm:spPr/>
      <dgm:t>
        <a:bodyPr/>
        <a:lstStyle/>
        <a:p>
          <a:r>
            <a:rPr lang="ro-MD" sz="1600" b="1" dirty="0"/>
            <a:t>PORUMB MATERIAL SEMICER</a:t>
          </a:r>
        </a:p>
      </dgm:t>
    </dgm:pt>
    <dgm:pt modelId="{14B7F486-657D-496E-939B-8DEE4FB1F1EF}" type="parTrans" cxnId="{F5F3658B-5409-45AC-96A4-0A7B71E91C6A}">
      <dgm:prSet/>
      <dgm:spPr/>
      <dgm:t>
        <a:bodyPr/>
        <a:lstStyle/>
        <a:p>
          <a:endParaRPr lang="ro-MD"/>
        </a:p>
      </dgm:t>
    </dgm:pt>
    <dgm:pt modelId="{9D4430C5-5A19-4CFE-827D-84B0A11596D0}" type="sibTrans" cxnId="{F5F3658B-5409-45AC-96A4-0A7B71E91C6A}">
      <dgm:prSet/>
      <dgm:spPr/>
      <dgm:t>
        <a:bodyPr/>
        <a:lstStyle/>
        <a:p>
          <a:endParaRPr lang="ro-MD"/>
        </a:p>
      </dgm:t>
    </dgm:pt>
    <dgm:pt modelId="{8C0CBCA9-C404-4BA1-AD99-768914F67C5E}">
      <dgm:prSet phldrT="[Text]" custT="1"/>
      <dgm:spPr/>
      <dgm:t>
        <a:bodyPr/>
        <a:lstStyle/>
        <a:p>
          <a:r>
            <a:rPr lang="ro-MD" sz="1600" b="1" dirty="0"/>
            <a:t>SORG</a:t>
          </a:r>
        </a:p>
      </dgm:t>
    </dgm:pt>
    <dgm:pt modelId="{00754D91-F4AA-423D-BBA8-99F046F0EE69}" type="parTrans" cxnId="{333982E1-E562-442C-A4C6-2D32C3E77AF2}">
      <dgm:prSet/>
      <dgm:spPr/>
    </dgm:pt>
    <dgm:pt modelId="{934666A1-791E-444B-9D7A-6C1F7BB84515}" type="sibTrans" cxnId="{333982E1-E562-442C-A4C6-2D32C3E77AF2}">
      <dgm:prSet/>
      <dgm:spPr/>
    </dgm:pt>
    <dgm:pt modelId="{A36EC318-29FB-4DEE-8C64-66F98D29CF14}" type="pres">
      <dgm:prSet presAssocID="{9B7ACD8F-568C-4599-AB93-A24EBC104917}" presName="linearFlow" presStyleCnt="0">
        <dgm:presLayoutVars>
          <dgm:dir/>
          <dgm:animLvl val="lvl"/>
          <dgm:resizeHandles/>
        </dgm:presLayoutVars>
      </dgm:prSet>
      <dgm:spPr/>
    </dgm:pt>
    <dgm:pt modelId="{E608885F-22E8-4FC7-8875-2AE1268164C6}" type="pres">
      <dgm:prSet presAssocID="{A5899FF8-0970-44C6-8B1A-D35116C14A32}" presName="compositeNode" presStyleCnt="0">
        <dgm:presLayoutVars>
          <dgm:bulletEnabled val="1"/>
        </dgm:presLayoutVars>
      </dgm:prSet>
      <dgm:spPr/>
    </dgm:pt>
    <dgm:pt modelId="{712FC723-1A89-4886-98C6-F385A2CA8AAF}" type="pres">
      <dgm:prSet presAssocID="{A5899FF8-0970-44C6-8B1A-D35116C14A32}" presName="image" presStyleLbl="fgImgPlace1" presStyleIdx="0" presStyleCnt="5" custScaleX="212107" custScaleY="228580" custLinFactNeighborX="35734" custLinFactNeighborY="-3025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pt>
    <dgm:pt modelId="{978B5D29-081D-4E58-A252-34D76B6FEDC7}" type="pres">
      <dgm:prSet presAssocID="{A5899FF8-0970-44C6-8B1A-D35116C14A32}" presName="childNode" presStyleLbl="node1" presStyleIdx="0" presStyleCnt="5" custScaleX="126980" custScaleY="88554" custLinFactNeighborX="13127" custLinFactNeighborY="-267">
        <dgm:presLayoutVars>
          <dgm:bulletEnabled val="1"/>
        </dgm:presLayoutVars>
      </dgm:prSet>
      <dgm:spPr/>
    </dgm:pt>
    <dgm:pt modelId="{2F50BF50-2D4D-423F-B8BB-B7B4DE30AD31}" type="pres">
      <dgm:prSet presAssocID="{A5899FF8-0970-44C6-8B1A-D35116C14A32}" presName="parentNode" presStyleLbl="revTx" presStyleIdx="0" presStyleCnt="5" custScaleY="76539" custLinFactNeighborX="-4078" custLinFactNeighborY="-4274">
        <dgm:presLayoutVars>
          <dgm:chMax val="0"/>
          <dgm:bulletEnabled val="1"/>
        </dgm:presLayoutVars>
      </dgm:prSet>
      <dgm:spPr/>
    </dgm:pt>
    <dgm:pt modelId="{0DA79858-D291-4B4F-8870-FC7D21388156}" type="pres">
      <dgm:prSet presAssocID="{62B6D614-D480-4BA3-9EFE-367873557289}" presName="sibTrans" presStyleCnt="0"/>
      <dgm:spPr/>
    </dgm:pt>
    <dgm:pt modelId="{4DAAEB47-7D86-4C77-BB61-0F4D3F6D4567}" type="pres">
      <dgm:prSet presAssocID="{7E525B4D-B38C-4A03-B66E-12C59E84072E}" presName="compositeNode" presStyleCnt="0">
        <dgm:presLayoutVars>
          <dgm:bulletEnabled val="1"/>
        </dgm:presLayoutVars>
      </dgm:prSet>
      <dgm:spPr/>
    </dgm:pt>
    <dgm:pt modelId="{32C78122-45AB-49B5-8EF6-EAD47CF1B33A}" type="pres">
      <dgm:prSet presAssocID="{7E525B4D-B38C-4A03-B66E-12C59E84072E}" presName="image" presStyleLbl="fgImgPlace1" presStyleIdx="1" presStyleCnt="5" custScaleX="213611" custScaleY="228653" custLinFactNeighborX="-4580" custLinFactNeighborY="-31255"/>
      <dgm:spPr>
        <a:blipFill rotWithShape="1">
          <a:blip xmlns:r="http://schemas.openxmlformats.org/officeDocument/2006/relationships" r:embed="rId2"/>
          <a:srcRect/>
          <a:stretch>
            <a:fillRect l="-77000" r="-77000"/>
          </a:stretch>
        </a:blipFill>
      </dgm:spPr>
    </dgm:pt>
    <dgm:pt modelId="{3FACD955-B0F5-4C75-AF1E-8F8A9FAD67BE}" type="pres">
      <dgm:prSet presAssocID="{7E525B4D-B38C-4A03-B66E-12C59E84072E}" presName="childNode" presStyleLbl="node1" presStyleIdx="1" presStyleCnt="5" custScaleX="129136" custScaleY="88664" custLinFactNeighborX="2656" custLinFactNeighborY="-801">
        <dgm:presLayoutVars>
          <dgm:bulletEnabled val="1"/>
        </dgm:presLayoutVars>
      </dgm:prSet>
      <dgm:spPr/>
    </dgm:pt>
    <dgm:pt modelId="{CC89A192-7D00-480E-A2AC-CD58AFBAD436}" type="pres">
      <dgm:prSet presAssocID="{7E525B4D-B38C-4A03-B66E-12C59E84072E}" presName="parentNode" presStyleLbl="revTx" presStyleIdx="1" presStyleCnt="5" custLinFactNeighborX="-64088" custLinFactNeighborY="10417">
        <dgm:presLayoutVars>
          <dgm:chMax val="0"/>
          <dgm:bulletEnabled val="1"/>
        </dgm:presLayoutVars>
      </dgm:prSet>
      <dgm:spPr/>
    </dgm:pt>
    <dgm:pt modelId="{94AFE4C3-02A8-4ADE-A771-A62042BA99F4}" type="pres">
      <dgm:prSet presAssocID="{F42D8DC3-EB2A-4FC4-BCF9-F0A3FAC5B2DD}" presName="sibTrans" presStyleCnt="0"/>
      <dgm:spPr/>
    </dgm:pt>
    <dgm:pt modelId="{72CC6307-B447-4FE1-AD3B-6FB4E3B040E4}" type="pres">
      <dgm:prSet presAssocID="{84D57592-8C82-4E0A-A3D8-9F29F017B882}" presName="compositeNode" presStyleCnt="0">
        <dgm:presLayoutVars>
          <dgm:bulletEnabled val="1"/>
        </dgm:presLayoutVars>
      </dgm:prSet>
      <dgm:spPr/>
    </dgm:pt>
    <dgm:pt modelId="{7CA985BB-CA57-4411-9CE6-A5983073259B}" type="pres">
      <dgm:prSet presAssocID="{84D57592-8C82-4E0A-A3D8-9F29F017B882}" presName="image" presStyleLbl="fgImgPlace1" presStyleIdx="2" presStyleCnt="5" custScaleX="241034" custScaleY="212825" custLinFactNeighborX="-38732" custLinFactNeighborY="-27608"/>
      <dgm:spPr>
        <a:blipFill rotWithShape="1">
          <a:blip xmlns:r="http://schemas.openxmlformats.org/officeDocument/2006/relationships" r:embed="rId3"/>
          <a:srcRect/>
          <a:stretch>
            <a:fillRect/>
          </a:stretch>
        </a:blipFill>
      </dgm:spPr>
    </dgm:pt>
    <dgm:pt modelId="{FDF73C0E-5DFC-4CAE-AD82-4DCA47870B56}" type="pres">
      <dgm:prSet presAssocID="{84D57592-8C82-4E0A-A3D8-9F29F017B882}" presName="childNode" presStyleLbl="node1" presStyleIdx="2" presStyleCnt="5" custScaleX="128676" custScaleY="89703" custLinFactNeighborX="-10461" custLinFactNeighborY="-1069">
        <dgm:presLayoutVars>
          <dgm:bulletEnabled val="1"/>
        </dgm:presLayoutVars>
      </dgm:prSet>
      <dgm:spPr/>
    </dgm:pt>
    <dgm:pt modelId="{4C312234-0080-49B5-93F6-81E577EE91B9}" type="pres">
      <dgm:prSet presAssocID="{84D57592-8C82-4E0A-A3D8-9F29F017B882}" presName="parentNode" presStyleLbl="revTx" presStyleIdx="2" presStyleCnt="5" custScaleY="79842" custLinFactX="-19077" custLinFactNeighborX="-100000" custLinFactNeighborY="-5608">
        <dgm:presLayoutVars>
          <dgm:chMax val="0"/>
          <dgm:bulletEnabled val="1"/>
        </dgm:presLayoutVars>
      </dgm:prSet>
      <dgm:spPr/>
    </dgm:pt>
    <dgm:pt modelId="{380C0EB0-8FBE-40B5-99CA-624F4203FAEC}" type="pres">
      <dgm:prSet presAssocID="{3D405E04-7D75-4B9D-9153-44953F0641A0}" presName="sibTrans" presStyleCnt="0"/>
      <dgm:spPr/>
    </dgm:pt>
    <dgm:pt modelId="{373C9F6F-D5C2-4927-A4C6-6CB724A3CD9D}" type="pres">
      <dgm:prSet presAssocID="{8946B06A-244F-44FC-9DFC-CB3B5D728F49}" presName="compositeNode" presStyleCnt="0">
        <dgm:presLayoutVars>
          <dgm:bulletEnabled val="1"/>
        </dgm:presLayoutVars>
      </dgm:prSet>
      <dgm:spPr/>
    </dgm:pt>
    <dgm:pt modelId="{E1A5C114-47AD-43BC-896A-99C12245DE03}" type="pres">
      <dgm:prSet presAssocID="{8946B06A-244F-44FC-9DFC-CB3B5D728F49}" presName="image" presStyleLbl="fgImgPlace1" presStyleIdx="3" presStyleCnt="5" custScaleX="233725" custScaleY="207206" custLinFactNeighborX="-5531" custLinFactNeighborY="-18813"/>
      <dgm:spPr>
        <a:blipFill rotWithShape="1">
          <a:blip xmlns:r="http://schemas.openxmlformats.org/officeDocument/2006/relationships" r:embed="rId4"/>
          <a:srcRect/>
          <a:stretch>
            <a:fillRect l="-9000" r="-9000"/>
          </a:stretch>
        </a:blipFill>
      </dgm:spPr>
    </dgm:pt>
    <dgm:pt modelId="{55D212DE-6CEF-4BED-99EF-5E387AE77B14}" type="pres">
      <dgm:prSet presAssocID="{8946B06A-244F-44FC-9DFC-CB3B5D728F49}" presName="childNode" presStyleLbl="node1" presStyleIdx="3" presStyleCnt="5" custScaleX="129075" custScaleY="89393" custLinFactNeighborX="-14405" custLinFactNeighborY="266">
        <dgm:presLayoutVars>
          <dgm:bulletEnabled val="1"/>
        </dgm:presLayoutVars>
      </dgm:prSet>
      <dgm:spPr/>
    </dgm:pt>
    <dgm:pt modelId="{572ED7DE-3B32-4326-9EEC-1872064D8EE1}" type="pres">
      <dgm:prSet presAssocID="{8946B06A-244F-44FC-9DFC-CB3B5D728F49}" presName="parentNode" presStyleLbl="revTx" presStyleIdx="3" presStyleCnt="5" custLinFactX="-53976" custLinFactNeighborX="-100000" custLinFactNeighborY="4807">
        <dgm:presLayoutVars>
          <dgm:chMax val="0"/>
          <dgm:bulletEnabled val="1"/>
        </dgm:presLayoutVars>
      </dgm:prSet>
      <dgm:spPr/>
    </dgm:pt>
    <dgm:pt modelId="{895E08CF-55CA-402B-944A-D9DD7A4A831E}" type="pres">
      <dgm:prSet presAssocID="{3C7058DD-ADAD-4E73-A4CB-C0CF7B9E3004}" presName="sibTrans" presStyleCnt="0"/>
      <dgm:spPr/>
    </dgm:pt>
    <dgm:pt modelId="{86E5765C-865B-4784-940F-37C688A177E4}" type="pres">
      <dgm:prSet presAssocID="{28B1CA18-84BB-4501-879E-A1065D8B8485}" presName="compositeNode" presStyleCnt="0">
        <dgm:presLayoutVars>
          <dgm:bulletEnabled val="1"/>
        </dgm:presLayoutVars>
      </dgm:prSet>
      <dgm:spPr/>
    </dgm:pt>
    <dgm:pt modelId="{8B3371D1-568B-45FA-9CD1-0FCE7B6C50A1}" type="pres">
      <dgm:prSet presAssocID="{28B1CA18-84BB-4501-879E-A1065D8B8485}" presName="image" presStyleLbl="fgImgPlace1" presStyleIdx="4" presStyleCnt="5" custScaleX="234153" custScaleY="211659" custLinFactNeighborX="-57070" custLinFactNeighborY="-10568"/>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13000" r="-13000"/>
          </a:stretch>
        </a:blipFill>
      </dgm:spPr>
    </dgm:pt>
    <dgm:pt modelId="{50958447-FADE-4E23-91BD-2850C6D67DE9}" type="pres">
      <dgm:prSet presAssocID="{28B1CA18-84BB-4501-879E-A1065D8B8485}" presName="childNode" presStyleLbl="node1" presStyleIdx="4" presStyleCnt="5" custScaleX="124839" custScaleY="89560" custLinFactNeighborX="-25653" custLinFactNeighborY="726">
        <dgm:presLayoutVars>
          <dgm:bulletEnabled val="1"/>
        </dgm:presLayoutVars>
      </dgm:prSet>
      <dgm:spPr/>
    </dgm:pt>
    <dgm:pt modelId="{325A3A68-5BB3-4F29-878E-B2C9D4A48720}" type="pres">
      <dgm:prSet presAssocID="{28B1CA18-84BB-4501-879E-A1065D8B8485}" presName="parentNode" presStyleLbl="revTx" presStyleIdx="4" presStyleCnt="5" custLinFactX="-100000" custLinFactNeighborX="-100755" custLinFactNeighborY="6408">
        <dgm:presLayoutVars>
          <dgm:chMax val="0"/>
          <dgm:bulletEnabled val="1"/>
        </dgm:presLayoutVars>
      </dgm:prSet>
      <dgm:spPr/>
    </dgm:pt>
  </dgm:ptLst>
  <dgm:cxnLst>
    <dgm:cxn modelId="{55FC0608-FC83-4B49-90A1-7B6F756FE02B}" srcId="{A5899FF8-0970-44C6-8B1A-D35116C14A32}" destId="{89940F7A-8D00-4C3C-8BF1-F4D7E84E3E36}" srcOrd="2" destOrd="0" parTransId="{89AAAC1F-7F46-43D2-996B-112866F9D139}" sibTransId="{E2D45462-78F9-4E66-B4E6-7E8B27884B0F}"/>
    <dgm:cxn modelId="{45B5FE08-EBE9-40EB-B47A-668683B04E53}" srcId="{28B1CA18-84BB-4501-879E-A1065D8B8485}" destId="{FE10FFE8-CB37-4823-9793-7E3226A81194}" srcOrd="0" destOrd="0" parTransId="{CAC6991E-4903-495D-8AAA-7B2A331C02CD}" sibTransId="{AFC49667-B7EF-4A4A-89E5-B87C8FC360C6}"/>
    <dgm:cxn modelId="{FACAC50E-D931-4EDC-951E-7634A104C9AE}" type="presOf" srcId="{3A6A3414-EB45-4262-A9B0-389BCECE1DDF}" destId="{55D212DE-6CEF-4BED-99EF-5E387AE77B14}" srcOrd="0" destOrd="1" presId="urn:microsoft.com/office/officeart/2005/8/layout/hList2"/>
    <dgm:cxn modelId="{B473EC14-2CDD-4282-98CC-BAA243C87F1F}" srcId="{8946B06A-244F-44FC-9DFC-CB3B5D728F49}" destId="{A6CAF88D-5F29-4B35-B2EB-FFCDF964DB38}" srcOrd="3" destOrd="0" parTransId="{A17A4468-7252-40AC-BBA3-0B9FEE88B88B}" sibTransId="{0DB5901D-9DF7-4F05-B9DF-73E5C4993CB7}"/>
    <dgm:cxn modelId="{25AAE315-A7BF-40FB-B0CF-F0CFDA449838}" srcId="{84D57592-8C82-4E0A-A3D8-9F29F017B882}" destId="{5B9523E2-7513-491B-BBE7-7693725569ED}" srcOrd="4" destOrd="0" parTransId="{9A7D739C-CB53-4FE5-AC2E-3C466BF735A4}" sibTransId="{499F26ED-5E1E-4902-97C5-2B9BFD3FA56B}"/>
    <dgm:cxn modelId="{1A666D18-BE3D-42D0-AFCF-CBD843991E68}" type="presOf" srcId="{9B7ACD8F-568C-4599-AB93-A24EBC104917}" destId="{A36EC318-29FB-4DEE-8C64-66F98D29CF14}" srcOrd="0" destOrd="0" presId="urn:microsoft.com/office/officeart/2005/8/layout/hList2"/>
    <dgm:cxn modelId="{180FC919-61C8-49AD-85E8-9545382DD9EF}" srcId="{7E525B4D-B38C-4A03-B66E-12C59E84072E}" destId="{F2E742EA-77CC-41C1-986B-42C0949C8CF8}" srcOrd="2" destOrd="0" parTransId="{0B60E3F4-AA72-46A6-8DC2-7191EB9BDFBD}" sibTransId="{01A98314-E561-4C9C-BB8D-DFCC28518FA8}"/>
    <dgm:cxn modelId="{0150A125-C160-4645-9884-302C01569426}" srcId="{7E525B4D-B38C-4A03-B66E-12C59E84072E}" destId="{76750C69-F728-48CA-ABDE-69147952228A}" srcOrd="5" destOrd="0" parTransId="{9735E84E-ECAC-4D93-85FD-CA7B1B5C965C}" sibTransId="{855017B0-C8A8-4BAD-8606-61BA93D11499}"/>
    <dgm:cxn modelId="{A9DFCD25-C98C-4B30-8AAC-06F23F3CD2BA}" srcId="{A5899FF8-0970-44C6-8B1A-D35116C14A32}" destId="{AE591599-04AC-4EC3-ACB6-5069C6E08EC5}" srcOrd="5" destOrd="0" parTransId="{5696AB1A-4E7A-4D1E-89AE-DB87037A497A}" sibTransId="{E203AB0C-A0DE-4A19-BC8D-45529847BE89}"/>
    <dgm:cxn modelId="{5F1B6B28-95DA-4A02-B17B-46E05531931E}" type="presOf" srcId="{CAE9E33D-0365-48C3-A0B6-56065CE9997B}" destId="{FDF73C0E-5DFC-4CAE-AD82-4DCA47870B56}" srcOrd="0" destOrd="2" presId="urn:microsoft.com/office/officeart/2005/8/layout/hList2"/>
    <dgm:cxn modelId="{89EFFE30-72BD-4CBF-B1F8-EC3EA4D81037}" srcId="{A5899FF8-0970-44C6-8B1A-D35116C14A32}" destId="{5B26DC39-40A5-452F-8919-BFD4507B3367}" srcOrd="4" destOrd="0" parTransId="{7901C638-CD88-452F-B159-9D084D543AC6}" sibTransId="{03D50871-828C-4055-AF6B-290DDE9FD1FC}"/>
    <dgm:cxn modelId="{EDD2A031-221F-473D-8EC8-2D37B3310BC1}" type="presOf" srcId="{A5899FF8-0970-44C6-8B1A-D35116C14A32}" destId="{2F50BF50-2D4D-423F-B8BB-B7B4DE30AD31}" srcOrd="0" destOrd="0" presId="urn:microsoft.com/office/officeart/2005/8/layout/hList2"/>
    <dgm:cxn modelId="{7C518B32-3E63-42D3-9837-2EEEEB50E946}" srcId="{A5899FF8-0970-44C6-8B1A-D35116C14A32}" destId="{3AB0C7E5-664C-4D74-8331-FF748235FCA2}" srcOrd="9" destOrd="0" parTransId="{E401F05E-61FF-4C2E-96D3-5F062980BB9D}" sibTransId="{C0196B25-AD23-44B5-82A5-73C5D38F49EF}"/>
    <dgm:cxn modelId="{2BD5DE33-656F-4A5D-A850-62BBB666F07B}" srcId="{84D57592-8C82-4E0A-A3D8-9F29F017B882}" destId="{CAE9E33D-0365-48C3-A0B6-56065CE9997B}" srcOrd="2" destOrd="0" parTransId="{2D50B98B-7B4D-4A75-8804-C522E13E5721}" sibTransId="{A816B368-8A68-4B3A-BD19-9FDD80C37B16}"/>
    <dgm:cxn modelId="{67CE2834-4116-4790-9B6A-B597CBC56CAF}" srcId="{9B7ACD8F-568C-4599-AB93-A24EBC104917}" destId="{28B1CA18-84BB-4501-879E-A1065D8B8485}" srcOrd="4" destOrd="0" parTransId="{EBF3CB32-25FA-4811-A937-8D5A76736A4B}" sibTransId="{84F6E44D-1D47-4CED-86E6-29911D30E3A8}"/>
    <dgm:cxn modelId="{8266DE34-BB8B-4FD1-B37E-1327CA1D1AD8}" srcId="{8946B06A-244F-44FC-9DFC-CB3B5D728F49}" destId="{D599067F-8AB0-4120-9FBE-E71777368620}" srcOrd="2" destOrd="0" parTransId="{AC0BD96E-F738-40B2-B50B-FC24599B09C9}" sibTransId="{0BEA4F20-A006-4090-8B09-9885F5737B7D}"/>
    <dgm:cxn modelId="{5AEC9B35-6AB0-4DAE-B3C1-241C86ADC5FB}" type="presOf" srcId="{6C29906A-383C-4541-9F42-14E40851F952}" destId="{978B5D29-081D-4E58-A252-34D76B6FEDC7}" srcOrd="0" destOrd="6" presId="urn:microsoft.com/office/officeart/2005/8/layout/hList2"/>
    <dgm:cxn modelId="{38B69E39-EDDF-45BC-B59A-45F61CD229E9}" srcId="{A5899FF8-0970-44C6-8B1A-D35116C14A32}" destId="{6C29906A-383C-4541-9F42-14E40851F952}" srcOrd="6" destOrd="0" parTransId="{AE97EADA-D86E-4E0A-9E9A-E9FB8FC7AC7C}" sibTransId="{EE9EC808-1B7A-488E-AE13-1564231FEFE2}"/>
    <dgm:cxn modelId="{8AAFB65B-0A6E-4119-8205-26DA60E51911}" srcId="{84D57592-8C82-4E0A-A3D8-9F29F017B882}" destId="{37B31D70-DF46-4287-9AE6-23897D4EF9C8}" srcOrd="3" destOrd="0" parTransId="{7C56515C-52A1-43D7-BC47-788EE7FCFB5D}" sibTransId="{2FDAF0DA-AD55-4131-ACC5-773444B3EA99}"/>
    <dgm:cxn modelId="{AFBB3060-6F41-488F-8237-1E531D607FD1}" srcId="{A5899FF8-0970-44C6-8B1A-D35116C14A32}" destId="{E725F467-0F0E-46E1-8258-A2CA68306F6A}" srcOrd="1" destOrd="0" parTransId="{91D1D199-CA33-4516-AB7F-FF473C2FA870}" sibTransId="{C5697753-EF06-4275-93D2-EDCE55F89266}"/>
    <dgm:cxn modelId="{511C1143-4AC9-49B0-856A-C92A5150F2F7}" type="presOf" srcId="{F2E742EA-77CC-41C1-986B-42C0949C8CF8}" destId="{3FACD955-B0F5-4C75-AF1E-8F8A9FAD67BE}" srcOrd="0" destOrd="2" presId="urn:microsoft.com/office/officeart/2005/8/layout/hList2"/>
    <dgm:cxn modelId="{E9535243-7ADA-4F87-8067-D9FF56A12E6B}" srcId="{7E525B4D-B38C-4A03-B66E-12C59E84072E}" destId="{71E1DD84-7CAC-44BB-9FC8-68D4B921C4A9}" srcOrd="3" destOrd="0" parTransId="{D18D40CB-E53A-4F05-81EA-437C5565900E}" sibTransId="{E3C87B4C-9F44-4EF4-9525-0BA3D69EA071}"/>
    <dgm:cxn modelId="{A4358A43-1CD6-46F3-9DF7-388B250EE641}" type="presOf" srcId="{8C0CBCA9-C404-4BA1-AD99-768914F67C5E}" destId="{978B5D29-081D-4E58-A252-34D76B6FEDC7}" srcOrd="0" destOrd="7" presId="urn:microsoft.com/office/officeart/2005/8/layout/hList2"/>
    <dgm:cxn modelId="{2F22A764-BC19-4F7F-9383-9FD4551E9664}" srcId="{A5899FF8-0970-44C6-8B1A-D35116C14A32}" destId="{84507A04-2692-4721-9CD0-56760646E29F}" srcOrd="11" destOrd="0" parTransId="{279B89F1-A01A-4CCE-A984-2D8BDC361ABF}" sibTransId="{2079B01E-3EDC-49E7-817D-F4E66B7A3E06}"/>
    <dgm:cxn modelId="{7A832E46-69B4-4A5D-BB96-B26A06E786CF}" type="presOf" srcId="{94D17A11-371C-40CF-BE16-9D0ECF59C9F1}" destId="{978B5D29-081D-4E58-A252-34D76B6FEDC7}" srcOrd="0" destOrd="3" presId="urn:microsoft.com/office/officeart/2005/8/layout/hList2"/>
    <dgm:cxn modelId="{EEDD8369-A6B2-4AA1-8B5A-C6A2D1EEA06D}" type="presOf" srcId="{CA440EAE-8AC6-4ACC-8A83-F617A3E546C1}" destId="{50958447-FADE-4E23-91BD-2850C6D67DE9}" srcOrd="0" destOrd="1" presId="urn:microsoft.com/office/officeart/2005/8/layout/hList2"/>
    <dgm:cxn modelId="{F1899B6F-E56F-49ED-AB42-478413724DAE}" type="presOf" srcId="{76750C69-F728-48CA-ABDE-69147952228A}" destId="{3FACD955-B0F5-4C75-AF1E-8F8A9FAD67BE}" srcOrd="0" destOrd="5" presId="urn:microsoft.com/office/officeart/2005/8/layout/hList2"/>
    <dgm:cxn modelId="{690CFD50-3329-4791-8C68-608048EAD966}" type="presOf" srcId="{8946B06A-244F-44FC-9DFC-CB3B5D728F49}" destId="{572ED7DE-3B32-4326-9EEC-1872064D8EE1}" srcOrd="0" destOrd="0" presId="urn:microsoft.com/office/officeart/2005/8/layout/hList2"/>
    <dgm:cxn modelId="{09391B72-7857-4461-BC65-D2E2847879C4}" srcId="{28B1CA18-84BB-4501-879E-A1065D8B8485}" destId="{CA440EAE-8AC6-4ACC-8A83-F617A3E546C1}" srcOrd="1" destOrd="0" parTransId="{0D4B97F4-582A-40D0-BCDE-7D25DBF0F993}" sibTransId="{2058295C-193B-4C3F-880D-E67EB343EB9A}"/>
    <dgm:cxn modelId="{F7B52A52-F876-47C5-A937-43DCD9103F48}" srcId="{7E525B4D-B38C-4A03-B66E-12C59E84072E}" destId="{326098F9-DDE4-4028-8364-15B88A877CCF}" srcOrd="4" destOrd="0" parTransId="{211F8E19-295D-4572-8C2F-724D3BF3403E}" sibTransId="{0C9CF282-D0E4-4C00-906A-31C959B2CFD2}"/>
    <dgm:cxn modelId="{353F5E72-4472-414A-BD3C-E715CCE04322}" type="presOf" srcId="{37B31D70-DF46-4287-9AE6-23897D4EF9C8}" destId="{FDF73C0E-5DFC-4CAE-AD82-4DCA47870B56}" srcOrd="0" destOrd="3" presId="urn:microsoft.com/office/officeart/2005/8/layout/hList2"/>
    <dgm:cxn modelId="{3F374552-D23A-4C29-8C12-C072A82F0879}" type="presOf" srcId="{D599067F-8AB0-4120-9FBE-E71777368620}" destId="{55D212DE-6CEF-4BED-99EF-5E387AE77B14}" srcOrd="0" destOrd="2" presId="urn:microsoft.com/office/officeart/2005/8/layout/hList2"/>
    <dgm:cxn modelId="{315ECF59-85BA-4E79-9E25-3C21213EC1ED}" type="presOf" srcId="{AE591599-04AC-4EC3-ACB6-5069C6E08EC5}" destId="{978B5D29-081D-4E58-A252-34D76B6FEDC7}" srcOrd="0" destOrd="5" presId="urn:microsoft.com/office/officeart/2005/8/layout/hList2"/>
    <dgm:cxn modelId="{E574E359-1E9A-4DC4-B4A0-6B38F394E5E6}" srcId="{9B7ACD8F-568C-4599-AB93-A24EBC104917}" destId="{8946B06A-244F-44FC-9DFC-CB3B5D728F49}" srcOrd="3" destOrd="0" parTransId="{FB00387A-4BC6-4819-A8C0-D2E539BE4FD6}" sibTransId="{3C7058DD-ADAD-4E73-A4CB-C0CF7B9E3004}"/>
    <dgm:cxn modelId="{3579F17E-C6A6-4E39-BC37-82266FC3EF6A}" type="presOf" srcId="{6DA3EC8B-E40D-4D23-B4BE-A595A5C717D3}" destId="{55D212DE-6CEF-4BED-99EF-5E387AE77B14}" srcOrd="0" destOrd="0" presId="urn:microsoft.com/office/officeart/2005/8/layout/hList2"/>
    <dgm:cxn modelId="{F5F3658B-5409-45AC-96A4-0A7B71E91C6A}" srcId="{28B1CA18-84BB-4501-879E-A1065D8B8485}" destId="{28EC073C-F4C9-4D9E-85DB-6093476C8328}" srcOrd="2" destOrd="0" parTransId="{14B7F486-657D-496E-939B-8DEE4FB1F1EF}" sibTransId="{9D4430C5-5A19-4CFE-827D-84B0A11596D0}"/>
    <dgm:cxn modelId="{CCB2108F-AB4A-4966-A90D-C75859E9F913}" type="presOf" srcId="{84507A04-2692-4721-9CD0-56760646E29F}" destId="{978B5D29-081D-4E58-A252-34D76B6FEDC7}" srcOrd="0" destOrd="11" presId="urn:microsoft.com/office/officeart/2005/8/layout/hList2"/>
    <dgm:cxn modelId="{F93AC890-AF6C-48BC-A618-3AB115B5FEDE}" type="presOf" srcId="{6F57D33C-2124-4F61-85E0-9F70F3A396AD}" destId="{978B5D29-081D-4E58-A252-34D76B6FEDC7}" srcOrd="0" destOrd="10" presId="urn:microsoft.com/office/officeart/2005/8/layout/hList2"/>
    <dgm:cxn modelId="{591C789D-26A7-4929-8C4A-88044793F563}" srcId="{7E525B4D-B38C-4A03-B66E-12C59E84072E}" destId="{DDECAA96-01AB-4CE6-846A-3E35BA1C0E76}" srcOrd="0" destOrd="0" parTransId="{772171CE-6DC1-496A-9D12-00E4A6EC15B0}" sibTransId="{B29D535B-3056-49AC-BA80-A66365D0057A}"/>
    <dgm:cxn modelId="{7B6EDD9E-C581-4C37-A9F6-49AB59DD1705}" type="presOf" srcId="{43D37743-3DEA-4EFE-AFC6-CC450134E2CC}" destId="{FDF73C0E-5DFC-4CAE-AD82-4DCA47870B56}" srcOrd="0" destOrd="1" presId="urn:microsoft.com/office/officeart/2005/8/layout/hList2"/>
    <dgm:cxn modelId="{0A676CA0-AA41-4C86-B4E3-F5F5435257D2}" type="presOf" srcId="{5B26DC39-40A5-452F-8919-BFD4507B3367}" destId="{978B5D29-081D-4E58-A252-34D76B6FEDC7}" srcOrd="0" destOrd="4" presId="urn:microsoft.com/office/officeart/2005/8/layout/hList2"/>
    <dgm:cxn modelId="{A22E32A9-EAB2-41B5-8C6F-E4CD07214C22}" srcId="{A5899FF8-0970-44C6-8B1A-D35116C14A32}" destId="{1A60A1AB-80F8-41F5-AA14-FE594EEACB58}" srcOrd="0" destOrd="0" parTransId="{4C91D812-FD08-4215-BF55-75E491F2F1AB}" sibTransId="{E651A848-03A0-4FC9-A9FD-819AC7D2198C}"/>
    <dgm:cxn modelId="{DEC5CFB2-E2BD-4F48-82A8-2CC8AA2B59CD}" type="presOf" srcId="{43976D77-3735-4A3F-BDBA-86B4CA2AD164}" destId="{978B5D29-081D-4E58-A252-34D76B6FEDC7}" srcOrd="0" destOrd="8" presId="urn:microsoft.com/office/officeart/2005/8/layout/hList2"/>
    <dgm:cxn modelId="{3CC429B3-B821-441C-AB61-C03F3ACD9F29}" srcId="{A5899FF8-0970-44C6-8B1A-D35116C14A32}" destId="{94D17A11-371C-40CF-BE16-9D0ECF59C9F1}" srcOrd="3" destOrd="0" parTransId="{0766404C-5DB1-4430-BC7C-9A19A8E42DC7}" sibTransId="{E7727665-F04C-46C5-814A-936DD3B279A1}"/>
    <dgm:cxn modelId="{A31AF5B6-5FD6-49B6-9C49-23DA98A8D9F9}" type="presOf" srcId="{28EC073C-F4C9-4D9E-85DB-6093476C8328}" destId="{50958447-FADE-4E23-91BD-2850C6D67DE9}" srcOrd="0" destOrd="2" presId="urn:microsoft.com/office/officeart/2005/8/layout/hList2"/>
    <dgm:cxn modelId="{03E96FB8-A9F0-454D-AC7A-343D0FB147EE}" type="presOf" srcId="{1A60A1AB-80F8-41F5-AA14-FE594EEACB58}" destId="{978B5D29-081D-4E58-A252-34D76B6FEDC7}" srcOrd="0" destOrd="0" presId="urn:microsoft.com/office/officeart/2005/8/layout/hList2"/>
    <dgm:cxn modelId="{C820E6BA-1E90-472B-A3C6-D7F95D014FA0}" type="presOf" srcId="{5B9523E2-7513-491B-BBE7-7693725569ED}" destId="{FDF73C0E-5DFC-4CAE-AD82-4DCA47870B56}" srcOrd="0" destOrd="4" presId="urn:microsoft.com/office/officeart/2005/8/layout/hList2"/>
    <dgm:cxn modelId="{CDB6FDBB-7887-42CB-8E62-21D14F0DD230}" type="presOf" srcId="{3AB0C7E5-664C-4D74-8331-FF748235FCA2}" destId="{978B5D29-081D-4E58-A252-34D76B6FEDC7}" srcOrd="0" destOrd="9" presId="urn:microsoft.com/office/officeart/2005/8/layout/hList2"/>
    <dgm:cxn modelId="{7E5379C3-4518-41FA-ADDB-589849CAE524}" type="presOf" srcId="{E725F467-0F0E-46E1-8258-A2CA68306F6A}" destId="{978B5D29-081D-4E58-A252-34D76B6FEDC7}" srcOrd="0" destOrd="1" presId="urn:microsoft.com/office/officeart/2005/8/layout/hList2"/>
    <dgm:cxn modelId="{0D8910C9-F6A0-456A-964F-8666CE4BBFDB}" type="presOf" srcId="{DDECAA96-01AB-4CE6-846A-3E35BA1C0E76}" destId="{3FACD955-B0F5-4C75-AF1E-8F8A9FAD67BE}" srcOrd="0" destOrd="0" presId="urn:microsoft.com/office/officeart/2005/8/layout/hList2"/>
    <dgm:cxn modelId="{C77351C9-2693-4610-AB39-EED121114CC8}" srcId="{84D57592-8C82-4E0A-A3D8-9F29F017B882}" destId="{6DDF02B7-B144-4FA7-99CF-A2EB1333BF76}" srcOrd="0" destOrd="0" parTransId="{8262FA33-A16D-44A4-AFA8-56550F56C50D}" sibTransId="{D318FE68-6812-42FA-8E12-2F1BC1AC2A6D}"/>
    <dgm:cxn modelId="{5866DECD-5280-4C42-B940-C0EB71E0AFBF}" srcId="{A5899FF8-0970-44C6-8B1A-D35116C14A32}" destId="{6F57D33C-2124-4F61-85E0-9F70F3A396AD}" srcOrd="10" destOrd="0" parTransId="{E3A66CA9-5EB1-45D7-825E-665A31D85CB1}" sibTransId="{98608BF4-41C8-4D9C-8D1E-6036B08BE743}"/>
    <dgm:cxn modelId="{C96562CE-FD09-4421-9923-C516CE3500FD}" type="presOf" srcId="{28B1CA18-84BB-4501-879E-A1065D8B8485}" destId="{325A3A68-5BB3-4F29-878E-B2C9D4A48720}" srcOrd="0" destOrd="0" presId="urn:microsoft.com/office/officeart/2005/8/layout/hList2"/>
    <dgm:cxn modelId="{72C635D7-AE7D-4D26-8798-8EFD326EF3BD}" srcId="{84D57592-8C82-4E0A-A3D8-9F29F017B882}" destId="{43D37743-3DEA-4EFE-AFC6-CC450134E2CC}" srcOrd="1" destOrd="0" parTransId="{4EAB05F4-49EE-46E4-BDED-8727680C1821}" sibTransId="{F5E49CFC-1635-4C77-A058-8E80E0DB3DE5}"/>
    <dgm:cxn modelId="{842A35DA-6AA6-4E1E-BB0D-CE3A906A4403}" srcId="{7E525B4D-B38C-4A03-B66E-12C59E84072E}" destId="{723041D4-15AD-4269-B8EF-B224F1A924EF}" srcOrd="1" destOrd="0" parTransId="{CB4F72DB-651D-46E0-9DD8-BA7EC50CDB01}" sibTransId="{759196EB-5A95-475F-9ACC-5347F6A78EB4}"/>
    <dgm:cxn modelId="{C152F8DE-9967-4539-8E7B-09BD5F3C40FA}" type="presOf" srcId="{84D57592-8C82-4E0A-A3D8-9F29F017B882}" destId="{4C312234-0080-49B5-93F6-81E577EE91B9}" srcOrd="0" destOrd="0" presId="urn:microsoft.com/office/officeart/2005/8/layout/hList2"/>
    <dgm:cxn modelId="{25C297E0-F479-4353-896E-4657258E8B4E}" type="presOf" srcId="{7E525B4D-B38C-4A03-B66E-12C59E84072E}" destId="{CC89A192-7D00-480E-A2AC-CD58AFBAD436}" srcOrd="0" destOrd="0" presId="urn:microsoft.com/office/officeart/2005/8/layout/hList2"/>
    <dgm:cxn modelId="{333982E1-E562-442C-A4C6-2D32C3E77AF2}" srcId="{A5899FF8-0970-44C6-8B1A-D35116C14A32}" destId="{8C0CBCA9-C404-4BA1-AD99-768914F67C5E}" srcOrd="7" destOrd="0" parTransId="{00754D91-F4AA-423D-BBA8-99F046F0EE69}" sibTransId="{934666A1-791E-444B-9D7A-6C1F7BB84515}"/>
    <dgm:cxn modelId="{E23600E2-8604-434B-A30D-73BAF9A6CCBA}" srcId="{9B7ACD8F-568C-4599-AB93-A24EBC104917}" destId="{84D57592-8C82-4E0A-A3D8-9F29F017B882}" srcOrd="2" destOrd="0" parTransId="{3C343F9D-C8E6-4743-BEE7-9416866A24BE}" sibTransId="{3D405E04-7D75-4B9D-9153-44953F0641A0}"/>
    <dgm:cxn modelId="{81BD3FE2-6EF7-47A6-BEBC-A88B0B30C39E}" srcId="{9B7ACD8F-568C-4599-AB93-A24EBC104917}" destId="{A5899FF8-0970-44C6-8B1A-D35116C14A32}" srcOrd="0" destOrd="0" parTransId="{C2A54111-8ECE-454F-B254-6153F1012968}" sibTransId="{62B6D614-D480-4BA3-9EFE-367873557289}"/>
    <dgm:cxn modelId="{3582EBE2-ED8C-42F9-B95D-9E41039B1370}" type="presOf" srcId="{326098F9-DDE4-4028-8364-15B88A877CCF}" destId="{3FACD955-B0F5-4C75-AF1E-8F8A9FAD67BE}" srcOrd="0" destOrd="4" presId="urn:microsoft.com/office/officeart/2005/8/layout/hList2"/>
    <dgm:cxn modelId="{5305E3E5-151E-40EF-BA46-3367619DA33C}" type="presOf" srcId="{723041D4-15AD-4269-B8EF-B224F1A924EF}" destId="{3FACD955-B0F5-4C75-AF1E-8F8A9FAD67BE}" srcOrd="0" destOrd="1" presId="urn:microsoft.com/office/officeart/2005/8/layout/hList2"/>
    <dgm:cxn modelId="{105D0CE6-F342-4B92-B511-7DE176376CFB}" type="presOf" srcId="{FE10FFE8-CB37-4823-9793-7E3226A81194}" destId="{50958447-FADE-4E23-91BD-2850C6D67DE9}" srcOrd="0" destOrd="0" presId="urn:microsoft.com/office/officeart/2005/8/layout/hList2"/>
    <dgm:cxn modelId="{31EA7CE7-22F3-4CFB-AFC6-1C0C4FF0882E}" type="presOf" srcId="{6DDF02B7-B144-4FA7-99CF-A2EB1333BF76}" destId="{FDF73C0E-5DFC-4CAE-AD82-4DCA47870B56}" srcOrd="0" destOrd="0" presId="urn:microsoft.com/office/officeart/2005/8/layout/hList2"/>
    <dgm:cxn modelId="{4BC167EA-DFD3-4D76-B2BC-B230641F5F65}" type="presOf" srcId="{A6CAF88D-5F29-4B35-B2EB-FFCDF964DB38}" destId="{55D212DE-6CEF-4BED-99EF-5E387AE77B14}" srcOrd="0" destOrd="3" presId="urn:microsoft.com/office/officeart/2005/8/layout/hList2"/>
    <dgm:cxn modelId="{B55F0DED-F8E2-42F4-B38E-C54396796111}" srcId="{8946B06A-244F-44FC-9DFC-CB3B5D728F49}" destId="{6DA3EC8B-E40D-4D23-B4BE-A595A5C717D3}" srcOrd="0" destOrd="0" parTransId="{8BC4BEC6-6287-46C5-8370-F8591A2B7A55}" sibTransId="{EE81FD8D-7F22-4486-AC19-B5B48233F6E3}"/>
    <dgm:cxn modelId="{AC2537EF-723C-49F7-B1C6-A2B1D7538A65}" srcId="{9B7ACD8F-568C-4599-AB93-A24EBC104917}" destId="{7E525B4D-B38C-4A03-B66E-12C59E84072E}" srcOrd="1" destOrd="0" parTransId="{FDFCE1EB-DDD5-454C-8FAE-CB631899FC05}" sibTransId="{F42D8DC3-EB2A-4FC4-BCF9-F0A3FAC5B2DD}"/>
    <dgm:cxn modelId="{147592EF-5166-4569-A4CC-A723A394EEB8}" srcId="{8946B06A-244F-44FC-9DFC-CB3B5D728F49}" destId="{3A6A3414-EB45-4262-A9B0-389BCECE1DDF}" srcOrd="1" destOrd="0" parTransId="{5DA73924-2A50-49AB-B23C-04DE909EA214}" sibTransId="{FFF93E4B-E621-494E-84B9-E976AB45A322}"/>
    <dgm:cxn modelId="{9CBC30F5-497F-4D50-BA2D-5D3E82D348B4}" srcId="{A5899FF8-0970-44C6-8B1A-D35116C14A32}" destId="{43976D77-3735-4A3F-BDBA-86B4CA2AD164}" srcOrd="8" destOrd="0" parTransId="{B5267714-B9E9-4C01-BACC-FBA2373BA71E}" sibTransId="{3DC1EB1E-F1FA-41E9-A2F8-51F5D34BF333}"/>
    <dgm:cxn modelId="{C2CBCBFB-013B-417E-97A2-E63E5E91036F}" type="presOf" srcId="{89940F7A-8D00-4C3C-8BF1-F4D7E84E3E36}" destId="{978B5D29-081D-4E58-A252-34D76B6FEDC7}" srcOrd="0" destOrd="2" presId="urn:microsoft.com/office/officeart/2005/8/layout/hList2"/>
    <dgm:cxn modelId="{B8D7DDFE-40AB-4902-B64D-E19E91874845}" type="presOf" srcId="{71E1DD84-7CAC-44BB-9FC8-68D4B921C4A9}" destId="{3FACD955-B0F5-4C75-AF1E-8F8A9FAD67BE}" srcOrd="0" destOrd="3" presId="urn:microsoft.com/office/officeart/2005/8/layout/hList2"/>
    <dgm:cxn modelId="{43C84FD9-D2F2-4BB8-824A-B177EEE5ED5F}" type="presParOf" srcId="{A36EC318-29FB-4DEE-8C64-66F98D29CF14}" destId="{E608885F-22E8-4FC7-8875-2AE1268164C6}" srcOrd="0" destOrd="0" presId="urn:microsoft.com/office/officeart/2005/8/layout/hList2"/>
    <dgm:cxn modelId="{91E09FD2-9C0C-4581-B7BD-86516D01BFE9}" type="presParOf" srcId="{E608885F-22E8-4FC7-8875-2AE1268164C6}" destId="{712FC723-1A89-4886-98C6-F385A2CA8AAF}" srcOrd="0" destOrd="0" presId="urn:microsoft.com/office/officeart/2005/8/layout/hList2"/>
    <dgm:cxn modelId="{0880DAF6-6CA3-411B-9937-6F3DDB257236}" type="presParOf" srcId="{E608885F-22E8-4FC7-8875-2AE1268164C6}" destId="{978B5D29-081D-4E58-A252-34D76B6FEDC7}" srcOrd="1" destOrd="0" presId="urn:microsoft.com/office/officeart/2005/8/layout/hList2"/>
    <dgm:cxn modelId="{7439D3A6-F818-438C-980B-088A872BF25E}" type="presParOf" srcId="{E608885F-22E8-4FC7-8875-2AE1268164C6}" destId="{2F50BF50-2D4D-423F-B8BB-B7B4DE30AD31}" srcOrd="2" destOrd="0" presId="urn:microsoft.com/office/officeart/2005/8/layout/hList2"/>
    <dgm:cxn modelId="{F0EE3FAA-E355-4149-9F47-1B95A53D6FA0}" type="presParOf" srcId="{A36EC318-29FB-4DEE-8C64-66F98D29CF14}" destId="{0DA79858-D291-4B4F-8870-FC7D21388156}" srcOrd="1" destOrd="0" presId="urn:microsoft.com/office/officeart/2005/8/layout/hList2"/>
    <dgm:cxn modelId="{ADEA111C-A378-4EBB-BC72-707F86EC9902}" type="presParOf" srcId="{A36EC318-29FB-4DEE-8C64-66F98D29CF14}" destId="{4DAAEB47-7D86-4C77-BB61-0F4D3F6D4567}" srcOrd="2" destOrd="0" presId="urn:microsoft.com/office/officeart/2005/8/layout/hList2"/>
    <dgm:cxn modelId="{80484548-981D-47D8-A740-B410B8E66299}" type="presParOf" srcId="{4DAAEB47-7D86-4C77-BB61-0F4D3F6D4567}" destId="{32C78122-45AB-49B5-8EF6-EAD47CF1B33A}" srcOrd="0" destOrd="0" presId="urn:microsoft.com/office/officeart/2005/8/layout/hList2"/>
    <dgm:cxn modelId="{F2AFC1A9-4B49-4588-B3D5-481D91D9BFF0}" type="presParOf" srcId="{4DAAEB47-7D86-4C77-BB61-0F4D3F6D4567}" destId="{3FACD955-B0F5-4C75-AF1E-8F8A9FAD67BE}" srcOrd="1" destOrd="0" presId="urn:microsoft.com/office/officeart/2005/8/layout/hList2"/>
    <dgm:cxn modelId="{B1B471BA-F695-433B-8103-6DAAF91A58FA}" type="presParOf" srcId="{4DAAEB47-7D86-4C77-BB61-0F4D3F6D4567}" destId="{CC89A192-7D00-480E-A2AC-CD58AFBAD436}" srcOrd="2" destOrd="0" presId="urn:microsoft.com/office/officeart/2005/8/layout/hList2"/>
    <dgm:cxn modelId="{542A75DA-341F-4C83-9422-FC2EBE2ECBDC}" type="presParOf" srcId="{A36EC318-29FB-4DEE-8C64-66F98D29CF14}" destId="{94AFE4C3-02A8-4ADE-A771-A62042BA99F4}" srcOrd="3" destOrd="0" presId="urn:microsoft.com/office/officeart/2005/8/layout/hList2"/>
    <dgm:cxn modelId="{A6F9861D-4F69-4462-9949-A22A78BA4FEC}" type="presParOf" srcId="{A36EC318-29FB-4DEE-8C64-66F98D29CF14}" destId="{72CC6307-B447-4FE1-AD3B-6FB4E3B040E4}" srcOrd="4" destOrd="0" presId="urn:microsoft.com/office/officeart/2005/8/layout/hList2"/>
    <dgm:cxn modelId="{5FEC6BF9-031A-42B4-96C9-4D20BA9FF4EC}" type="presParOf" srcId="{72CC6307-B447-4FE1-AD3B-6FB4E3B040E4}" destId="{7CA985BB-CA57-4411-9CE6-A5983073259B}" srcOrd="0" destOrd="0" presId="urn:microsoft.com/office/officeart/2005/8/layout/hList2"/>
    <dgm:cxn modelId="{C73F0273-0EC3-41EB-815A-FF2B54A6E34E}" type="presParOf" srcId="{72CC6307-B447-4FE1-AD3B-6FB4E3B040E4}" destId="{FDF73C0E-5DFC-4CAE-AD82-4DCA47870B56}" srcOrd="1" destOrd="0" presId="urn:microsoft.com/office/officeart/2005/8/layout/hList2"/>
    <dgm:cxn modelId="{F1954890-D72B-4BBB-93EB-F7A7130560F3}" type="presParOf" srcId="{72CC6307-B447-4FE1-AD3B-6FB4E3B040E4}" destId="{4C312234-0080-49B5-93F6-81E577EE91B9}" srcOrd="2" destOrd="0" presId="urn:microsoft.com/office/officeart/2005/8/layout/hList2"/>
    <dgm:cxn modelId="{D4ECC9DE-1AC6-44BB-B5A9-F14083F01CF4}" type="presParOf" srcId="{A36EC318-29FB-4DEE-8C64-66F98D29CF14}" destId="{380C0EB0-8FBE-40B5-99CA-624F4203FAEC}" srcOrd="5" destOrd="0" presId="urn:microsoft.com/office/officeart/2005/8/layout/hList2"/>
    <dgm:cxn modelId="{6E3052DC-23D6-4495-9448-97ABB87466AA}" type="presParOf" srcId="{A36EC318-29FB-4DEE-8C64-66F98D29CF14}" destId="{373C9F6F-D5C2-4927-A4C6-6CB724A3CD9D}" srcOrd="6" destOrd="0" presId="urn:microsoft.com/office/officeart/2005/8/layout/hList2"/>
    <dgm:cxn modelId="{7F96C2D1-F834-4541-897B-94E8E68B8DE4}" type="presParOf" srcId="{373C9F6F-D5C2-4927-A4C6-6CB724A3CD9D}" destId="{E1A5C114-47AD-43BC-896A-99C12245DE03}" srcOrd="0" destOrd="0" presId="urn:microsoft.com/office/officeart/2005/8/layout/hList2"/>
    <dgm:cxn modelId="{FCEFBC75-B43D-40BF-81A8-2C2AFB20CBDE}" type="presParOf" srcId="{373C9F6F-D5C2-4927-A4C6-6CB724A3CD9D}" destId="{55D212DE-6CEF-4BED-99EF-5E387AE77B14}" srcOrd="1" destOrd="0" presId="urn:microsoft.com/office/officeart/2005/8/layout/hList2"/>
    <dgm:cxn modelId="{38F886A8-CB57-4189-89C8-696177D99306}" type="presParOf" srcId="{373C9F6F-D5C2-4927-A4C6-6CB724A3CD9D}" destId="{572ED7DE-3B32-4326-9EEC-1872064D8EE1}" srcOrd="2" destOrd="0" presId="urn:microsoft.com/office/officeart/2005/8/layout/hList2"/>
    <dgm:cxn modelId="{D88279CD-7F89-4974-8262-4DBFEBCF2064}" type="presParOf" srcId="{A36EC318-29FB-4DEE-8C64-66F98D29CF14}" destId="{895E08CF-55CA-402B-944A-D9DD7A4A831E}" srcOrd="7" destOrd="0" presId="urn:microsoft.com/office/officeart/2005/8/layout/hList2"/>
    <dgm:cxn modelId="{5EE4D164-1631-445F-AB13-0CA10A0231BE}" type="presParOf" srcId="{A36EC318-29FB-4DEE-8C64-66F98D29CF14}" destId="{86E5765C-865B-4784-940F-37C688A177E4}" srcOrd="8" destOrd="0" presId="urn:microsoft.com/office/officeart/2005/8/layout/hList2"/>
    <dgm:cxn modelId="{F43D4BAF-1DD3-4BA2-9612-DDEA1DB166D6}" type="presParOf" srcId="{86E5765C-865B-4784-940F-37C688A177E4}" destId="{8B3371D1-568B-45FA-9CD1-0FCE7B6C50A1}" srcOrd="0" destOrd="0" presId="urn:microsoft.com/office/officeart/2005/8/layout/hList2"/>
    <dgm:cxn modelId="{5ADAC81D-6F02-44F6-A319-B91A29E36F30}" type="presParOf" srcId="{86E5765C-865B-4784-940F-37C688A177E4}" destId="{50958447-FADE-4E23-91BD-2850C6D67DE9}" srcOrd="1" destOrd="0" presId="urn:microsoft.com/office/officeart/2005/8/layout/hList2"/>
    <dgm:cxn modelId="{85EAA58A-CD9F-4A5D-9052-88374DE42BD8}" type="presParOf" srcId="{86E5765C-865B-4784-940F-37C688A177E4}" destId="{325A3A68-5BB3-4F29-878E-B2C9D4A48720}"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E26FAB-2F57-4C62-A0F7-747271883EE9}"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ro-MD"/>
        </a:p>
      </dgm:t>
    </dgm:pt>
    <dgm:pt modelId="{26497F4E-228A-44D2-A796-CCDDC7EF5480}">
      <dgm:prSet phldrT="[Text]" custT="1"/>
      <dgm:spPr>
        <a:solidFill>
          <a:schemeClr val="accent1"/>
        </a:solidFill>
      </dgm:spPr>
      <dgm:t>
        <a:bodyPr/>
        <a:lstStyle/>
        <a:p>
          <a:r>
            <a:rPr lang="ro-MD" sz="1600" b="1" dirty="0">
              <a:solidFill>
                <a:schemeClr val="bg1"/>
              </a:solidFill>
            </a:rPr>
            <a:t>GRINDINA</a:t>
          </a:r>
        </a:p>
      </dgm:t>
    </dgm:pt>
    <dgm:pt modelId="{1B099BD4-A775-40CA-B9BE-F020AC415B10}" type="parTrans" cxnId="{E79EF4E7-3C63-4A2E-BBED-9DA2FC9EBB6C}">
      <dgm:prSet/>
      <dgm:spPr/>
      <dgm:t>
        <a:bodyPr/>
        <a:lstStyle/>
        <a:p>
          <a:endParaRPr lang="ro-MD" sz="1600"/>
        </a:p>
      </dgm:t>
    </dgm:pt>
    <dgm:pt modelId="{8AAD80F4-C240-4C68-9EF9-FEE3261C6AE1}" type="sibTrans" cxnId="{E79EF4E7-3C63-4A2E-BBED-9DA2FC9EBB6C}">
      <dgm:prSet/>
      <dgm:spPr/>
      <dgm:t>
        <a:bodyPr/>
        <a:lstStyle/>
        <a:p>
          <a:endParaRPr lang="ro-MD" sz="1600"/>
        </a:p>
      </dgm:t>
    </dgm:pt>
    <dgm:pt modelId="{02AB6616-F6A5-42AC-BA51-3A761A1D28F7}">
      <dgm:prSet phldrT="[Text]" custT="1"/>
      <dgm:spPr/>
      <dgm:t>
        <a:bodyPr/>
        <a:lstStyle/>
        <a:p>
          <a:r>
            <a:rPr lang="ro-MD" sz="1600" b="1" dirty="0"/>
            <a:t>ÎNGHEȚ</a:t>
          </a:r>
        </a:p>
      </dgm:t>
    </dgm:pt>
    <dgm:pt modelId="{684FFE8C-0CD8-4CCE-9424-227687DC993A}" type="parTrans" cxnId="{F2B2CAFB-1921-4425-A16B-1706DB91A27B}">
      <dgm:prSet/>
      <dgm:spPr/>
      <dgm:t>
        <a:bodyPr/>
        <a:lstStyle/>
        <a:p>
          <a:endParaRPr lang="ro-MD" sz="1600"/>
        </a:p>
      </dgm:t>
    </dgm:pt>
    <dgm:pt modelId="{988FF5BF-475F-43AF-91E9-467F7D6FEDE3}" type="sibTrans" cxnId="{F2B2CAFB-1921-4425-A16B-1706DB91A27B}">
      <dgm:prSet/>
      <dgm:spPr/>
      <dgm:t>
        <a:bodyPr/>
        <a:lstStyle/>
        <a:p>
          <a:endParaRPr lang="ro-MD" sz="1600"/>
        </a:p>
      </dgm:t>
    </dgm:pt>
    <dgm:pt modelId="{D44D5E0E-501F-425B-BE77-D9E6EC7D7831}">
      <dgm:prSet phldrT="[Text]" custT="1"/>
      <dgm:spPr/>
      <dgm:t>
        <a:bodyPr/>
        <a:lstStyle/>
        <a:p>
          <a:r>
            <a:rPr lang="ro-MD" sz="1600" b="1" dirty="0"/>
            <a:t>ÎNGHEȚ TÂRZIU DE PRIMĂVARĂ</a:t>
          </a:r>
        </a:p>
      </dgm:t>
    </dgm:pt>
    <dgm:pt modelId="{1772E54D-D6FA-428B-9856-2EDC9FF1161F}" type="parTrans" cxnId="{6EFC007D-2ED6-416C-B747-6521B7C35C2D}">
      <dgm:prSet/>
      <dgm:spPr/>
      <dgm:t>
        <a:bodyPr/>
        <a:lstStyle/>
        <a:p>
          <a:endParaRPr lang="ro-MD" sz="1600"/>
        </a:p>
      </dgm:t>
    </dgm:pt>
    <dgm:pt modelId="{B719A9CD-6F98-4684-BE6C-E8795F921E63}" type="sibTrans" cxnId="{6EFC007D-2ED6-416C-B747-6521B7C35C2D}">
      <dgm:prSet/>
      <dgm:spPr/>
      <dgm:t>
        <a:bodyPr/>
        <a:lstStyle/>
        <a:p>
          <a:endParaRPr lang="ro-MD" sz="1600"/>
        </a:p>
      </dgm:t>
    </dgm:pt>
    <dgm:pt modelId="{366B3787-A1A9-4DD0-9BC7-945F661F64AB}">
      <dgm:prSet phldrT="[Text]" custT="1"/>
      <dgm:spPr/>
      <dgm:t>
        <a:bodyPr/>
        <a:lstStyle/>
        <a:p>
          <a:r>
            <a:rPr lang="en-US" sz="1600" b="1" dirty="0"/>
            <a:t>INCENDIU / FOC</a:t>
          </a:r>
          <a:endParaRPr lang="ro-MD" sz="1600" b="1" dirty="0"/>
        </a:p>
      </dgm:t>
    </dgm:pt>
    <dgm:pt modelId="{549C92A1-4A8D-435B-A698-C98D626D7CEF}" type="parTrans" cxnId="{CCFBE387-C3F0-4A40-A68F-EF485D25F5D2}">
      <dgm:prSet/>
      <dgm:spPr/>
      <dgm:t>
        <a:bodyPr/>
        <a:lstStyle/>
        <a:p>
          <a:endParaRPr lang="ro-MD" sz="1600"/>
        </a:p>
      </dgm:t>
    </dgm:pt>
    <dgm:pt modelId="{AEBB8AE8-E971-4A86-9FAE-EDCB116956B7}" type="sibTrans" cxnId="{CCFBE387-C3F0-4A40-A68F-EF485D25F5D2}">
      <dgm:prSet/>
      <dgm:spPr/>
      <dgm:t>
        <a:bodyPr/>
        <a:lstStyle/>
        <a:p>
          <a:endParaRPr lang="ro-MD" sz="1600"/>
        </a:p>
      </dgm:t>
    </dgm:pt>
    <dgm:pt modelId="{7D7340DA-7C26-4B5C-8B01-1867626C358C}">
      <dgm:prSet phldrT="[Text]" custT="1"/>
      <dgm:spPr/>
      <dgm:t>
        <a:bodyPr/>
        <a:lstStyle/>
        <a:p>
          <a:r>
            <a:rPr lang="en-US" sz="1600" b="1" dirty="0"/>
            <a:t>FURTUN</a:t>
          </a:r>
          <a:r>
            <a:rPr lang="ro-MD" sz="1600" b="1" dirty="0"/>
            <a:t>Ă</a:t>
          </a:r>
        </a:p>
      </dgm:t>
    </dgm:pt>
    <dgm:pt modelId="{8EA21B61-2C00-4760-B88B-20F850BF3CEC}" type="parTrans" cxnId="{C4685B93-65D5-4A12-9CFA-1D162CE4F7DE}">
      <dgm:prSet/>
      <dgm:spPr/>
      <dgm:t>
        <a:bodyPr/>
        <a:lstStyle/>
        <a:p>
          <a:endParaRPr lang="ro-MD" sz="1600"/>
        </a:p>
      </dgm:t>
    </dgm:pt>
    <dgm:pt modelId="{3B081E49-6785-43D1-B67E-596888F83A08}" type="sibTrans" cxnId="{C4685B93-65D5-4A12-9CFA-1D162CE4F7DE}">
      <dgm:prSet/>
      <dgm:spPr/>
      <dgm:t>
        <a:bodyPr/>
        <a:lstStyle/>
        <a:p>
          <a:endParaRPr lang="ro-MD" sz="1600"/>
        </a:p>
      </dgm:t>
    </dgm:pt>
    <dgm:pt modelId="{747777F8-9151-431E-BFC4-FF2E60274FD9}">
      <dgm:prSet phldrT="[Text]" custT="1"/>
      <dgm:spPr/>
      <dgm:t>
        <a:bodyPr/>
        <a:lstStyle/>
        <a:p>
          <a:r>
            <a:rPr lang="ro-MD" sz="1600" b="1" dirty="0"/>
            <a:t>PLOAIE TORENȚIALĂ</a:t>
          </a:r>
        </a:p>
      </dgm:t>
    </dgm:pt>
    <dgm:pt modelId="{67B13164-8623-4D9D-8ABA-1176E48CF480}" type="parTrans" cxnId="{3FD14AD5-E1EA-4015-B466-B2CE987922EB}">
      <dgm:prSet/>
      <dgm:spPr/>
      <dgm:t>
        <a:bodyPr/>
        <a:lstStyle/>
        <a:p>
          <a:endParaRPr lang="ro-MD" sz="1600"/>
        </a:p>
      </dgm:t>
    </dgm:pt>
    <dgm:pt modelId="{18C3D76B-84CC-4B3D-976A-0F2F8D43935B}" type="sibTrans" cxnId="{3FD14AD5-E1EA-4015-B466-B2CE987922EB}">
      <dgm:prSet/>
      <dgm:spPr/>
      <dgm:t>
        <a:bodyPr/>
        <a:lstStyle/>
        <a:p>
          <a:endParaRPr lang="ro-MD" sz="1600"/>
        </a:p>
      </dgm:t>
    </dgm:pt>
    <dgm:pt modelId="{213DD747-5AF1-4893-B150-A97D2319B014}">
      <dgm:prSet phldrT="[Text]" custT="1"/>
      <dgm:spPr/>
      <dgm:t>
        <a:bodyPr/>
        <a:lstStyle/>
        <a:p>
          <a:r>
            <a:rPr lang="ro-MD" sz="1600" b="1" dirty="0"/>
            <a:t>SECETĂ PEDOLOGICĂ ÎN FAZA DE RĂSĂRIRE</a:t>
          </a:r>
        </a:p>
      </dgm:t>
    </dgm:pt>
    <dgm:pt modelId="{B32FE8E5-4F82-4662-B477-A628B78D6672}" type="parTrans" cxnId="{3E89FC06-EF7E-442E-800E-615E3B57F772}">
      <dgm:prSet/>
      <dgm:spPr/>
      <dgm:t>
        <a:bodyPr/>
        <a:lstStyle/>
        <a:p>
          <a:endParaRPr lang="ro-MD" sz="1600"/>
        </a:p>
      </dgm:t>
    </dgm:pt>
    <dgm:pt modelId="{B3A89424-D306-4F3F-A097-2678B0B66703}" type="sibTrans" cxnId="{3E89FC06-EF7E-442E-800E-615E3B57F772}">
      <dgm:prSet/>
      <dgm:spPr/>
      <dgm:t>
        <a:bodyPr/>
        <a:lstStyle/>
        <a:p>
          <a:endParaRPr lang="ro-MD" sz="1600"/>
        </a:p>
      </dgm:t>
    </dgm:pt>
    <dgm:pt modelId="{F1769218-BA14-4E5A-87B1-8B97510EA40A}">
      <dgm:prSet phldrT="[Text]" custT="1"/>
      <dgm:spPr/>
      <dgm:t>
        <a:bodyPr/>
        <a:lstStyle/>
        <a:p>
          <a:r>
            <a:rPr lang="ro-MD" sz="1600" b="1" dirty="0"/>
            <a:t>DĂUNĂTORI SPECIFICI</a:t>
          </a:r>
        </a:p>
      </dgm:t>
    </dgm:pt>
    <dgm:pt modelId="{B281FDC2-5E3F-4E20-8AC1-21ED01D8D92E}" type="parTrans" cxnId="{4FA5283D-07F9-48B2-AD6C-8134347C15C1}">
      <dgm:prSet/>
      <dgm:spPr/>
      <dgm:t>
        <a:bodyPr/>
        <a:lstStyle/>
        <a:p>
          <a:endParaRPr lang="ro-MD" sz="1600"/>
        </a:p>
      </dgm:t>
    </dgm:pt>
    <dgm:pt modelId="{D2890D4F-E12A-4871-B003-327DD89BE0B5}" type="sibTrans" cxnId="{4FA5283D-07F9-48B2-AD6C-8134347C15C1}">
      <dgm:prSet/>
      <dgm:spPr/>
      <dgm:t>
        <a:bodyPr/>
        <a:lstStyle/>
        <a:p>
          <a:endParaRPr lang="ro-MD" sz="1600"/>
        </a:p>
      </dgm:t>
    </dgm:pt>
    <dgm:pt modelId="{E11D9522-188D-4145-A43E-82E8BD9F7670}">
      <dgm:prSet custT="1"/>
      <dgm:spPr/>
      <dgm:t>
        <a:bodyPr/>
        <a:lstStyle/>
        <a:p>
          <a:r>
            <a:rPr lang="ro-MD" sz="1600" b="1" dirty="0"/>
            <a:t>SECETĂ (RISC ASIGURAT DOAR LA PORUMB PENTRU BOABE)</a:t>
          </a:r>
        </a:p>
      </dgm:t>
    </dgm:pt>
    <dgm:pt modelId="{36ADCEF9-9460-46F7-BB00-41D5C44BE867}" type="parTrans" cxnId="{FB159BB8-08E7-40BD-8F97-714ECD2B2814}">
      <dgm:prSet/>
      <dgm:spPr/>
      <dgm:t>
        <a:bodyPr/>
        <a:lstStyle/>
        <a:p>
          <a:endParaRPr lang="ro-MD"/>
        </a:p>
      </dgm:t>
    </dgm:pt>
    <dgm:pt modelId="{198BC2AF-2133-4580-B3B4-51DFFB872B5B}" type="sibTrans" cxnId="{FB159BB8-08E7-40BD-8F97-714ECD2B2814}">
      <dgm:prSet/>
      <dgm:spPr/>
      <dgm:t>
        <a:bodyPr/>
        <a:lstStyle/>
        <a:p>
          <a:endParaRPr lang="ro-MD"/>
        </a:p>
      </dgm:t>
    </dgm:pt>
    <dgm:pt modelId="{0E4F0B6D-5807-4978-A137-2862AA4FBC15}">
      <dgm:prSet custT="1"/>
      <dgm:spPr/>
      <dgm:t>
        <a:bodyPr/>
        <a:lstStyle/>
        <a:p>
          <a:r>
            <a:rPr lang="ro-MD" sz="1600" b="1" dirty="0"/>
            <a:t>DAUNE PROVOCATE DE PARTICULE DE SOL ANTRENATE DE VÂNTUL PUTERNIC/ CRUSTĂ/ SPĂLAREA SOLULUI</a:t>
          </a:r>
        </a:p>
      </dgm:t>
    </dgm:pt>
    <dgm:pt modelId="{867DD30A-DA0D-42F8-B8A8-4487A8C7662E}" type="parTrans" cxnId="{D79DF5AB-8678-455D-9F9E-44FAE7C5C39A}">
      <dgm:prSet/>
      <dgm:spPr/>
      <dgm:t>
        <a:bodyPr/>
        <a:lstStyle/>
        <a:p>
          <a:endParaRPr lang="ro-MD"/>
        </a:p>
      </dgm:t>
    </dgm:pt>
    <dgm:pt modelId="{571E9D81-164C-4E81-B428-9CEE8A4A8339}" type="sibTrans" cxnId="{D79DF5AB-8678-455D-9F9E-44FAE7C5C39A}">
      <dgm:prSet/>
      <dgm:spPr/>
      <dgm:t>
        <a:bodyPr/>
        <a:lstStyle/>
        <a:p>
          <a:endParaRPr lang="ro-MD"/>
        </a:p>
      </dgm:t>
    </dgm:pt>
    <dgm:pt modelId="{85CA8A10-036F-430C-B07B-45C1482ACCCF}" type="pres">
      <dgm:prSet presAssocID="{38E26FAB-2F57-4C62-A0F7-747271883EE9}" presName="linear" presStyleCnt="0">
        <dgm:presLayoutVars>
          <dgm:dir/>
          <dgm:animLvl val="lvl"/>
          <dgm:resizeHandles val="exact"/>
        </dgm:presLayoutVars>
      </dgm:prSet>
      <dgm:spPr/>
    </dgm:pt>
    <dgm:pt modelId="{5117D441-B3BE-43B9-AFA3-8A7E7BEE5CA7}" type="pres">
      <dgm:prSet presAssocID="{26497F4E-228A-44D2-A796-CCDDC7EF5480}" presName="parentLin" presStyleCnt="0"/>
      <dgm:spPr/>
    </dgm:pt>
    <dgm:pt modelId="{15604BE5-C6DE-4115-B8C4-DB07388F2096}" type="pres">
      <dgm:prSet presAssocID="{26497F4E-228A-44D2-A796-CCDDC7EF5480}" presName="parentLeftMargin" presStyleLbl="node1" presStyleIdx="0" presStyleCnt="10"/>
      <dgm:spPr/>
    </dgm:pt>
    <dgm:pt modelId="{61078044-7C08-4CFC-9534-FC9BAD3B35E8}" type="pres">
      <dgm:prSet presAssocID="{26497F4E-228A-44D2-A796-CCDDC7EF5480}" presName="parentText" presStyleLbl="node1" presStyleIdx="0" presStyleCnt="10">
        <dgm:presLayoutVars>
          <dgm:chMax val="0"/>
          <dgm:bulletEnabled val="1"/>
        </dgm:presLayoutVars>
      </dgm:prSet>
      <dgm:spPr/>
    </dgm:pt>
    <dgm:pt modelId="{F719D63B-1404-4349-9879-BBD89C9400BA}" type="pres">
      <dgm:prSet presAssocID="{26497F4E-228A-44D2-A796-CCDDC7EF5480}" presName="negativeSpace" presStyleCnt="0"/>
      <dgm:spPr/>
    </dgm:pt>
    <dgm:pt modelId="{08A601F8-E1A8-410B-AAD9-4B064B1CDAC0}" type="pres">
      <dgm:prSet presAssocID="{26497F4E-228A-44D2-A796-CCDDC7EF5480}" presName="childText" presStyleLbl="conFgAcc1" presStyleIdx="0" presStyleCnt="10">
        <dgm:presLayoutVars>
          <dgm:bulletEnabled val="1"/>
        </dgm:presLayoutVars>
      </dgm:prSet>
      <dgm:spPr/>
    </dgm:pt>
    <dgm:pt modelId="{861A89A5-15E6-4AE8-909C-FA2220E47975}" type="pres">
      <dgm:prSet presAssocID="{8AAD80F4-C240-4C68-9EF9-FEE3261C6AE1}" presName="spaceBetweenRectangles" presStyleCnt="0"/>
      <dgm:spPr/>
    </dgm:pt>
    <dgm:pt modelId="{9279711E-214A-402E-9CCF-6421BCB08B3A}" type="pres">
      <dgm:prSet presAssocID="{02AB6616-F6A5-42AC-BA51-3A761A1D28F7}" presName="parentLin" presStyleCnt="0"/>
      <dgm:spPr/>
    </dgm:pt>
    <dgm:pt modelId="{EE41E2A6-AAF7-4B89-B60B-E2F2640DBC04}" type="pres">
      <dgm:prSet presAssocID="{02AB6616-F6A5-42AC-BA51-3A761A1D28F7}" presName="parentLeftMargin" presStyleLbl="node1" presStyleIdx="0" presStyleCnt="10"/>
      <dgm:spPr/>
    </dgm:pt>
    <dgm:pt modelId="{CD4EB6E0-4DF9-4C96-8CF0-DB0DDE7DE911}" type="pres">
      <dgm:prSet presAssocID="{02AB6616-F6A5-42AC-BA51-3A761A1D28F7}" presName="parentText" presStyleLbl="node1" presStyleIdx="1" presStyleCnt="10">
        <dgm:presLayoutVars>
          <dgm:chMax val="0"/>
          <dgm:bulletEnabled val="1"/>
        </dgm:presLayoutVars>
      </dgm:prSet>
      <dgm:spPr/>
    </dgm:pt>
    <dgm:pt modelId="{0376B7F6-00F0-446C-AA67-6D2EE5984BF9}" type="pres">
      <dgm:prSet presAssocID="{02AB6616-F6A5-42AC-BA51-3A761A1D28F7}" presName="negativeSpace" presStyleCnt="0"/>
      <dgm:spPr/>
    </dgm:pt>
    <dgm:pt modelId="{F228AA22-87BF-42FA-8694-35816F0F4E56}" type="pres">
      <dgm:prSet presAssocID="{02AB6616-F6A5-42AC-BA51-3A761A1D28F7}" presName="childText" presStyleLbl="conFgAcc1" presStyleIdx="1" presStyleCnt="10">
        <dgm:presLayoutVars>
          <dgm:bulletEnabled val="1"/>
        </dgm:presLayoutVars>
      </dgm:prSet>
      <dgm:spPr/>
    </dgm:pt>
    <dgm:pt modelId="{938539E6-FAA0-4DC8-B8AA-3EEF61683E62}" type="pres">
      <dgm:prSet presAssocID="{988FF5BF-475F-43AF-91E9-467F7D6FEDE3}" presName="spaceBetweenRectangles" presStyleCnt="0"/>
      <dgm:spPr/>
    </dgm:pt>
    <dgm:pt modelId="{2538C2C6-8E7D-48B2-8763-E2808580F1B7}" type="pres">
      <dgm:prSet presAssocID="{D44D5E0E-501F-425B-BE77-D9E6EC7D7831}" presName="parentLin" presStyleCnt="0"/>
      <dgm:spPr/>
    </dgm:pt>
    <dgm:pt modelId="{6FB4903F-428E-4E79-BD9C-BC34D4545552}" type="pres">
      <dgm:prSet presAssocID="{D44D5E0E-501F-425B-BE77-D9E6EC7D7831}" presName="parentLeftMargin" presStyleLbl="node1" presStyleIdx="1" presStyleCnt="10"/>
      <dgm:spPr/>
    </dgm:pt>
    <dgm:pt modelId="{04647FBB-2BA3-487D-864A-809F891E1B88}" type="pres">
      <dgm:prSet presAssocID="{D44D5E0E-501F-425B-BE77-D9E6EC7D7831}" presName="parentText" presStyleLbl="node1" presStyleIdx="2" presStyleCnt="10">
        <dgm:presLayoutVars>
          <dgm:chMax val="0"/>
          <dgm:bulletEnabled val="1"/>
        </dgm:presLayoutVars>
      </dgm:prSet>
      <dgm:spPr/>
    </dgm:pt>
    <dgm:pt modelId="{59D75DC6-43A0-4737-8507-E150DBB177AF}" type="pres">
      <dgm:prSet presAssocID="{D44D5E0E-501F-425B-BE77-D9E6EC7D7831}" presName="negativeSpace" presStyleCnt="0"/>
      <dgm:spPr/>
    </dgm:pt>
    <dgm:pt modelId="{0EF7C359-1655-4579-B97B-AA74C82136EF}" type="pres">
      <dgm:prSet presAssocID="{D44D5E0E-501F-425B-BE77-D9E6EC7D7831}" presName="childText" presStyleLbl="conFgAcc1" presStyleIdx="2" presStyleCnt="10">
        <dgm:presLayoutVars>
          <dgm:bulletEnabled val="1"/>
        </dgm:presLayoutVars>
      </dgm:prSet>
      <dgm:spPr/>
    </dgm:pt>
    <dgm:pt modelId="{37174AE1-B24C-4A17-9DD8-F7ED0E82AD6B}" type="pres">
      <dgm:prSet presAssocID="{B719A9CD-6F98-4684-BE6C-E8795F921E63}" presName="spaceBetweenRectangles" presStyleCnt="0"/>
      <dgm:spPr/>
    </dgm:pt>
    <dgm:pt modelId="{863AB8E2-777B-42ED-BF0D-5D6BB54C4C8C}" type="pres">
      <dgm:prSet presAssocID="{366B3787-A1A9-4DD0-9BC7-945F661F64AB}" presName="parentLin" presStyleCnt="0"/>
      <dgm:spPr/>
    </dgm:pt>
    <dgm:pt modelId="{3B768932-12C7-4B3E-BBFA-732D1666F7CB}" type="pres">
      <dgm:prSet presAssocID="{366B3787-A1A9-4DD0-9BC7-945F661F64AB}" presName="parentLeftMargin" presStyleLbl="node1" presStyleIdx="2" presStyleCnt="10"/>
      <dgm:spPr/>
    </dgm:pt>
    <dgm:pt modelId="{F4DB4461-9E14-4731-97EC-5E0B9CA75F71}" type="pres">
      <dgm:prSet presAssocID="{366B3787-A1A9-4DD0-9BC7-945F661F64AB}" presName="parentText" presStyleLbl="node1" presStyleIdx="3" presStyleCnt="10" custScaleY="99138">
        <dgm:presLayoutVars>
          <dgm:chMax val="0"/>
          <dgm:bulletEnabled val="1"/>
        </dgm:presLayoutVars>
      </dgm:prSet>
      <dgm:spPr/>
    </dgm:pt>
    <dgm:pt modelId="{E9299CB5-981B-40DA-A830-8B2012CBFA3F}" type="pres">
      <dgm:prSet presAssocID="{366B3787-A1A9-4DD0-9BC7-945F661F64AB}" presName="negativeSpace" presStyleCnt="0"/>
      <dgm:spPr/>
    </dgm:pt>
    <dgm:pt modelId="{56F57BB2-3CFD-4BD8-83CD-336FFAACE86A}" type="pres">
      <dgm:prSet presAssocID="{366B3787-A1A9-4DD0-9BC7-945F661F64AB}" presName="childText" presStyleLbl="conFgAcc1" presStyleIdx="3" presStyleCnt="10">
        <dgm:presLayoutVars>
          <dgm:bulletEnabled val="1"/>
        </dgm:presLayoutVars>
      </dgm:prSet>
      <dgm:spPr/>
    </dgm:pt>
    <dgm:pt modelId="{4690E282-A312-45F6-9B0D-C009FDE1C836}" type="pres">
      <dgm:prSet presAssocID="{AEBB8AE8-E971-4A86-9FAE-EDCB116956B7}" presName="spaceBetweenRectangles" presStyleCnt="0"/>
      <dgm:spPr/>
    </dgm:pt>
    <dgm:pt modelId="{2783D029-4921-470F-9977-3C54E6AE66B6}" type="pres">
      <dgm:prSet presAssocID="{7D7340DA-7C26-4B5C-8B01-1867626C358C}" presName="parentLin" presStyleCnt="0"/>
      <dgm:spPr/>
    </dgm:pt>
    <dgm:pt modelId="{EAD64F88-96B2-4901-A981-B5A78AC161BF}" type="pres">
      <dgm:prSet presAssocID="{7D7340DA-7C26-4B5C-8B01-1867626C358C}" presName="parentLeftMargin" presStyleLbl="node1" presStyleIdx="3" presStyleCnt="10"/>
      <dgm:spPr/>
    </dgm:pt>
    <dgm:pt modelId="{34A0F2EB-AAC4-423F-98C6-6FC2FA171318}" type="pres">
      <dgm:prSet presAssocID="{7D7340DA-7C26-4B5C-8B01-1867626C358C}" presName="parentText" presStyleLbl="node1" presStyleIdx="4" presStyleCnt="10">
        <dgm:presLayoutVars>
          <dgm:chMax val="0"/>
          <dgm:bulletEnabled val="1"/>
        </dgm:presLayoutVars>
      </dgm:prSet>
      <dgm:spPr/>
    </dgm:pt>
    <dgm:pt modelId="{D6BF91DF-0BD0-490C-B957-CA3AA1AF9152}" type="pres">
      <dgm:prSet presAssocID="{7D7340DA-7C26-4B5C-8B01-1867626C358C}" presName="negativeSpace" presStyleCnt="0"/>
      <dgm:spPr/>
    </dgm:pt>
    <dgm:pt modelId="{18BDFC1C-DE47-48EE-B643-D926D392A6AE}" type="pres">
      <dgm:prSet presAssocID="{7D7340DA-7C26-4B5C-8B01-1867626C358C}" presName="childText" presStyleLbl="conFgAcc1" presStyleIdx="4" presStyleCnt="10">
        <dgm:presLayoutVars>
          <dgm:bulletEnabled val="1"/>
        </dgm:presLayoutVars>
      </dgm:prSet>
      <dgm:spPr/>
    </dgm:pt>
    <dgm:pt modelId="{9FAFDBC4-E010-4250-A8DD-EACA1491B6B5}" type="pres">
      <dgm:prSet presAssocID="{3B081E49-6785-43D1-B67E-596888F83A08}" presName="spaceBetweenRectangles" presStyleCnt="0"/>
      <dgm:spPr/>
    </dgm:pt>
    <dgm:pt modelId="{C60643D3-61EF-48F2-A045-BCD2A63B5BE2}" type="pres">
      <dgm:prSet presAssocID="{747777F8-9151-431E-BFC4-FF2E60274FD9}" presName="parentLin" presStyleCnt="0"/>
      <dgm:spPr/>
    </dgm:pt>
    <dgm:pt modelId="{BCE39C46-34D8-4A52-8AAA-63C4E3117DD2}" type="pres">
      <dgm:prSet presAssocID="{747777F8-9151-431E-BFC4-FF2E60274FD9}" presName="parentLeftMargin" presStyleLbl="node1" presStyleIdx="4" presStyleCnt="10"/>
      <dgm:spPr/>
    </dgm:pt>
    <dgm:pt modelId="{29DB450C-A709-43DF-9546-00C7F4FACE73}" type="pres">
      <dgm:prSet presAssocID="{747777F8-9151-431E-BFC4-FF2E60274FD9}" presName="parentText" presStyleLbl="node1" presStyleIdx="5" presStyleCnt="10">
        <dgm:presLayoutVars>
          <dgm:chMax val="0"/>
          <dgm:bulletEnabled val="1"/>
        </dgm:presLayoutVars>
      </dgm:prSet>
      <dgm:spPr/>
    </dgm:pt>
    <dgm:pt modelId="{39784979-0ACD-4ED2-9749-02BDE6E626DE}" type="pres">
      <dgm:prSet presAssocID="{747777F8-9151-431E-BFC4-FF2E60274FD9}" presName="negativeSpace" presStyleCnt="0"/>
      <dgm:spPr/>
    </dgm:pt>
    <dgm:pt modelId="{C53D1307-DC58-4E17-AEC3-26A7ABF4F47A}" type="pres">
      <dgm:prSet presAssocID="{747777F8-9151-431E-BFC4-FF2E60274FD9}" presName="childText" presStyleLbl="conFgAcc1" presStyleIdx="5" presStyleCnt="10">
        <dgm:presLayoutVars>
          <dgm:bulletEnabled val="1"/>
        </dgm:presLayoutVars>
      </dgm:prSet>
      <dgm:spPr/>
    </dgm:pt>
    <dgm:pt modelId="{728BDCC6-1764-473E-A601-E620426C60E6}" type="pres">
      <dgm:prSet presAssocID="{18C3D76B-84CC-4B3D-976A-0F2F8D43935B}" presName="spaceBetweenRectangles" presStyleCnt="0"/>
      <dgm:spPr/>
    </dgm:pt>
    <dgm:pt modelId="{925818E1-6ED9-42D8-8520-0C0474AB3837}" type="pres">
      <dgm:prSet presAssocID="{0E4F0B6D-5807-4978-A137-2862AA4FBC15}" presName="parentLin" presStyleCnt="0"/>
      <dgm:spPr/>
    </dgm:pt>
    <dgm:pt modelId="{4ED70677-61E9-4B01-A5B6-AD10D058E074}" type="pres">
      <dgm:prSet presAssocID="{0E4F0B6D-5807-4978-A137-2862AA4FBC15}" presName="parentLeftMargin" presStyleLbl="node1" presStyleIdx="5" presStyleCnt="10"/>
      <dgm:spPr/>
    </dgm:pt>
    <dgm:pt modelId="{97F9DA44-6ACC-4571-BF96-DCB0291968ED}" type="pres">
      <dgm:prSet presAssocID="{0E4F0B6D-5807-4978-A137-2862AA4FBC15}" presName="parentText" presStyleLbl="node1" presStyleIdx="6" presStyleCnt="10" custScaleY="153448">
        <dgm:presLayoutVars>
          <dgm:chMax val="0"/>
          <dgm:bulletEnabled val="1"/>
        </dgm:presLayoutVars>
      </dgm:prSet>
      <dgm:spPr/>
    </dgm:pt>
    <dgm:pt modelId="{BF4C303E-1A43-4F3B-B1B3-97B4AAFD8FA6}" type="pres">
      <dgm:prSet presAssocID="{0E4F0B6D-5807-4978-A137-2862AA4FBC15}" presName="negativeSpace" presStyleCnt="0"/>
      <dgm:spPr/>
    </dgm:pt>
    <dgm:pt modelId="{CBC63D8A-6178-48BE-97B2-6738B0408618}" type="pres">
      <dgm:prSet presAssocID="{0E4F0B6D-5807-4978-A137-2862AA4FBC15}" presName="childText" presStyleLbl="conFgAcc1" presStyleIdx="6" presStyleCnt="10">
        <dgm:presLayoutVars>
          <dgm:bulletEnabled val="1"/>
        </dgm:presLayoutVars>
      </dgm:prSet>
      <dgm:spPr/>
    </dgm:pt>
    <dgm:pt modelId="{84A54456-7996-4B9F-A616-1A616DFDE43E}" type="pres">
      <dgm:prSet presAssocID="{571E9D81-164C-4E81-B428-9CEE8A4A8339}" presName="spaceBetweenRectangles" presStyleCnt="0"/>
      <dgm:spPr/>
    </dgm:pt>
    <dgm:pt modelId="{1ABBB4A9-30F6-4EA7-B3DA-4188263A8A7D}" type="pres">
      <dgm:prSet presAssocID="{E11D9522-188D-4145-A43E-82E8BD9F7670}" presName="parentLin" presStyleCnt="0"/>
      <dgm:spPr/>
    </dgm:pt>
    <dgm:pt modelId="{2124602A-4C8E-4AAE-A0CA-A6D74F8ABFAE}" type="pres">
      <dgm:prSet presAssocID="{E11D9522-188D-4145-A43E-82E8BD9F7670}" presName="parentLeftMargin" presStyleLbl="node1" presStyleIdx="6" presStyleCnt="10"/>
      <dgm:spPr/>
    </dgm:pt>
    <dgm:pt modelId="{3BE07973-E515-4334-BBEA-D4B29BF30D13}" type="pres">
      <dgm:prSet presAssocID="{E11D9522-188D-4145-A43E-82E8BD9F7670}" presName="parentText" presStyleLbl="node1" presStyleIdx="7" presStyleCnt="10">
        <dgm:presLayoutVars>
          <dgm:chMax val="0"/>
          <dgm:bulletEnabled val="1"/>
        </dgm:presLayoutVars>
      </dgm:prSet>
      <dgm:spPr/>
    </dgm:pt>
    <dgm:pt modelId="{AFC5E8A8-2CDA-45BD-BB81-C8FBDABD6CA2}" type="pres">
      <dgm:prSet presAssocID="{E11D9522-188D-4145-A43E-82E8BD9F7670}" presName="negativeSpace" presStyleCnt="0"/>
      <dgm:spPr/>
    </dgm:pt>
    <dgm:pt modelId="{BE0750E6-2941-433F-A869-6A578574D50D}" type="pres">
      <dgm:prSet presAssocID="{E11D9522-188D-4145-A43E-82E8BD9F7670}" presName="childText" presStyleLbl="conFgAcc1" presStyleIdx="7" presStyleCnt="10">
        <dgm:presLayoutVars>
          <dgm:bulletEnabled val="1"/>
        </dgm:presLayoutVars>
      </dgm:prSet>
      <dgm:spPr/>
    </dgm:pt>
    <dgm:pt modelId="{DFDA7470-B243-4605-A1D0-150BAA165C3B}" type="pres">
      <dgm:prSet presAssocID="{198BC2AF-2133-4580-B3B4-51DFFB872B5B}" presName="spaceBetweenRectangles" presStyleCnt="0"/>
      <dgm:spPr/>
    </dgm:pt>
    <dgm:pt modelId="{3C269F67-0DE2-493A-965B-AAAAB22EBEC9}" type="pres">
      <dgm:prSet presAssocID="{213DD747-5AF1-4893-B150-A97D2319B014}" presName="parentLin" presStyleCnt="0"/>
      <dgm:spPr/>
    </dgm:pt>
    <dgm:pt modelId="{A83BF7F0-1ABE-4FCA-B91D-C1BF60417B76}" type="pres">
      <dgm:prSet presAssocID="{213DD747-5AF1-4893-B150-A97D2319B014}" presName="parentLeftMargin" presStyleLbl="node1" presStyleIdx="7" presStyleCnt="10"/>
      <dgm:spPr/>
    </dgm:pt>
    <dgm:pt modelId="{2B4917F3-82C7-41D9-8B41-CDA4864C5576}" type="pres">
      <dgm:prSet presAssocID="{213DD747-5AF1-4893-B150-A97D2319B014}" presName="parentText" presStyleLbl="node1" presStyleIdx="8" presStyleCnt="10">
        <dgm:presLayoutVars>
          <dgm:chMax val="0"/>
          <dgm:bulletEnabled val="1"/>
        </dgm:presLayoutVars>
      </dgm:prSet>
      <dgm:spPr/>
    </dgm:pt>
    <dgm:pt modelId="{754789AD-269E-4184-BD34-00F97D685781}" type="pres">
      <dgm:prSet presAssocID="{213DD747-5AF1-4893-B150-A97D2319B014}" presName="negativeSpace" presStyleCnt="0"/>
      <dgm:spPr/>
    </dgm:pt>
    <dgm:pt modelId="{6AE084C5-47FF-4CC6-910E-B679F1655E28}" type="pres">
      <dgm:prSet presAssocID="{213DD747-5AF1-4893-B150-A97D2319B014}" presName="childText" presStyleLbl="conFgAcc1" presStyleIdx="8" presStyleCnt="10">
        <dgm:presLayoutVars>
          <dgm:bulletEnabled val="1"/>
        </dgm:presLayoutVars>
      </dgm:prSet>
      <dgm:spPr/>
    </dgm:pt>
    <dgm:pt modelId="{E6A0774D-B5EE-402F-81F6-4F0DA56D42BE}" type="pres">
      <dgm:prSet presAssocID="{B3A89424-D306-4F3F-A097-2678B0B66703}" presName="spaceBetweenRectangles" presStyleCnt="0"/>
      <dgm:spPr/>
    </dgm:pt>
    <dgm:pt modelId="{364FCF14-010D-4149-8A73-D7DA2793D6FE}" type="pres">
      <dgm:prSet presAssocID="{F1769218-BA14-4E5A-87B1-8B97510EA40A}" presName="parentLin" presStyleCnt="0"/>
      <dgm:spPr/>
    </dgm:pt>
    <dgm:pt modelId="{6352E41B-8DDE-4CB9-8570-7B9C37411378}" type="pres">
      <dgm:prSet presAssocID="{F1769218-BA14-4E5A-87B1-8B97510EA40A}" presName="parentLeftMargin" presStyleLbl="node1" presStyleIdx="8" presStyleCnt="10"/>
      <dgm:spPr/>
    </dgm:pt>
    <dgm:pt modelId="{2B0B88A7-80C3-4B84-A8A1-CE3D8F3E7C4F}" type="pres">
      <dgm:prSet presAssocID="{F1769218-BA14-4E5A-87B1-8B97510EA40A}" presName="parentText" presStyleLbl="node1" presStyleIdx="9" presStyleCnt="10">
        <dgm:presLayoutVars>
          <dgm:chMax val="0"/>
          <dgm:bulletEnabled val="1"/>
        </dgm:presLayoutVars>
      </dgm:prSet>
      <dgm:spPr/>
    </dgm:pt>
    <dgm:pt modelId="{7AF163EE-B23B-4953-84AA-8A0C1DA864FF}" type="pres">
      <dgm:prSet presAssocID="{F1769218-BA14-4E5A-87B1-8B97510EA40A}" presName="negativeSpace" presStyleCnt="0"/>
      <dgm:spPr/>
    </dgm:pt>
    <dgm:pt modelId="{7C54F677-D0B8-4DDF-B3FD-8349962E9C21}" type="pres">
      <dgm:prSet presAssocID="{F1769218-BA14-4E5A-87B1-8B97510EA40A}" presName="childText" presStyleLbl="conFgAcc1" presStyleIdx="9" presStyleCnt="10">
        <dgm:presLayoutVars>
          <dgm:bulletEnabled val="1"/>
        </dgm:presLayoutVars>
      </dgm:prSet>
      <dgm:spPr/>
    </dgm:pt>
  </dgm:ptLst>
  <dgm:cxnLst>
    <dgm:cxn modelId="{799F9502-6BA6-4FB4-ADF4-512746441BD7}" type="presOf" srcId="{213DD747-5AF1-4893-B150-A97D2319B014}" destId="{2B4917F3-82C7-41D9-8B41-CDA4864C5576}" srcOrd="1" destOrd="0" presId="urn:microsoft.com/office/officeart/2005/8/layout/list1"/>
    <dgm:cxn modelId="{3E89FC06-EF7E-442E-800E-615E3B57F772}" srcId="{38E26FAB-2F57-4C62-A0F7-747271883EE9}" destId="{213DD747-5AF1-4893-B150-A97D2319B014}" srcOrd="8" destOrd="0" parTransId="{B32FE8E5-4F82-4662-B477-A628B78D6672}" sibTransId="{B3A89424-D306-4F3F-A097-2678B0B66703}"/>
    <dgm:cxn modelId="{E0DE5224-42F5-48FA-A867-024A6C46D427}" type="presOf" srcId="{366B3787-A1A9-4DD0-9BC7-945F661F64AB}" destId="{3B768932-12C7-4B3E-BBFA-732D1666F7CB}" srcOrd="0" destOrd="0" presId="urn:microsoft.com/office/officeart/2005/8/layout/list1"/>
    <dgm:cxn modelId="{3056902B-F0C0-4B6A-905B-8C5A91A3F9D1}" type="presOf" srcId="{747777F8-9151-431E-BFC4-FF2E60274FD9}" destId="{29DB450C-A709-43DF-9546-00C7F4FACE73}" srcOrd="1" destOrd="0" presId="urn:microsoft.com/office/officeart/2005/8/layout/list1"/>
    <dgm:cxn modelId="{ADDC102E-776D-47D8-ADF7-F8C0B9B2ABC5}" type="presOf" srcId="{0E4F0B6D-5807-4978-A137-2862AA4FBC15}" destId="{97F9DA44-6ACC-4571-BF96-DCB0291968ED}" srcOrd="1" destOrd="0" presId="urn:microsoft.com/office/officeart/2005/8/layout/list1"/>
    <dgm:cxn modelId="{59E6A72F-5CC3-418A-B97D-1869221771EB}" type="presOf" srcId="{E11D9522-188D-4145-A43E-82E8BD9F7670}" destId="{3BE07973-E515-4334-BBEA-D4B29BF30D13}" srcOrd="1" destOrd="0" presId="urn:microsoft.com/office/officeart/2005/8/layout/list1"/>
    <dgm:cxn modelId="{49EC1435-C908-49B2-A110-8E32EA571CDF}" type="presOf" srcId="{0E4F0B6D-5807-4978-A137-2862AA4FBC15}" destId="{4ED70677-61E9-4B01-A5B6-AD10D058E074}" srcOrd="0" destOrd="0" presId="urn:microsoft.com/office/officeart/2005/8/layout/list1"/>
    <dgm:cxn modelId="{4FA5283D-07F9-48B2-AD6C-8134347C15C1}" srcId="{38E26FAB-2F57-4C62-A0F7-747271883EE9}" destId="{F1769218-BA14-4E5A-87B1-8B97510EA40A}" srcOrd="9" destOrd="0" parTransId="{B281FDC2-5E3F-4E20-8AC1-21ED01D8D92E}" sibTransId="{D2890D4F-E12A-4871-B003-327DD89BE0B5}"/>
    <dgm:cxn modelId="{7C02A05F-2B13-4073-A98D-8664261BB66C}" type="presOf" srcId="{366B3787-A1A9-4DD0-9BC7-945F661F64AB}" destId="{F4DB4461-9E14-4731-97EC-5E0B9CA75F71}" srcOrd="1" destOrd="0" presId="urn:microsoft.com/office/officeart/2005/8/layout/list1"/>
    <dgm:cxn modelId="{DEE53145-F9D5-49D7-8A5E-514BFE864012}" type="presOf" srcId="{213DD747-5AF1-4893-B150-A97D2319B014}" destId="{A83BF7F0-1ABE-4FCA-B91D-C1BF60417B76}" srcOrd="0" destOrd="0" presId="urn:microsoft.com/office/officeart/2005/8/layout/list1"/>
    <dgm:cxn modelId="{9FED7C47-A9C1-43DA-8979-BA90094E160E}" type="presOf" srcId="{D44D5E0E-501F-425B-BE77-D9E6EC7D7831}" destId="{04647FBB-2BA3-487D-864A-809F891E1B88}" srcOrd="1" destOrd="0" presId="urn:microsoft.com/office/officeart/2005/8/layout/list1"/>
    <dgm:cxn modelId="{FEC7A453-5749-45C8-8665-BBE1F677F8F9}" type="presOf" srcId="{F1769218-BA14-4E5A-87B1-8B97510EA40A}" destId="{2B0B88A7-80C3-4B84-A8A1-CE3D8F3E7C4F}" srcOrd="1" destOrd="0" presId="urn:microsoft.com/office/officeart/2005/8/layout/list1"/>
    <dgm:cxn modelId="{6EFC007D-2ED6-416C-B747-6521B7C35C2D}" srcId="{38E26FAB-2F57-4C62-A0F7-747271883EE9}" destId="{D44D5E0E-501F-425B-BE77-D9E6EC7D7831}" srcOrd="2" destOrd="0" parTransId="{1772E54D-D6FA-428B-9856-2EDC9FF1161F}" sibTransId="{B719A9CD-6F98-4684-BE6C-E8795F921E63}"/>
    <dgm:cxn modelId="{CCFBE387-C3F0-4A40-A68F-EF485D25F5D2}" srcId="{38E26FAB-2F57-4C62-A0F7-747271883EE9}" destId="{366B3787-A1A9-4DD0-9BC7-945F661F64AB}" srcOrd="3" destOrd="0" parTransId="{549C92A1-4A8D-435B-A698-C98D626D7CEF}" sibTransId="{AEBB8AE8-E971-4A86-9FAE-EDCB116956B7}"/>
    <dgm:cxn modelId="{B1CC758A-84F2-4191-A50B-D82268B88153}" type="presOf" srcId="{747777F8-9151-431E-BFC4-FF2E60274FD9}" destId="{BCE39C46-34D8-4A52-8AAA-63C4E3117DD2}" srcOrd="0" destOrd="0" presId="urn:microsoft.com/office/officeart/2005/8/layout/list1"/>
    <dgm:cxn modelId="{840CB78B-DFC6-4653-AD94-F66E87CE8507}" type="presOf" srcId="{38E26FAB-2F57-4C62-A0F7-747271883EE9}" destId="{85CA8A10-036F-430C-B07B-45C1482ACCCF}" srcOrd="0" destOrd="0" presId="urn:microsoft.com/office/officeart/2005/8/layout/list1"/>
    <dgm:cxn modelId="{023C758D-B4AA-4026-91AF-EDB8AF01E902}" type="presOf" srcId="{26497F4E-228A-44D2-A796-CCDDC7EF5480}" destId="{15604BE5-C6DE-4115-B8C4-DB07388F2096}" srcOrd="0" destOrd="0" presId="urn:microsoft.com/office/officeart/2005/8/layout/list1"/>
    <dgm:cxn modelId="{C4685B93-65D5-4A12-9CFA-1D162CE4F7DE}" srcId="{38E26FAB-2F57-4C62-A0F7-747271883EE9}" destId="{7D7340DA-7C26-4B5C-8B01-1867626C358C}" srcOrd="4" destOrd="0" parTransId="{8EA21B61-2C00-4760-B88B-20F850BF3CEC}" sibTransId="{3B081E49-6785-43D1-B67E-596888F83A08}"/>
    <dgm:cxn modelId="{1F673794-A91C-409C-8BCE-BFD472516D99}" type="presOf" srcId="{7D7340DA-7C26-4B5C-8B01-1867626C358C}" destId="{34A0F2EB-AAC4-423F-98C6-6FC2FA171318}" srcOrd="1" destOrd="0" presId="urn:microsoft.com/office/officeart/2005/8/layout/list1"/>
    <dgm:cxn modelId="{8543539B-CC58-4B6E-981C-0F50E27FDBB3}" type="presOf" srcId="{26497F4E-228A-44D2-A796-CCDDC7EF5480}" destId="{61078044-7C08-4CFC-9534-FC9BAD3B35E8}" srcOrd="1" destOrd="0" presId="urn:microsoft.com/office/officeart/2005/8/layout/list1"/>
    <dgm:cxn modelId="{7E58019F-09AA-41E5-905C-C90808661D83}" type="presOf" srcId="{02AB6616-F6A5-42AC-BA51-3A761A1D28F7}" destId="{EE41E2A6-AAF7-4B89-B60B-E2F2640DBC04}" srcOrd="0" destOrd="0" presId="urn:microsoft.com/office/officeart/2005/8/layout/list1"/>
    <dgm:cxn modelId="{D79DF5AB-8678-455D-9F9E-44FAE7C5C39A}" srcId="{38E26FAB-2F57-4C62-A0F7-747271883EE9}" destId="{0E4F0B6D-5807-4978-A137-2862AA4FBC15}" srcOrd="6" destOrd="0" parTransId="{867DD30A-DA0D-42F8-B8A8-4487A8C7662E}" sibTransId="{571E9D81-164C-4E81-B428-9CEE8A4A8339}"/>
    <dgm:cxn modelId="{E722B6B7-0D53-493F-9FF7-B6304B3262EB}" type="presOf" srcId="{F1769218-BA14-4E5A-87B1-8B97510EA40A}" destId="{6352E41B-8DDE-4CB9-8570-7B9C37411378}" srcOrd="0" destOrd="0" presId="urn:microsoft.com/office/officeart/2005/8/layout/list1"/>
    <dgm:cxn modelId="{FB159BB8-08E7-40BD-8F97-714ECD2B2814}" srcId="{38E26FAB-2F57-4C62-A0F7-747271883EE9}" destId="{E11D9522-188D-4145-A43E-82E8BD9F7670}" srcOrd="7" destOrd="0" parTransId="{36ADCEF9-9460-46F7-BB00-41D5C44BE867}" sibTransId="{198BC2AF-2133-4580-B3B4-51DFFB872B5B}"/>
    <dgm:cxn modelId="{5B3A6FC8-A522-4EC5-83CF-CA2025EC9D61}" type="presOf" srcId="{E11D9522-188D-4145-A43E-82E8BD9F7670}" destId="{2124602A-4C8E-4AAE-A0CA-A6D74F8ABFAE}" srcOrd="0" destOrd="0" presId="urn:microsoft.com/office/officeart/2005/8/layout/list1"/>
    <dgm:cxn modelId="{3FD14AD5-E1EA-4015-B466-B2CE987922EB}" srcId="{38E26FAB-2F57-4C62-A0F7-747271883EE9}" destId="{747777F8-9151-431E-BFC4-FF2E60274FD9}" srcOrd="5" destOrd="0" parTransId="{67B13164-8623-4D9D-8ABA-1176E48CF480}" sibTransId="{18C3D76B-84CC-4B3D-976A-0F2F8D43935B}"/>
    <dgm:cxn modelId="{9CC6ABDC-8451-4F5A-AD6A-01B5C565FA21}" type="presOf" srcId="{02AB6616-F6A5-42AC-BA51-3A761A1D28F7}" destId="{CD4EB6E0-4DF9-4C96-8CF0-DB0DDE7DE911}" srcOrd="1" destOrd="0" presId="urn:microsoft.com/office/officeart/2005/8/layout/list1"/>
    <dgm:cxn modelId="{21E57EDE-F4B2-42D3-A188-1ACB2ED8C3EC}" type="presOf" srcId="{D44D5E0E-501F-425B-BE77-D9E6EC7D7831}" destId="{6FB4903F-428E-4E79-BD9C-BC34D4545552}" srcOrd="0" destOrd="0" presId="urn:microsoft.com/office/officeart/2005/8/layout/list1"/>
    <dgm:cxn modelId="{E79EF4E7-3C63-4A2E-BBED-9DA2FC9EBB6C}" srcId="{38E26FAB-2F57-4C62-A0F7-747271883EE9}" destId="{26497F4E-228A-44D2-A796-CCDDC7EF5480}" srcOrd="0" destOrd="0" parTransId="{1B099BD4-A775-40CA-B9BE-F020AC415B10}" sibTransId="{8AAD80F4-C240-4C68-9EF9-FEE3261C6AE1}"/>
    <dgm:cxn modelId="{241436EF-C60E-4D15-9B48-6504C24436CA}" type="presOf" srcId="{7D7340DA-7C26-4B5C-8B01-1867626C358C}" destId="{EAD64F88-96B2-4901-A981-B5A78AC161BF}" srcOrd="0" destOrd="0" presId="urn:microsoft.com/office/officeart/2005/8/layout/list1"/>
    <dgm:cxn modelId="{F2B2CAFB-1921-4425-A16B-1706DB91A27B}" srcId="{38E26FAB-2F57-4C62-A0F7-747271883EE9}" destId="{02AB6616-F6A5-42AC-BA51-3A761A1D28F7}" srcOrd="1" destOrd="0" parTransId="{684FFE8C-0CD8-4CCE-9424-227687DC993A}" sibTransId="{988FF5BF-475F-43AF-91E9-467F7D6FEDE3}"/>
    <dgm:cxn modelId="{D4D13921-1B2C-4BCC-B88F-AE061BD443D6}" type="presParOf" srcId="{85CA8A10-036F-430C-B07B-45C1482ACCCF}" destId="{5117D441-B3BE-43B9-AFA3-8A7E7BEE5CA7}" srcOrd="0" destOrd="0" presId="urn:microsoft.com/office/officeart/2005/8/layout/list1"/>
    <dgm:cxn modelId="{D12CF820-F556-434D-A32E-EA16BE28C1F0}" type="presParOf" srcId="{5117D441-B3BE-43B9-AFA3-8A7E7BEE5CA7}" destId="{15604BE5-C6DE-4115-B8C4-DB07388F2096}" srcOrd="0" destOrd="0" presId="urn:microsoft.com/office/officeart/2005/8/layout/list1"/>
    <dgm:cxn modelId="{D445B614-288F-48CA-920D-AE14D1FD1B35}" type="presParOf" srcId="{5117D441-B3BE-43B9-AFA3-8A7E7BEE5CA7}" destId="{61078044-7C08-4CFC-9534-FC9BAD3B35E8}" srcOrd="1" destOrd="0" presId="urn:microsoft.com/office/officeart/2005/8/layout/list1"/>
    <dgm:cxn modelId="{0CF01281-15D4-4230-958E-C8E57F99E514}" type="presParOf" srcId="{85CA8A10-036F-430C-B07B-45C1482ACCCF}" destId="{F719D63B-1404-4349-9879-BBD89C9400BA}" srcOrd="1" destOrd="0" presId="urn:microsoft.com/office/officeart/2005/8/layout/list1"/>
    <dgm:cxn modelId="{67C50376-E79F-411E-9730-3FE908277F3A}" type="presParOf" srcId="{85CA8A10-036F-430C-B07B-45C1482ACCCF}" destId="{08A601F8-E1A8-410B-AAD9-4B064B1CDAC0}" srcOrd="2" destOrd="0" presId="urn:microsoft.com/office/officeart/2005/8/layout/list1"/>
    <dgm:cxn modelId="{74108C92-88D2-46FB-A231-C5CD54930D7D}" type="presParOf" srcId="{85CA8A10-036F-430C-B07B-45C1482ACCCF}" destId="{861A89A5-15E6-4AE8-909C-FA2220E47975}" srcOrd="3" destOrd="0" presId="urn:microsoft.com/office/officeart/2005/8/layout/list1"/>
    <dgm:cxn modelId="{131AAD4C-D10C-4BC1-90E3-B433FF7D4FA2}" type="presParOf" srcId="{85CA8A10-036F-430C-B07B-45C1482ACCCF}" destId="{9279711E-214A-402E-9CCF-6421BCB08B3A}" srcOrd="4" destOrd="0" presId="urn:microsoft.com/office/officeart/2005/8/layout/list1"/>
    <dgm:cxn modelId="{33AFDCDF-BAAB-465D-9D2E-9BE051C2BA7B}" type="presParOf" srcId="{9279711E-214A-402E-9CCF-6421BCB08B3A}" destId="{EE41E2A6-AAF7-4B89-B60B-E2F2640DBC04}" srcOrd="0" destOrd="0" presId="urn:microsoft.com/office/officeart/2005/8/layout/list1"/>
    <dgm:cxn modelId="{43E960AD-7DEF-493E-8623-3093CBCEE050}" type="presParOf" srcId="{9279711E-214A-402E-9CCF-6421BCB08B3A}" destId="{CD4EB6E0-4DF9-4C96-8CF0-DB0DDE7DE911}" srcOrd="1" destOrd="0" presId="urn:microsoft.com/office/officeart/2005/8/layout/list1"/>
    <dgm:cxn modelId="{37C6F026-9A97-48A9-90E7-FBE81FDE58DF}" type="presParOf" srcId="{85CA8A10-036F-430C-B07B-45C1482ACCCF}" destId="{0376B7F6-00F0-446C-AA67-6D2EE5984BF9}" srcOrd="5" destOrd="0" presId="urn:microsoft.com/office/officeart/2005/8/layout/list1"/>
    <dgm:cxn modelId="{79330496-6638-4E0C-9618-FD718227B383}" type="presParOf" srcId="{85CA8A10-036F-430C-B07B-45C1482ACCCF}" destId="{F228AA22-87BF-42FA-8694-35816F0F4E56}" srcOrd="6" destOrd="0" presId="urn:microsoft.com/office/officeart/2005/8/layout/list1"/>
    <dgm:cxn modelId="{97267D8B-4EEA-4BE9-AB65-0472AE6AFC08}" type="presParOf" srcId="{85CA8A10-036F-430C-B07B-45C1482ACCCF}" destId="{938539E6-FAA0-4DC8-B8AA-3EEF61683E62}" srcOrd="7" destOrd="0" presId="urn:microsoft.com/office/officeart/2005/8/layout/list1"/>
    <dgm:cxn modelId="{45B65DCC-27CC-42F5-9ED6-428DC08C684B}" type="presParOf" srcId="{85CA8A10-036F-430C-B07B-45C1482ACCCF}" destId="{2538C2C6-8E7D-48B2-8763-E2808580F1B7}" srcOrd="8" destOrd="0" presId="urn:microsoft.com/office/officeart/2005/8/layout/list1"/>
    <dgm:cxn modelId="{A916C3EC-BA53-42F9-BDDF-2634E78BBE49}" type="presParOf" srcId="{2538C2C6-8E7D-48B2-8763-E2808580F1B7}" destId="{6FB4903F-428E-4E79-BD9C-BC34D4545552}" srcOrd="0" destOrd="0" presId="urn:microsoft.com/office/officeart/2005/8/layout/list1"/>
    <dgm:cxn modelId="{D628D6CE-71EE-4996-A753-C2CD0591C3B1}" type="presParOf" srcId="{2538C2C6-8E7D-48B2-8763-E2808580F1B7}" destId="{04647FBB-2BA3-487D-864A-809F891E1B88}" srcOrd="1" destOrd="0" presId="urn:microsoft.com/office/officeart/2005/8/layout/list1"/>
    <dgm:cxn modelId="{8EB9434E-D76A-42DF-97B4-1CFCDDBAB678}" type="presParOf" srcId="{85CA8A10-036F-430C-B07B-45C1482ACCCF}" destId="{59D75DC6-43A0-4737-8507-E150DBB177AF}" srcOrd="9" destOrd="0" presId="urn:microsoft.com/office/officeart/2005/8/layout/list1"/>
    <dgm:cxn modelId="{56E93E2D-3C9A-4C68-B301-D2060CF6FED2}" type="presParOf" srcId="{85CA8A10-036F-430C-B07B-45C1482ACCCF}" destId="{0EF7C359-1655-4579-B97B-AA74C82136EF}" srcOrd="10" destOrd="0" presId="urn:microsoft.com/office/officeart/2005/8/layout/list1"/>
    <dgm:cxn modelId="{001BCC41-CC60-44BF-8E43-8466E89F1EF6}" type="presParOf" srcId="{85CA8A10-036F-430C-B07B-45C1482ACCCF}" destId="{37174AE1-B24C-4A17-9DD8-F7ED0E82AD6B}" srcOrd="11" destOrd="0" presId="urn:microsoft.com/office/officeart/2005/8/layout/list1"/>
    <dgm:cxn modelId="{708F9098-4E95-4D7B-93B4-9149685F11AF}" type="presParOf" srcId="{85CA8A10-036F-430C-B07B-45C1482ACCCF}" destId="{863AB8E2-777B-42ED-BF0D-5D6BB54C4C8C}" srcOrd="12" destOrd="0" presId="urn:microsoft.com/office/officeart/2005/8/layout/list1"/>
    <dgm:cxn modelId="{00B0AFE0-CA4B-4E03-A2A1-AD3A1A7DA915}" type="presParOf" srcId="{863AB8E2-777B-42ED-BF0D-5D6BB54C4C8C}" destId="{3B768932-12C7-4B3E-BBFA-732D1666F7CB}" srcOrd="0" destOrd="0" presId="urn:microsoft.com/office/officeart/2005/8/layout/list1"/>
    <dgm:cxn modelId="{B7423A4A-4F8C-4A85-95EE-658D4EACC3AE}" type="presParOf" srcId="{863AB8E2-777B-42ED-BF0D-5D6BB54C4C8C}" destId="{F4DB4461-9E14-4731-97EC-5E0B9CA75F71}" srcOrd="1" destOrd="0" presId="urn:microsoft.com/office/officeart/2005/8/layout/list1"/>
    <dgm:cxn modelId="{2094C74B-A58F-46DC-AB1E-0DD29F1F1C7E}" type="presParOf" srcId="{85CA8A10-036F-430C-B07B-45C1482ACCCF}" destId="{E9299CB5-981B-40DA-A830-8B2012CBFA3F}" srcOrd="13" destOrd="0" presId="urn:microsoft.com/office/officeart/2005/8/layout/list1"/>
    <dgm:cxn modelId="{8DBC0530-E98E-4A3E-9DBC-825102B7F1B7}" type="presParOf" srcId="{85CA8A10-036F-430C-B07B-45C1482ACCCF}" destId="{56F57BB2-3CFD-4BD8-83CD-336FFAACE86A}" srcOrd="14" destOrd="0" presId="urn:microsoft.com/office/officeart/2005/8/layout/list1"/>
    <dgm:cxn modelId="{23450742-CB01-4AE3-B5AB-B3E44E9636D0}" type="presParOf" srcId="{85CA8A10-036F-430C-B07B-45C1482ACCCF}" destId="{4690E282-A312-45F6-9B0D-C009FDE1C836}" srcOrd="15" destOrd="0" presId="urn:microsoft.com/office/officeart/2005/8/layout/list1"/>
    <dgm:cxn modelId="{BA943F2D-25AF-45FB-8FC0-F98610991257}" type="presParOf" srcId="{85CA8A10-036F-430C-B07B-45C1482ACCCF}" destId="{2783D029-4921-470F-9977-3C54E6AE66B6}" srcOrd="16" destOrd="0" presId="urn:microsoft.com/office/officeart/2005/8/layout/list1"/>
    <dgm:cxn modelId="{1DBA7FDF-BAE1-490C-B6BA-33E0ACE9FD7B}" type="presParOf" srcId="{2783D029-4921-470F-9977-3C54E6AE66B6}" destId="{EAD64F88-96B2-4901-A981-B5A78AC161BF}" srcOrd="0" destOrd="0" presId="urn:microsoft.com/office/officeart/2005/8/layout/list1"/>
    <dgm:cxn modelId="{2BCC9374-1259-4C3E-B58A-63F39CEDB18F}" type="presParOf" srcId="{2783D029-4921-470F-9977-3C54E6AE66B6}" destId="{34A0F2EB-AAC4-423F-98C6-6FC2FA171318}" srcOrd="1" destOrd="0" presId="urn:microsoft.com/office/officeart/2005/8/layout/list1"/>
    <dgm:cxn modelId="{7465D39F-C711-46E2-B248-6CB1FB27F827}" type="presParOf" srcId="{85CA8A10-036F-430C-B07B-45C1482ACCCF}" destId="{D6BF91DF-0BD0-490C-B957-CA3AA1AF9152}" srcOrd="17" destOrd="0" presId="urn:microsoft.com/office/officeart/2005/8/layout/list1"/>
    <dgm:cxn modelId="{D4D41739-1E91-47BB-B956-C943692BB5FC}" type="presParOf" srcId="{85CA8A10-036F-430C-B07B-45C1482ACCCF}" destId="{18BDFC1C-DE47-48EE-B643-D926D392A6AE}" srcOrd="18" destOrd="0" presId="urn:microsoft.com/office/officeart/2005/8/layout/list1"/>
    <dgm:cxn modelId="{84C97DBE-0138-4A4A-8642-0CD452C19A68}" type="presParOf" srcId="{85CA8A10-036F-430C-B07B-45C1482ACCCF}" destId="{9FAFDBC4-E010-4250-A8DD-EACA1491B6B5}" srcOrd="19" destOrd="0" presId="urn:microsoft.com/office/officeart/2005/8/layout/list1"/>
    <dgm:cxn modelId="{5BC5E88F-AD59-4793-A425-934925E3EF7A}" type="presParOf" srcId="{85CA8A10-036F-430C-B07B-45C1482ACCCF}" destId="{C60643D3-61EF-48F2-A045-BCD2A63B5BE2}" srcOrd="20" destOrd="0" presId="urn:microsoft.com/office/officeart/2005/8/layout/list1"/>
    <dgm:cxn modelId="{3C3512C7-6241-4BF5-907B-2B74F48CDF3A}" type="presParOf" srcId="{C60643D3-61EF-48F2-A045-BCD2A63B5BE2}" destId="{BCE39C46-34D8-4A52-8AAA-63C4E3117DD2}" srcOrd="0" destOrd="0" presId="urn:microsoft.com/office/officeart/2005/8/layout/list1"/>
    <dgm:cxn modelId="{DD1C6890-03C8-4942-BC11-47E3A30B2007}" type="presParOf" srcId="{C60643D3-61EF-48F2-A045-BCD2A63B5BE2}" destId="{29DB450C-A709-43DF-9546-00C7F4FACE73}" srcOrd="1" destOrd="0" presId="urn:microsoft.com/office/officeart/2005/8/layout/list1"/>
    <dgm:cxn modelId="{5814163B-A419-440D-8704-4ABBD082B082}" type="presParOf" srcId="{85CA8A10-036F-430C-B07B-45C1482ACCCF}" destId="{39784979-0ACD-4ED2-9749-02BDE6E626DE}" srcOrd="21" destOrd="0" presId="urn:microsoft.com/office/officeart/2005/8/layout/list1"/>
    <dgm:cxn modelId="{DCE233DB-801B-4A65-96F0-783D63F2D9EF}" type="presParOf" srcId="{85CA8A10-036F-430C-B07B-45C1482ACCCF}" destId="{C53D1307-DC58-4E17-AEC3-26A7ABF4F47A}" srcOrd="22" destOrd="0" presId="urn:microsoft.com/office/officeart/2005/8/layout/list1"/>
    <dgm:cxn modelId="{5764DE07-22F5-427A-84A1-FD0CF1E4ED2C}" type="presParOf" srcId="{85CA8A10-036F-430C-B07B-45C1482ACCCF}" destId="{728BDCC6-1764-473E-A601-E620426C60E6}" srcOrd="23" destOrd="0" presId="urn:microsoft.com/office/officeart/2005/8/layout/list1"/>
    <dgm:cxn modelId="{B516E18F-1068-4874-B71E-1A0D5973E370}" type="presParOf" srcId="{85CA8A10-036F-430C-B07B-45C1482ACCCF}" destId="{925818E1-6ED9-42D8-8520-0C0474AB3837}" srcOrd="24" destOrd="0" presId="urn:microsoft.com/office/officeart/2005/8/layout/list1"/>
    <dgm:cxn modelId="{BF3E4615-6243-4E6D-8642-A6EAC289802B}" type="presParOf" srcId="{925818E1-6ED9-42D8-8520-0C0474AB3837}" destId="{4ED70677-61E9-4B01-A5B6-AD10D058E074}" srcOrd="0" destOrd="0" presId="urn:microsoft.com/office/officeart/2005/8/layout/list1"/>
    <dgm:cxn modelId="{B0B5BFD9-6698-43E7-BA6B-E77587778D5E}" type="presParOf" srcId="{925818E1-6ED9-42D8-8520-0C0474AB3837}" destId="{97F9DA44-6ACC-4571-BF96-DCB0291968ED}" srcOrd="1" destOrd="0" presId="urn:microsoft.com/office/officeart/2005/8/layout/list1"/>
    <dgm:cxn modelId="{ED3EF748-4723-4850-B68C-4A8A2C193529}" type="presParOf" srcId="{85CA8A10-036F-430C-B07B-45C1482ACCCF}" destId="{BF4C303E-1A43-4F3B-B1B3-97B4AAFD8FA6}" srcOrd="25" destOrd="0" presId="urn:microsoft.com/office/officeart/2005/8/layout/list1"/>
    <dgm:cxn modelId="{2B164F8E-0811-4A1F-B96D-12AED0E5E87C}" type="presParOf" srcId="{85CA8A10-036F-430C-B07B-45C1482ACCCF}" destId="{CBC63D8A-6178-48BE-97B2-6738B0408618}" srcOrd="26" destOrd="0" presId="urn:microsoft.com/office/officeart/2005/8/layout/list1"/>
    <dgm:cxn modelId="{53A16469-47E6-4EC6-8C3D-F0295439DA50}" type="presParOf" srcId="{85CA8A10-036F-430C-B07B-45C1482ACCCF}" destId="{84A54456-7996-4B9F-A616-1A616DFDE43E}" srcOrd="27" destOrd="0" presId="urn:microsoft.com/office/officeart/2005/8/layout/list1"/>
    <dgm:cxn modelId="{4F8C6041-F447-4B0D-BDF9-566429F09496}" type="presParOf" srcId="{85CA8A10-036F-430C-B07B-45C1482ACCCF}" destId="{1ABBB4A9-30F6-4EA7-B3DA-4188263A8A7D}" srcOrd="28" destOrd="0" presId="urn:microsoft.com/office/officeart/2005/8/layout/list1"/>
    <dgm:cxn modelId="{E75ED86A-3C64-4D65-BF12-BBD9749A9DE1}" type="presParOf" srcId="{1ABBB4A9-30F6-4EA7-B3DA-4188263A8A7D}" destId="{2124602A-4C8E-4AAE-A0CA-A6D74F8ABFAE}" srcOrd="0" destOrd="0" presId="urn:microsoft.com/office/officeart/2005/8/layout/list1"/>
    <dgm:cxn modelId="{C6DB76D3-B9BC-4492-A94D-8155EC3F9968}" type="presParOf" srcId="{1ABBB4A9-30F6-4EA7-B3DA-4188263A8A7D}" destId="{3BE07973-E515-4334-BBEA-D4B29BF30D13}" srcOrd="1" destOrd="0" presId="urn:microsoft.com/office/officeart/2005/8/layout/list1"/>
    <dgm:cxn modelId="{9B09A087-7A82-4E3F-A14A-AFE80D2710FF}" type="presParOf" srcId="{85CA8A10-036F-430C-B07B-45C1482ACCCF}" destId="{AFC5E8A8-2CDA-45BD-BB81-C8FBDABD6CA2}" srcOrd="29" destOrd="0" presId="urn:microsoft.com/office/officeart/2005/8/layout/list1"/>
    <dgm:cxn modelId="{6D03459C-2B3E-4286-A0CE-B998FA96C8EB}" type="presParOf" srcId="{85CA8A10-036F-430C-B07B-45C1482ACCCF}" destId="{BE0750E6-2941-433F-A869-6A578574D50D}" srcOrd="30" destOrd="0" presId="urn:microsoft.com/office/officeart/2005/8/layout/list1"/>
    <dgm:cxn modelId="{FF3DEEBD-BCF5-4E50-8C9E-1E10D6E75F6D}" type="presParOf" srcId="{85CA8A10-036F-430C-B07B-45C1482ACCCF}" destId="{DFDA7470-B243-4605-A1D0-150BAA165C3B}" srcOrd="31" destOrd="0" presId="urn:microsoft.com/office/officeart/2005/8/layout/list1"/>
    <dgm:cxn modelId="{890F7966-CDA7-4D35-A784-2918D843CDB0}" type="presParOf" srcId="{85CA8A10-036F-430C-B07B-45C1482ACCCF}" destId="{3C269F67-0DE2-493A-965B-AAAAB22EBEC9}" srcOrd="32" destOrd="0" presId="urn:microsoft.com/office/officeart/2005/8/layout/list1"/>
    <dgm:cxn modelId="{32351246-3846-4153-A4F4-2A1C42886672}" type="presParOf" srcId="{3C269F67-0DE2-493A-965B-AAAAB22EBEC9}" destId="{A83BF7F0-1ABE-4FCA-B91D-C1BF60417B76}" srcOrd="0" destOrd="0" presId="urn:microsoft.com/office/officeart/2005/8/layout/list1"/>
    <dgm:cxn modelId="{BBBC88B8-403E-4E25-B916-BAEC02202C7E}" type="presParOf" srcId="{3C269F67-0DE2-493A-965B-AAAAB22EBEC9}" destId="{2B4917F3-82C7-41D9-8B41-CDA4864C5576}" srcOrd="1" destOrd="0" presId="urn:microsoft.com/office/officeart/2005/8/layout/list1"/>
    <dgm:cxn modelId="{0E132B00-136D-42EB-AAE8-53F428C21D19}" type="presParOf" srcId="{85CA8A10-036F-430C-B07B-45C1482ACCCF}" destId="{754789AD-269E-4184-BD34-00F97D685781}" srcOrd="33" destOrd="0" presId="urn:microsoft.com/office/officeart/2005/8/layout/list1"/>
    <dgm:cxn modelId="{8C6A90D3-74F6-46AF-925B-87A0626D33C5}" type="presParOf" srcId="{85CA8A10-036F-430C-B07B-45C1482ACCCF}" destId="{6AE084C5-47FF-4CC6-910E-B679F1655E28}" srcOrd="34" destOrd="0" presId="urn:microsoft.com/office/officeart/2005/8/layout/list1"/>
    <dgm:cxn modelId="{855E0B0F-FA98-4CD2-A6F6-8FABBDABF588}" type="presParOf" srcId="{85CA8A10-036F-430C-B07B-45C1482ACCCF}" destId="{E6A0774D-B5EE-402F-81F6-4F0DA56D42BE}" srcOrd="35" destOrd="0" presId="urn:microsoft.com/office/officeart/2005/8/layout/list1"/>
    <dgm:cxn modelId="{2B049803-2423-46BD-8BC7-971A7DE116EB}" type="presParOf" srcId="{85CA8A10-036F-430C-B07B-45C1482ACCCF}" destId="{364FCF14-010D-4149-8A73-D7DA2793D6FE}" srcOrd="36" destOrd="0" presId="urn:microsoft.com/office/officeart/2005/8/layout/list1"/>
    <dgm:cxn modelId="{DD4B1AC9-227E-42E2-B101-5D8118D38501}" type="presParOf" srcId="{364FCF14-010D-4149-8A73-D7DA2793D6FE}" destId="{6352E41B-8DDE-4CB9-8570-7B9C37411378}" srcOrd="0" destOrd="0" presId="urn:microsoft.com/office/officeart/2005/8/layout/list1"/>
    <dgm:cxn modelId="{EBB59E66-3FB9-4EE5-B803-90C45DC9403F}" type="presParOf" srcId="{364FCF14-010D-4149-8A73-D7DA2793D6FE}" destId="{2B0B88A7-80C3-4B84-A8A1-CE3D8F3E7C4F}" srcOrd="1" destOrd="0" presId="urn:microsoft.com/office/officeart/2005/8/layout/list1"/>
    <dgm:cxn modelId="{6EB1CE54-C03C-4155-A851-2C9BD0255E26}" type="presParOf" srcId="{85CA8A10-036F-430C-B07B-45C1482ACCCF}" destId="{7AF163EE-B23B-4953-84AA-8A0C1DA864FF}" srcOrd="37" destOrd="0" presId="urn:microsoft.com/office/officeart/2005/8/layout/list1"/>
    <dgm:cxn modelId="{CA4336C0-01B2-4701-801E-73F110FC1A3D}" type="presParOf" srcId="{85CA8A10-036F-430C-B07B-45C1482ACCCF}" destId="{7C54F677-D0B8-4DDF-B3FD-8349962E9C21}" srcOrd="3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0BF50-2D4D-423F-B8BB-B7B4DE30AD31}">
      <dsp:nvSpPr>
        <dsp:cNvPr id="0" name=""/>
        <dsp:cNvSpPr/>
      </dsp:nvSpPr>
      <dsp:spPr>
        <a:xfrm rot="16200000">
          <a:off x="-1490071" y="2742998"/>
          <a:ext cx="3234966" cy="267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5514" bIns="0" numCol="1" spcCol="1270" anchor="t" anchorCtr="0">
          <a:noAutofit/>
        </a:bodyPr>
        <a:lstStyle/>
        <a:p>
          <a:pPr marL="0" lvl="0" indent="0" algn="r" defTabSz="844550">
            <a:lnSpc>
              <a:spcPct val="90000"/>
            </a:lnSpc>
            <a:spcBef>
              <a:spcPct val="0"/>
            </a:spcBef>
            <a:spcAft>
              <a:spcPct val="35000"/>
            </a:spcAft>
            <a:buNone/>
          </a:pPr>
          <a:r>
            <a:rPr lang="ro-MD" sz="1900" b="1" kern="1200" dirty="0"/>
            <a:t>CULTURI</a:t>
          </a:r>
          <a:r>
            <a:rPr lang="ro-MD" sz="1900" kern="1200" dirty="0"/>
            <a:t> </a:t>
          </a:r>
          <a:r>
            <a:rPr lang="ro-MD" sz="1900" b="1" kern="1200" dirty="0"/>
            <a:t>CEREALIERE</a:t>
          </a:r>
        </a:p>
      </dsp:txBody>
      <dsp:txXfrm>
        <a:off x="-1490071" y="2742998"/>
        <a:ext cx="3234966" cy="267039"/>
      </dsp:txXfrm>
    </dsp:sp>
    <dsp:sp modelId="{978B5D29-081D-4E58-A252-34D76B6FEDC7}">
      <dsp:nvSpPr>
        <dsp:cNvPr id="0" name=""/>
        <dsp:cNvSpPr/>
      </dsp:nvSpPr>
      <dsp:spPr>
        <a:xfrm>
          <a:off x="256102" y="1174482"/>
          <a:ext cx="1689008" cy="37427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35514" rIns="113792" bIns="113792" numCol="1" spcCol="1270" anchor="t" anchorCtr="0">
          <a:noAutofit/>
        </a:bodyPr>
        <a:lstStyle/>
        <a:p>
          <a:pPr marL="171450" lvl="1" indent="-171450" algn="l" defTabSz="711200">
            <a:lnSpc>
              <a:spcPct val="90000"/>
            </a:lnSpc>
            <a:spcBef>
              <a:spcPct val="0"/>
            </a:spcBef>
            <a:spcAft>
              <a:spcPct val="15000"/>
            </a:spcAft>
            <a:buChar char="•"/>
          </a:pPr>
          <a:r>
            <a:rPr lang="ro-MD" sz="1600" b="1" kern="1200" dirty="0"/>
            <a:t>GRÂU</a:t>
          </a:r>
        </a:p>
        <a:p>
          <a:pPr marL="171450" lvl="1" indent="-171450" algn="l" defTabSz="711200">
            <a:lnSpc>
              <a:spcPct val="90000"/>
            </a:lnSpc>
            <a:spcBef>
              <a:spcPct val="0"/>
            </a:spcBef>
            <a:spcAft>
              <a:spcPct val="15000"/>
            </a:spcAft>
            <a:buChar char="•"/>
          </a:pPr>
          <a:r>
            <a:rPr lang="ro-MD" sz="1600" b="1" kern="1200" dirty="0"/>
            <a:t>ORZ</a:t>
          </a:r>
        </a:p>
        <a:p>
          <a:pPr marL="171450" lvl="1" indent="-171450" algn="l" defTabSz="711200">
            <a:lnSpc>
              <a:spcPct val="90000"/>
            </a:lnSpc>
            <a:spcBef>
              <a:spcPct val="0"/>
            </a:spcBef>
            <a:spcAft>
              <a:spcPct val="15000"/>
            </a:spcAft>
            <a:buChar char="•"/>
          </a:pPr>
          <a:r>
            <a:rPr lang="ro-MD" sz="1600" b="1" kern="1200" dirty="0"/>
            <a:t>SECARĂ</a:t>
          </a:r>
        </a:p>
        <a:p>
          <a:pPr marL="171450" lvl="1" indent="-171450" algn="l" defTabSz="711200">
            <a:lnSpc>
              <a:spcPct val="90000"/>
            </a:lnSpc>
            <a:spcBef>
              <a:spcPct val="0"/>
            </a:spcBef>
            <a:spcAft>
              <a:spcPct val="15000"/>
            </a:spcAft>
            <a:buChar char="•"/>
          </a:pPr>
          <a:r>
            <a:rPr lang="ro-MD" sz="1600" b="1" kern="1200" dirty="0"/>
            <a:t>OVĂZ</a:t>
          </a:r>
        </a:p>
        <a:p>
          <a:pPr marL="171450" lvl="1" indent="-171450" algn="l" defTabSz="711200">
            <a:lnSpc>
              <a:spcPct val="90000"/>
            </a:lnSpc>
            <a:spcBef>
              <a:spcPct val="0"/>
            </a:spcBef>
            <a:spcAft>
              <a:spcPct val="15000"/>
            </a:spcAft>
            <a:buChar char="•"/>
          </a:pPr>
          <a:r>
            <a:rPr lang="ro-MD" sz="1600" b="1" kern="1200" dirty="0"/>
            <a:t>TRITICALE</a:t>
          </a:r>
        </a:p>
        <a:p>
          <a:pPr marL="171450" lvl="1" indent="-171450" algn="l" defTabSz="711200">
            <a:lnSpc>
              <a:spcPct val="90000"/>
            </a:lnSpc>
            <a:spcBef>
              <a:spcPct val="0"/>
            </a:spcBef>
            <a:spcAft>
              <a:spcPct val="15000"/>
            </a:spcAft>
            <a:buChar char="•"/>
          </a:pPr>
          <a:r>
            <a:rPr lang="ro-MD" sz="1600" b="1" kern="1200" dirty="0"/>
            <a:t>ALAC</a:t>
          </a:r>
        </a:p>
        <a:p>
          <a:pPr marL="171450" lvl="1" indent="-171450" algn="l" defTabSz="711200">
            <a:lnSpc>
              <a:spcPct val="90000"/>
            </a:lnSpc>
            <a:spcBef>
              <a:spcPct val="0"/>
            </a:spcBef>
            <a:spcAft>
              <a:spcPct val="15000"/>
            </a:spcAft>
            <a:buChar char="•"/>
          </a:pPr>
          <a:r>
            <a:rPr lang="ro-MD" sz="1600" b="1" kern="1200" dirty="0"/>
            <a:t>MEI</a:t>
          </a:r>
        </a:p>
        <a:p>
          <a:pPr marL="171450" lvl="1" indent="-171450" algn="l" defTabSz="711200">
            <a:lnSpc>
              <a:spcPct val="90000"/>
            </a:lnSpc>
            <a:spcBef>
              <a:spcPct val="0"/>
            </a:spcBef>
            <a:spcAft>
              <a:spcPct val="15000"/>
            </a:spcAft>
            <a:buChar char="•"/>
          </a:pPr>
          <a:r>
            <a:rPr lang="ro-MD" sz="1600" b="1" kern="1200" dirty="0"/>
            <a:t>SORG</a:t>
          </a:r>
        </a:p>
        <a:p>
          <a:pPr marL="171450" lvl="1" indent="-171450" algn="l" defTabSz="711200">
            <a:lnSpc>
              <a:spcPct val="90000"/>
            </a:lnSpc>
            <a:spcBef>
              <a:spcPct val="0"/>
            </a:spcBef>
            <a:spcAft>
              <a:spcPct val="15000"/>
            </a:spcAft>
            <a:buChar char="•"/>
          </a:pPr>
          <a:r>
            <a:rPr lang="ro-MD" sz="1600" b="1" kern="1200" dirty="0"/>
            <a:t>HRIȘCĂ</a:t>
          </a:r>
        </a:p>
        <a:p>
          <a:pPr marL="171450" lvl="1" indent="-171450" algn="l" defTabSz="711200">
            <a:lnSpc>
              <a:spcPct val="90000"/>
            </a:lnSpc>
            <a:spcBef>
              <a:spcPct val="0"/>
            </a:spcBef>
            <a:spcAft>
              <a:spcPct val="15000"/>
            </a:spcAft>
            <a:buChar char="•"/>
          </a:pPr>
          <a:r>
            <a:rPr lang="ro-MD" sz="1600" b="1" kern="1200" dirty="0"/>
            <a:t>AMARANT</a:t>
          </a:r>
        </a:p>
        <a:p>
          <a:pPr marL="171450" lvl="1" indent="-171450" algn="l" defTabSz="711200">
            <a:lnSpc>
              <a:spcPct val="90000"/>
            </a:lnSpc>
            <a:spcBef>
              <a:spcPct val="0"/>
            </a:spcBef>
            <a:spcAft>
              <a:spcPct val="15000"/>
            </a:spcAft>
            <a:buChar char="•"/>
          </a:pPr>
          <a:r>
            <a:rPr lang="ro-MD" sz="1600" b="1" kern="1200" dirty="0"/>
            <a:t>ALTE CEREALE</a:t>
          </a:r>
        </a:p>
        <a:p>
          <a:pPr marL="171450" lvl="1" indent="-171450" algn="l" defTabSz="711200">
            <a:lnSpc>
              <a:spcPct val="90000"/>
            </a:lnSpc>
            <a:spcBef>
              <a:spcPct val="0"/>
            </a:spcBef>
            <a:spcAft>
              <a:spcPct val="15000"/>
            </a:spcAft>
            <a:buChar char="•"/>
          </a:pPr>
          <a:r>
            <a:rPr lang="ro-MD" sz="1600" b="1" kern="1200" dirty="0"/>
            <a:t>SPECII MIXTE</a:t>
          </a:r>
        </a:p>
      </dsp:txBody>
      <dsp:txXfrm>
        <a:off x="256102" y="1174482"/>
        <a:ext cx="1689008" cy="3742788"/>
      </dsp:txXfrm>
    </dsp:sp>
    <dsp:sp modelId="{712FC723-1A89-4886-98C6-F385A2CA8AAF}">
      <dsp:nvSpPr>
        <dsp:cNvPr id="0" name=""/>
        <dsp:cNvSpPr/>
      </dsp:nvSpPr>
      <dsp:spPr>
        <a:xfrm>
          <a:off x="-114629" y="86456"/>
          <a:ext cx="1132816" cy="122079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89A192-7D00-480E-A2AC-CD58AFBAD436}">
      <dsp:nvSpPr>
        <dsp:cNvPr id="0" name=""/>
        <dsp:cNvSpPr/>
      </dsp:nvSpPr>
      <dsp:spPr>
        <a:xfrm rot="16200000">
          <a:off x="271590" y="3171867"/>
          <a:ext cx="4226560" cy="267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5514" bIns="0" numCol="1" spcCol="1270" anchor="t" anchorCtr="0">
          <a:noAutofit/>
        </a:bodyPr>
        <a:lstStyle/>
        <a:p>
          <a:pPr marL="0" lvl="0" indent="0" algn="r" defTabSz="844550">
            <a:lnSpc>
              <a:spcPct val="90000"/>
            </a:lnSpc>
            <a:spcBef>
              <a:spcPct val="0"/>
            </a:spcBef>
            <a:spcAft>
              <a:spcPct val="35000"/>
            </a:spcAft>
            <a:buNone/>
          </a:pPr>
          <a:r>
            <a:rPr lang="ro-MD" sz="1900" b="1" kern="1200" dirty="0"/>
            <a:t>CULTURI OLEAGINOASE</a:t>
          </a:r>
        </a:p>
      </dsp:txBody>
      <dsp:txXfrm>
        <a:off x="271590" y="3171867"/>
        <a:ext cx="4226560" cy="267039"/>
      </dsp:txXfrm>
    </dsp:sp>
    <dsp:sp modelId="{3FACD955-B0F5-4C75-AF1E-8F8A9FAD67BE}">
      <dsp:nvSpPr>
        <dsp:cNvPr id="0" name=""/>
        <dsp:cNvSpPr/>
      </dsp:nvSpPr>
      <dsp:spPr>
        <a:xfrm>
          <a:off x="2531084" y="1149782"/>
          <a:ext cx="1717686" cy="37474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35514" rIns="113792" bIns="113792" numCol="1" spcCol="1270" anchor="t" anchorCtr="0">
          <a:noAutofit/>
        </a:bodyPr>
        <a:lstStyle/>
        <a:p>
          <a:pPr marL="171450" lvl="1" indent="-171450" algn="l" defTabSz="711200">
            <a:lnSpc>
              <a:spcPct val="90000"/>
            </a:lnSpc>
            <a:spcBef>
              <a:spcPct val="0"/>
            </a:spcBef>
            <a:spcAft>
              <a:spcPct val="15000"/>
            </a:spcAft>
            <a:buChar char="•"/>
          </a:pPr>
          <a:r>
            <a:rPr lang="ro-MD" sz="1600" b="1" kern="1200" dirty="0"/>
            <a:t>FLOAREA SOARELUI</a:t>
          </a:r>
        </a:p>
        <a:p>
          <a:pPr marL="171450" lvl="1" indent="-171450" algn="l" defTabSz="711200">
            <a:lnSpc>
              <a:spcPct val="90000"/>
            </a:lnSpc>
            <a:spcBef>
              <a:spcPct val="0"/>
            </a:spcBef>
            <a:spcAft>
              <a:spcPct val="15000"/>
            </a:spcAft>
            <a:buChar char="•"/>
          </a:pPr>
          <a:r>
            <a:rPr lang="ro-MD" sz="1600" b="1" kern="1200" dirty="0"/>
            <a:t>RAPIȚĂ</a:t>
          </a:r>
        </a:p>
        <a:p>
          <a:pPr marL="171450" lvl="1" indent="-171450" algn="l" defTabSz="711200">
            <a:lnSpc>
              <a:spcPct val="90000"/>
            </a:lnSpc>
            <a:spcBef>
              <a:spcPct val="0"/>
            </a:spcBef>
            <a:spcAft>
              <a:spcPct val="15000"/>
            </a:spcAft>
            <a:buChar char="•"/>
          </a:pPr>
          <a:r>
            <a:rPr lang="ro-MD" sz="1600" b="1" kern="1200" dirty="0"/>
            <a:t>MUȘTAR</a:t>
          </a:r>
        </a:p>
        <a:p>
          <a:pPr marL="171450" lvl="1" indent="-171450" algn="l" defTabSz="711200">
            <a:lnSpc>
              <a:spcPct val="90000"/>
            </a:lnSpc>
            <a:spcBef>
              <a:spcPct val="0"/>
            </a:spcBef>
            <a:spcAft>
              <a:spcPct val="15000"/>
            </a:spcAft>
            <a:buChar char="•"/>
          </a:pPr>
          <a:r>
            <a:rPr lang="ro-MD" sz="1600" b="1" kern="1200" dirty="0"/>
            <a:t>IN</a:t>
          </a:r>
        </a:p>
        <a:p>
          <a:pPr marL="171450" lvl="1" indent="-171450" algn="l" defTabSz="711200">
            <a:lnSpc>
              <a:spcPct val="90000"/>
            </a:lnSpc>
            <a:spcBef>
              <a:spcPct val="0"/>
            </a:spcBef>
            <a:spcAft>
              <a:spcPct val="15000"/>
            </a:spcAft>
            <a:buChar char="•"/>
          </a:pPr>
          <a:r>
            <a:rPr lang="ro-MD" sz="1600" b="1" kern="1200" dirty="0"/>
            <a:t>ȘOFRĂNEL</a:t>
          </a:r>
        </a:p>
        <a:p>
          <a:pPr marL="171450" lvl="1" indent="-171450" algn="l" defTabSz="711200">
            <a:lnSpc>
              <a:spcPct val="90000"/>
            </a:lnSpc>
            <a:spcBef>
              <a:spcPct val="0"/>
            </a:spcBef>
            <a:spcAft>
              <a:spcPct val="15000"/>
            </a:spcAft>
            <a:buChar char="•"/>
          </a:pPr>
          <a:r>
            <a:rPr lang="ro-MD" sz="1600" b="1" kern="1200" dirty="0"/>
            <a:t>RIDICHE PENTRU ULEI</a:t>
          </a:r>
        </a:p>
      </dsp:txBody>
      <dsp:txXfrm>
        <a:off x="2531084" y="1149782"/>
        <a:ext cx="1717686" cy="3747437"/>
      </dsp:txXfrm>
    </dsp:sp>
    <dsp:sp modelId="{32C78122-45AB-49B5-8EF6-EAD47CF1B33A}">
      <dsp:nvSpPr>
        <dsp:cNvPr id="0" name=""/>
        <dsp:cNvSpPr/>
      </dsp:nvSpPr>
      <dsp:spPr>
        <a:xfrm>
          <a:off x="2094644" y="81104"/>
          <a:ext cx="1140849" cy="1221185"/>
        </a:xfrm>
        <a:prstGeom prst="rect">
          <a:avLst/>
        </a:prstGeom>
        <a:blipFill rotWithShape="1">
          <a:blip xmlns:r="http://schemas.openxmlformats.org/officeDocument/2006/relationships" r:embed="rId2"/>
          <a:srcRect/>
          <a:stretch>
            <a:fillRect l="-77000" r="-7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312234-0080-49B5-93F6-81E577EE91B9}">
      <dsp:nvSpPr>
        <dsp:cNvPr id="0" name=""/>
        <dsp:cNvSpPr/>
      </dsp:nvSpPr>
      <dsp:spPr>
        <a:xfrm rot="16200000">
          <a:off x="3066911" y="2644544"/>
          <a:ext cx="3374570" cy="267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5514" bIns="0" numCol="1" spcCol="1270" anchor="t" anchorCtr="0">
          <a:noAutofit/>
        </a:bodyPr>
        <a:lstStyle/>
        <a:p>
          <a:pPr marL="0" lvl="0" indent="0" algn="r" defTabSz="844550">
            <a:lnSpc>
              <a:spcPct val="90000"/>
            </a:lnSpc>
            <a:spcBef>
              <a:spcPct val="0"/>
            </a:spcBef>
            <a:spcAft>
              <a:spcPct val="35000"/>
            </a:spcAft>
            <a:buNone/>
          </a:pPr>
          <a:r>
            <a:rPr lang="ro-MD" sz="1900" b="1" kern="1200" dirty="0"/>
            <a:t>CULTURI LEGUMINOASE</a:t>
          </a:r>
        </a:p>
      </dsp:txBody>
      <dsp:txXfrm>
        <a:off x="3066911" y="2644544"/>
        <a:ext cx="3374570" cy="267039"/>
      </dsp:txXfrm>
    </dsp:sp>
    <dsp:sp modelId="{FDF73C0E-5DFC-4CAE-AD82-4DCA47870B56}">
      <dsp:nvSpPr>
        <dsp:cNvPr id="0" name=""/>
        <dsp:cNvSpPr/>
      </dsp:nvSpPr>
      <dsp:spPr>
        <a:xfrm>
          <a:off x="4875837" y="1074231"/>
          <a:ext cx="1711567" cy="37913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35514" rIns="113792" bIns="113792" numCol="1" spcCol="1270" anchor="t" anchorCtr="0">
          <a:noAutofit/>
        </a:bodyPr>
        <a:lstStyle/>
        <a:p>
          <a:pPr marL="171450" lvl="1" indent="-171450" algn="l" defTabSz="711200">
            <a:lnSpc>
              <a:spcPct val="90000"/>
            </a:lnSpc>
            <a:spcBef>
              <a:spcPct val="0"/>
            </a:spcBef>
            <a:spcAft>
              <a:spcPct val="15000"/>
            </a:spcAft>
            <a:buChar char="•"/>
          </a:pPr>
          <a:r>
            <a:rPr lang="ro-MD" sz="1600" b="1" kern="1200" dirty="0"/>
            <a:t>SOIA</a:t>
          </a:r>
        </a:p>
        <a:p>
          <a:pPr marL="171450" lvl="1" indent="-171450" algn="l" defTabSz="711200">
            <a:lnSpc>
              <a:spcPct val="90000"/>
            </a:lnSpc>
            <a:spcBef>
              <a:spcPct val="0"/>
            </a:spcBef>
            <a:spcAft>
              <a:spcPct val="15000"/>
            </a:spcAft>
            <a:buChar char="•"/>
          </a:pPr>
          <a:r>
            <a:rPr lang="ro-MD" sz="1600" b="1" kern="1200" dirty="0"/>
            <a:t>MAZĂRE</a:t>
          </a:r>
        </a:p>
        <a:p>
          <a:pPr marL="171450" lvl="1" indent="-171450" algn="l" defTabSz="711200">
            <a:lnSpc>
              <a:spcPct val="90000"/>
            </a:lnSpc>
            <a:spcBef>
              <a:spcPct val="0"/>
            </a:spcBef>
            <a:spcAft>
              <a:spcPct val="15000"/>
            </a:spcAft>
            <a:buChar char="•"/>
          </a:pPr>
          <a:r>
            <a:rPr lang="ro-MD" sz="1600" b="1" kern="1200" dirty="0"/>
            <a:t>FASOLE</a:t>
          </a:r>
        </a:p>
        <a:p>
          <a:pPr marL="171450" lvl="1" indent="-171450" algn="l" defTabSz="711200">
            <a:lnSpc>
              <a:spcPct val="90000"/>
            </a:lnSpc>
            <a:spcBef>
              <a:spcPct val="0"/>
            </a:spcBef>
            <a:spcAft>
              <a:spcPct val="15000"/>
            </a:spcAft>
            <a:buChar char="•"/>
          </a:pPr>
          <a:r>
            <a:rPr lang="ro-MD" sz="1600" b="1" kern="1200" dirty="0"/>
            <a:t>NĂUT</a:t>
          </a:r>
        </a:p>
        <a:p>
          <a:pPr marL="171450" lvl="1" indent="-171450" algn="l" defTabSz="711200">
            <a:lnSpc>
              <a:spcPct val="90000"/>
            </a:lnSpc>
            <a:spcBef>
              <a:spcPct val="0"/>
            </a:spcBef>
            <a:spcAft>
              <a:spcPct val="15000"/>
            </a:spcAft>
            <a:buChar char="•"/>
          </a:pPr>
          <a:r>
            <a:rPr lang="ro-MD" sz="1600" b="1" kern="1200" dirty="0"/>
            <a:t>LUPIN</a:t>
          </a:r>
        </a:p>
      </dsp:txBody>
      <dsp:txXfrm>
        <a:off x="4875837" y="1074231"/>
        <a:ext cx="1711567" cy="3791351"/>
      </dsp:txXfrm>
    </dsp:sp>
    <dsp:sp modelId="{7CA985BB-CA57-4411-9CE6-A5983073259B}">
      <dsp:nvSpPr>
        <dsp:cNvPr id="0" name=""/>
        <dsp:cNvSpPr/>
      </dsp:nvSpPr>
      <dsp:spPr>
        <a:xfrm>
          <a:off x="4355184" y="100582"/>
          <a:ext cx="1287309" cy="1136651"/>
        </a:xfrm>
        <a:prstGeom prst="rect">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ED7DE-3B32-4326-9EEC-1872064D8EE1}">
      <dsp:nvSpPr>
        <dsp:cNvPr id="0" name=""/>
        <dsp:cNvSpPr/>
      </dsp:nvSpPr>
      <dsp:spPr>
        <a:xfrm rot="16200000">
          <a:off x="5041313" y="3069735"/>
          <a:ext cx="4226560" cy="267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5514" bIns="0" numCol="1" spcCol="1270" anchor="t" anchorCtr="0">
          <a:noAutofit/>
        </a:bodyPr>
        <a:lstStyle/>
        <a:p>
          <a:pPr marL="0" lvl="0" indent="0" algn="r" defTabSz="844550">
            <a:lnSpc>
              <a:spcPct val="90000"/>
            </a:lnSpc>
            <a:spcBef>
              <a:spcPct val="0"/>
            </a:spcBef>
            <a:spcAft>
              <a:spcPct val="35000"/>
            </a:spcAft>
            <a:buNone/>
          </a:pPr>
          <a:r>
            <a:rPr lang="ro-MD" sz="1900" b="1" kern="1200" dirty="0"/>
            <a:t>CULTURI</a:t>
          </a:r>
          <a:r>
            <a:rPr lang="ro-MD" sz="1900" kern="1200" dirty="0"/>
            <a:t> </a:t>
          </a:r>
          <a:r>
            <a:rPr lang="ro-MD" sz="1900" b="1" kern="1200" dirty="0"/>
            <a:t>RĂDĂCINOASE</a:t>
          </a:r>
        </a:p>
      </dsp:txBody>
      <dsp:txXfrm>
        <a:off x="5041313" y="3069735"/>
        <a:ext cx="4226560" cy="267039"/>
      </dsp:txXfrm>
    </dsp:sp>
    <dsp:sp modelId="{55D212DE-6CEF-4BED-99EF-5E387AE77B14}">
      <dsp:nvSpPr>
        <dsp:cNvPr id="0" name=""/>
        <dsp:cNvSpPr/>
      </dsp:nvSpPr>
      <dsp:spPr>
        <a:xfrm>
          <a:off x="7314314" y="1122202"/>
          <a:ext cx="1716874" cy="37782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35514" rIns="113792" bIns="113792" numCol="1" spcCol="1270" anchor="t" anchorCtr="0">
          <a:noAutofit/>
        </a:bodyPr>
        <a:lstStyle/>
        <a:p>
          <a:pPr marL="171450" lvl="1" indent="-171450" algn="l" defTabSz="711200">
            <a:lnSpc>
              <a:spcPct val="90000"/>
            </a:lnSpc>
            <a:spcBef>
              <a:spcPct val="0"/>
            </a:spcBef>
            <a:spcAft>
              <a:spcPct val="15000"/>
            </a:spcAft>
            <a:buChar char="•"/>
          </a:pPr>
          <a:r>
            <a:rPr lang="ro-MD" sz="1600" b="1" kern="1200" dirty="0"/>
            <a:t>SFECLA DE ZAHĂR</a:t>
          </a:r>
        </a:p>
        <a:p>
          <a:pPr marL="171450" lvl="1" indent="-171450" algn="l" defTabSz="711200">
            <a:lnSpc>
              <a:spcPct val="90000"/>
            </a:lnSpc>
            <a:spcBef>
              <a:spcPct val="0"/>
            </a:spcBef>
            <a:spcAft>
              <a:spcPct val="15000"/>
            </a:spcAft>
            <a:buChar char="•"/>
          </a:pPr>
          <a:r>
            <a:rPr lang="ro-MD" sz="1600" b="1" kern="1200" dirty="0"/>
            <a:t>CARTOF</a:t>
          </a:r>
        </a:p>
        <a:p>
          <a:pPr marL="171450" lvl="1" indent="-171450" algn="l" defTabSz="711200">
            <a:lnSpc>
              <a:spcPct val="90000"/>
            </a:lnSpc>
            <a:spcBef>
              <a:spcPct val="0"/>
            </a:spcBef>
            <a:spcAft>
              <a:spcPct val="15000"/>
            </a:spcAft>
            <a:buChar char="•"/>
          </a:pPr>
          <a:r>
            <a:rPr lang="ro-MD" sz="1600" b="1" kern="1200" dirty="0"/>
            <a:t>DOVLEAC</a:t>
          </a:r>
        </a:p>
        <a:p>
          <a:pPr marL="171450" lvl="1" indent="-171450" algn="l" defTabSz="711200">
            <a:lnSpc>
              <a:spcPct val="90000"/>
            </a:lnSpc>
            <a:spcBef>
              <a:spcPct val="0"/>
            </a:spcBef>
            <a:spcAft>
              <a:spcPct val="15000"/>
            </a:spcAft>
            <a:buChar char="•"/>
          </a:pPr>
          <a:r>
            <a:rPr lang="ro-MD" sz="1600" b="1" kern="1200" dirty="0"/>
            <a:t>HREAN</a:t>
          </a:r>
        </a:p>
      </dsp:txBody>
      <dsp:txXfrm>
        <a:off x="7314314" y="1122202"/>
        <a:ext cx="1716874" cy="3778249"/>
      </dsp:txXfrm>
    </dsp:sp>
    <dsp:sp modelId="{E1A5C114-47AD-43BC-896A-99C12245DE03}">
      <dsp:nvSpPr>
        <dsp:cNvPr id="0" name=""/>
        <dsp:cNvSpPr/>
      </dsp:nvSpPr>
      <dsp:spPr>
        <a:xfrm>
          <a:off x="7045612" y="147554"/>
          <a:ext cx="1248273" cy="1106641"/>
        </a:xfrm>
        <a:prstGeom prst="rect">
          <a:avLst/>
        </a:prstGeom>
        <a:blipFill rotWithShape="1">
          <a:blip xmlns:r="http://schemas.openxmlformats.org/officeDocument/2006/relationships" r:embed="rId4"/>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5A3A68-5BB3-4F29-878E-B2C9D4A48720}">
      <dsp:nvSpPr>
        <dsp:cNvPr id="0" name=""/>
        <dsp:cNvSpPr/>
      </dsp:nvSpPr>
      <dsp:spPr>
        <a:xfrm rot="16200000">
          <a:off x="7413782" y="3149293"/>
          <a:ext cx="4226560" cy="267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5514" bIns="0" numCol="1" spcCol="1270" anchor="t" anchorCtr="0">
          <a:noAutofit/>
        </a:bodyPr>
        <a:lstStyle/>
        <a:p>
          <a:pPr marL="0" lvl="0" indent="0" algn="r" defTabSz="844550">
            <a:lnSpc>
              <a:spcPct val="90000"/>
            </a:lnSpc>
            <a:spcBef>
              <a:spcPct val="0"/>
            </a:spcBef>
            <a:spcAft>
              <a:spcPct val="35000"/>
            </a:spcAft>
            <a:buNone/>
          </a:pPr>
          <a:r>
            <a:rPr lang="ro-MD" sz="1900" b="1" kern="1200" dirty="0"/>
            <a:t>CULTUR</a:t>
          </a:r>
          <a:r>
            <a:rPr lang="en-US" sz="1900" b="1" kern="1200" dirty="0"/>
            <a:t>A</a:t>
          </a:r>
          <a:r>
            <a:rPr lang="ro-MD" sz="1900" b="1" kern="1200" dirty="0"/>
            <a:t> DE PORUMB</a:t>
          </a:r>
        </a:p>
      </dsp:txBody>
      <dsp:txXfrm>
        <a:off x="7413782" y="3149293"/>
        <a:ext cx="4226560" cy="267039"/>
      </dsp:txXfrm>
    </dsp:sp>
    <dsp:sp modelId="{50958447-FADE-4E23-91BD-2850C6D67DE9}">
      <dsp:nvSpPr>
        <dsp:cNvPr id="0" name=""/>
        <dsp:cNvSpPr/>
      </dsp:nvSpPr>
      <dsp:spPr>
        <a:xfrm>
          <a:off x="9690259" y="1150006"/>
          <a:ext cx="1660530" cy="37853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35514" rIns="113792" bIns="113792" numCol="1" spcCol="1270" anchor="t" anchorCtr="0">
          <a:noAutofit/>
        </a:bodyPr>
        <a:lstStyle/>
        <a:p>
          <a:pPr marL="171450" lvl="1" indent="-171450" algn="l" defTabSz="711200">
            <a:lnSpc>
              <a:spcPct val="90000"/>
            </a:lnSpc>
            <a:spcBef>
              <a:spcPct val="0"/>
            </a:spcBef>
            <a:spcAft>
              <a:spcPct val="15000"/>
            </a:spcAft>
            <a:buChar char="•"/>
          </a:pPr>
          <a:r>
            <a:rPr lang="ro-MD" sz="1600" b="1" kern="1200" dirty="0"/>
            <a:t>PORUMB PENTRU BOABE</a:t>
          </a:r>
        </a:p>
        <a:p>
          <a:pPr marL="171450" lvl="1" indent="-171450" algn="l" defTabSz="711200">
            <a:lnSpc>
              <a:spcPct val="90000"/>
            </a:lnSpc>
            <a:spcBef>
              <a:spcPct val="0"/>
            </a:spcBef>
            <a:spcAft>
              <a:spcPct val="15000"/>
            </a:spcAft>
            <a:buChar char="•"/>
          </a:pPr>
          <a:r>
            <a:rPr lang="ro-MD" sz="1600" b="1" kern="1200" dirty="0"/>
            <a:t>PORUMB PENTRU SILOZ</a:t>
          </a:r>
        </a:p>
        <a:p>
          <a:pPr marL="171450" lvl="1" indent="-171450" algn="l" defTabSz="711200">
            <a:lnSpc>
              <a:spcPct val="90000"/>
            </a:lnSpc>
            <a:spcBef>
              <a:spcPct val="0"/>
            </a:spcBef>
            <a:spcAft>
              <a:spcPct val="15000"/>
            </a:spcAft>
            <a:buChar char="•"/>
          </a:pPr>
          <a:r>
            <a:rPr lang="ro-MD" sz="1600" b="1" kern="1200" dirty="0"/>
            <a:t>PORUMB MATERIAL SEMICER</a:t>
          </a:r>
        </a:p>
      </dsp:txBody>
      <dsp:txXfrm>
        <a:off x="9690259" y="1150006"/>
        <a:ext cx="1660530" cy="3785307"/>
      </dsp:txXfrm>
    </dsp:sp>
    <dsp:sp modelId="{8B3371D1-568B-45FA-9CD1-0FCE7B6C50A1}">
      <dsp:nvSpPr>
        <dsp:cNvPr id="0" name=""/>
        <dsp:cNvSpPr/>
      </dsp:nvSpPr>
      <dsp:spPr>
        <a:xfrm>
          <a:off x="9266598" y="191589"/>
          <a:ext cx="1250559" cy="1130424"/>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601F8-E1A8-410B-AAD9-4B064B1CDAC0}">
      <dsp:nvSpPr>
        <dsp:cNvPr id="0" name=""/>
        <dsp:cNvSpPr/>
      </dsp:nvSpPr>
      <dsp:spPr>
        <a:xfrm>
          <a:off x="0" y="160138"/>
          <a:ext cx="8849361" cy="25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1078044-7C08-4CFC-9534-FC9BAD3B35E8}">
      <dsp:nvSpPr>
        <dsp:cNvPr id="0" name=""/>
        <dsp:cNvSpPr/>
      </dsp:nvSpPr>
      <dsp:spPr>
        <a:xfrm>
          <a:off x="442468" y="12538"/>
          <a:ext cx="6194552" cy="295200"/>
        </a:xfrm>
        <a:prstGeom prst="roundRect">
          <a:avLst/>
        </a:prstGeom>
        <a:solidFill>
          <a:schemeClr val="accent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139" tIns="0" rIns="234139" bIns="0" numCol="1" spcCol="1270" anchor="ctr" anchorCtr="0">
          <a:noAutofit/>
        </a:bodyPr>
        <a:lstStyle/>
        <a:p>
          <a:pPr marL="0" lvl="0" indent="0" algn="l" defTabSz="711200">
            <a:lnSpc>
              <a:spcPct val="90000"/>
            </a:lnSpc>
            <a:spcBef>
              <a:spcPct val="0"/>
            </a:spcBef>
            <a:spcAft>
              <a:spcPct val="35000"/>
            </a:spcAft>
            <a:buNone/>
          </a:pPr>
          <a:r>
            <a:rPr lang="ro-MD" sz="1600" b="1" kern="1200" dirty="0">
              <a:solidFill>
                <a:schemeClr val="bg1"/>
              </a:solidFill>
            </a:rPr>
            <a:t>GRINDINA</a:t>
          </a:r>
        </a:p>
      </dsp:txBody>
      <dsp:txXfrm>
        <a:off x="456878" y="26948"/>
        <a:ext cx="6165732" cy="266380"/>
      </dsp:txXfrm>
    </dsp:sp>
    <dsp:sp modelId="{F228AA22-87BF-42FA-8694-35816F0F4E56}">
      <dsp:nvSpPr>
        <dsp:cNvPr id="0" name=""/>
        <dsp:cNvSpPr/>
      </dsp:nvSpPr>
      <dsp:spPr>
        <a:xfrm>
          <a:off x="0" y="613738"/>
          <a:ext cx="8849361" cy="25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D4EB6E0-4DF9-4C96-8CF0-DB0DDE7DE911}">
      <dsp:nvSpPr>
        <dsp:cNvPr id="0" name=""/>
        <dsp:cNvSpPr/>
      </dsp:nvSpPr>
      <dsp:spPr>
        <a:xfrm>
          <a:off x="442468" y="466138"/>
          <a:ext cx="6194552" cy="2952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139" tIns="0" rIns="234139" bIns="0" numCol="1" spcCol="1270" anchor="ctr" anchorCtr="0">
          <a:noAutofit/>
        </a:bodyPr>
        <a:lstStyle/>
        <a:p>
          <a:pPr marL="0" lvl="0" indent="0" algn="l" defTabSz="711200">
            <a:lnSpc>
              <a:spcPct val="90000"/>
            </a:lnSpc>
            <a:spcBef>
              <a:spcPct val="0"/>
            </a:spcBef>
            <a:spcAft>
              <a:spcPct val="35000"/>
            </a:spcAft>
            <a:buNone/>
          </a:pPr>
          <a:r>
            <a:rPr lang="ro-MD" sz="1600" b="1" kern="1200" dirty="0"/>
            <a:t>ÎNGHEȚ</a:t>
          </a:r>
        </a:p>
      </dsp:txBody>
      <dsp:txXfrm>
        <a:off x="456878" y="480548"/>
        <a:ext cx="6165732" cy="266380"/>
      </dsp:txXfrm>
    </dsp:sp>
    <dsp:sp modelId="{0EF7C359-1655-4579-B97B-AA74C82136EF}">
      <dsp:nvSpPr>
        <dsp:cNvPr id="0" name=""/>
        <dsp:cNvSpPr/>
      </dsp:nvSpPr>
      <dsp:spPr>
        <a:xfrm>
          <a:off x="0" y="1067338"/>
          <a:ext cx="8849361" cy="25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4647FBB-2BA3-487D-864A-809F891E1B88}">
      <dsp:nvSpPr>
        <dsp:cNvPr id="0" name=""/>
        <dsp:cNvSpPr/>
      </dsp:nvSpPr>
      <dsp:spPr>
        <a:xfrm>
          <a:off x="442468" y="919738"/>
          <a:ext cx="6194552" cy="2952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139" tIns="0" rIns="234139" bIns="0" numCol="1" spcCol="1270" anchor="ctr" anchorCtr="0">
          <a:noAutofit/>
        </a:bodyPr>
        <a:lstStyle/>
        <a:p>
          <a:pPr marL="0" lvl="0" indent="0" algn="l" defTabSz="711200">
            <a:lnSpc>
              <a:spcPct val="90000"/>
            </a:lnSpc>
            <a:spcBef>
              <a:spcPct val="0"/>
            </a:spcBef>
            <a:spcAft>
              <a:spcPct val="35000"/>
            </a:spcAft>
            <a:buNone/>
          </a:pPr>
          <a:r>
            <a:rPr lang="ro-MD" sz="1600" b="1" kern="1200" dirty="0"/>
            <a:t>ÎNGHEȚ TÂRZIU DE PRIMĂVARĂ</a:t>
          </a:r>
        </a:p>
      </dsp:txBody>
      <dsp:txXfrm>
        <a:off x="456878" y="934148"/>
        <a:ext cx="6165732" cy="266380"/>
      </dsp:txXfrm>
    </dsp:sp>
    <dsp:sp modelId="{56F57BB2-3CFD-4BD8-83CD-336FFAACE86A}">
      <dsp:nvSpPr>
        <dsp:cNvPr id="0" name=""/>
        <dsp:cNvSpPr/>
      </dsp:nvSpPr>
      <dsp:spPr>
        <a:xfrm>
          <a:off x="0" y="1518393"/>
          <a:ext cx="8849361" cy="25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4DB4461-9E14-4731-97EC-5E0B9CA75F71}">
      <dsp:nvSpPr>
        <dsp:cNvPr id="0" name=""/>
        <dsp:cNvSpPr/>
      </dsp:nvSpPr>
      <dsp:spPr>
        <a:xfrm>
          <a:off x="442468" y="1373338"/>
          <a:ext cx="6194552" cy="29265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139" tIns="0" rIns="234139" bIns="0" numCol="1" spcCol="1270" anchor="ctr" anchorCtr="0">
          <a:noAutofit/>
        </a:bodyPr>
        <a:lstStyle/>
        <a:p>
          <a:pPr marL="0" lvl="0" indent="0" algn="l" defTabSz="711200">
            <a:lnSpc>
              <a:spcPct val="90000"/>
            </a:lnSpc>
            <a:spcBef>
              <a:spcPct val="0"/>
            </a:spcBef>
            <a:spcAft>
              <a:spcPct val="35000"/>
            </a:spcAft>
            <a:buNone/>
          </a:pPr>
          <a:r>
            <a:rPr lang="en-US" sz="1600" b="1" kern="1200" dirty="0"/>
            <a:t>INCENDIU / FOC</a:t>
          </a:r>
          <a:endParaRPr lang="ro-MD" sz="1600" b="1" kern="1200" dirty="0"/>
        </a:p>
      </dsp:txBody>
      <dsp:txXfrm>
        <a:off x="456754" y="1387624"/>
        <a:ext cx="6165980" cy="264083"/>
      </dsp:txXfrm>
    </dsp:sp>
    <dsp:sp modelId="{18BDFC1C-DE47-48EE-B643-D926D392A6AE}">
      <dsp:nvSpPr>
        <dsp:cNvPr id="0" name=""/>
        <dsp:cNvSpPr/>
      </dsp:nvSpPr>
      <dsp:spPr>
        <a:xfrm>
          <a:off x="0" y="1971993"/>
          <a:ext cx="8849361" cy="25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4A0F2EB-AAC4-423F-98C6-6FC2FA171318}">
      <dsp:nvSpPr>
        <dsp:cNvPr id="0" name=""/>
        <dsp:cNvSpPr/>
      </dsp:nvSpPr>
      <dsp:spPr>
        <a:xfrm>
          <a:off x="442468" y="1824393"/>
          <a:ext cx="6194552" cy="2952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139" tIns="0" rIns="234139" bIns="0" numCol="1" spcCol="1270" anchor="ctr" anchorCtr="0">
          <a:noAutofit/>
        </a:bodyPr>
        <a:lstStyle/>
        <a:p>
          <a:pPr marL="0" lvl="0" indent="0" algn="l" defTabSz="711200">
            <a:lnSpc>
              <a:spcPct val="90000"/>
            </a:lnSpc>
            <a:spcBef>
              <a:spcPct val="0"/>
            </a:spcBef>
            <a:spcAft>
              <a:spcPct val="35000"/>
            </a:spcAft>
            <a:buNone/>
          </a:pPr>
          <a:r>
            <a:rPr lang="en-US" sz="1600" b="1" kern="1200" dirty="0"/>
            <a:t>FURTUN</a:t>
          </a:r>
          <a:r>
            <a:rPr lang="ro-MD" sz="1600" b="1" kern="1200" dirty="0"/>
            <a:t>Ă</a:t>
          </a:r>
        </a:p>
      </dsp:txBody>
      <dsp:txXfrm>
        <a:off x="456878" y="1838803"/>
        <a:ext cx="6165732" cy="266380"/>
      </dsp:txXfrm>
    </dsp:sp>
    <dsp:sp modelId="{C53D1307-DC58-4E17-AEC3-26A7ABF4F47A}">
      <dsp:nvSpPr>
        <dsp:cNvPr id="0" name=""/>
        <dsp:cNvSpPr/>
      </dsp:nvSpPr>
      <dsp:spPr>
        <a:xfrm>
          <a:off x="0" y="2425593"/>
          <a:ext cx="8849361" cy="25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9DB450C-A709-43DF-9546-00C7F4FACE73}">
      <dsp:nvSpPr>
        <dsp:cNvPr id="0" name=""/>
        <dsp:cNvSpPr/>
      </dsp:nvSpPr>
      <dsp:spPr>
        <a:xfrm>
          <a:off x="442468" y="2277993"/>
          <a:ext cx="6194552" cy="2952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139" tIns="0" rIns="234139" bIns="0" numCol="1" spcCol="1270" anchor="ctr" anchorCtr="0">
          <a:noAutofit/>
        </a:bodyPr>
        <a:lstStyle/>
        <a:p>
          <a:pPr marL="0" lvl="0" indent="0" algn="l" defTabSz="711200">
            <a:lnSpc>
              <a:spcPct val="90000"/>
            </a:lnSpc>
            <a:spcBef>
              <a:spcPct val="0"/>
            </a:spcBef>
            <a:spcAft>
              <a:spcPct val="35000"/>
            </a:spcAft>
            <a:buNone/>
          </a:pPr>
          <a:r>
            <a:rPr lang="ro-MD" sz="1600" b="1" kern="1200" dirty="0"/>
            <a:t>PLOAIE TORENȚIALĂ</a:t>
          </a:r>
        </a:p>
      </dsp:txBody>
      <dsp:txXfrm>
        <a:off x="456878" y="2292403"/>
        <a:ext cx="6165732" cy="266380"/>
      </dsp:txXfrm>
    </dsp:sp>
    <dsp:sp modelId="{CBC63D8A-6178-48BE-97B2-6738B0408618}">
      <dsp:nvSpPr>
        <dsp:cNvPr id="0" name=""/>
        <dsp:cNvSpPr/>
      </dsp:nvSpPr>
      <dsp:spPr>
        <a:xfrm>
          <a:off x="0" y="3036972"/>
          <a:ext cx="8849361" cy="25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7F9DA44-6ACC-4571-BF96-DCB0291968ED}">
      <dsp:nvSpPr>
        <dsp:cNvPr id="0" name=""/>
        <dsp:cNvSpPr/>
      </dsp:nvSpPr>
      <dsp:spPr>
        <a:xfrm>
          <a:off x="442468" y="2731593"/>
          <a:ext cx="6194552" cy="45297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139" tIns="0" rIns="234139" bIns="0" numCol="1" spcCol="1270" anchor="ctr" anchorCtr="0">
          <a:noAutofit/>
        </a:bodyPr>
        <a:lstStyle/>
        <a:p>
          <a:pPr marL="0" lvl="0" indent="0" algn="l" defTabSz="711200">
            <a:lnSpc>
              <a:spcPct val="90000"/>
            </a:lnSpc>
            <a:spcBef>
              <a:spcPct val="0"/>
            </a:spcBef>
            <a:spcAft>
              <a:spcPct val="35000"/>
            </a:spcAft>
            <a:buNone/>
          </a:pPr>
          <a:r>
            <a:rPr lang="ro-MD" sz="1600" b="1" kern="1200" dirty="0"/>
            <a:t>DAUNE PROVOCATE DE PARTICULE DE SOL ANTRENATE DE VÂNTUL PUTERNIC/ CRUSTĂ/ SPĂLAREA SOLULUI</a:t>
          </a:r>
        </a:p>
      </dsp:txBody>
      <dsp:txXfrm>
        <a:off x="464581" y="2753706"/>
        <a:ext cx="6150326" cy="408752"/>
      </dsp:txXfrm>
    </dsp:sp>
    <dsp:sp modelId="{BE0750E6-2941-433F-A869-6A578574D50D}">
      <dsp:nvSpPr>
        <dsp:cNvPr id="0" name=""/>
        <dsp:cNvSpPr/>
      </dsp:nvSpPr>
      <dsp:spPr>
        <a:xfrm>
          <a:off x="0" y="3490572"/>
          <a:ext cx="8849361" cy="25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BE07973-E515-4334-BBEA-D4B29BF30D13}">
      <dsp:nvSpPr>
        <dsp:cNvPr id="0" name=""/>
        <dsp:cNvSpPr/>
      </dsp:nvSpPr>
      <dsp:spPr>
        <a:xfrm>
          <a:off x="442468" y="3342972"/>
          <a:ext cx="6194552" cy="2952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139" tIns="0" rIns="234139" bIns="0" numCol="1" spcCol="1270" anchor="ctr" anchorCtr="0">
          <a:noAutofit/>
        </a:bodyPr>
        <a:lstStyle/>
        <a:p>
          <a:pPr marL="0" lvl="0" indent="0" algn="l" defTabSz="711200">
            <a:lnSpc>
              <a:spcPct val="90000"/>
            </a:lnSpc>
            <a:spcBef>
              <a:spcPct val="0"/>
            </a:spcBef>
            <a:spcAft>
              <a:spcPct val="35000"/>
            </a:spcAft>
            <a:buNone/>
          </a:pPr>
          <a:r>
            <a:rPr lang="ro-MD" sz="1600" b="1" kern="1200" dirty="0"/>
            <a:t>SECETĂ (RISC ASIGURAT DOAR LA PORUMB PENTRU BOABE)</a:t>
          </a:r>
        </a:p>
      </dsp:txBody>
      <dsp:txXfrm>
        <a:off x="456878" y="3357382"/>
        <a:ext cx="6165732" cy="266380"/>
      </dsp:txXfrm>
    </dsp:sp>
    <dsp:sp modelId="{6AE084C5-47FF-4CC6-910E-B679F1655E28}">
      <dsp:nvSpPr>
        <dsp:cNvPr id="0" name=""/>
        <dsp:cNvSpPr/>
      </dsp:nvSpPr>
      <dsp:spPr>
        <a:xfrm>
          <a:off x="0" y="3944172"/>
          <a:ext cx="8849361" cy="25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B4917F3-82C7-41D9-8B41-CDA4864C5576}">
      <dsp:nvSpPr>
        <dsp:cNvPr id="0" name=""/>
        <dsp:cNvSpPr/>
      </dsp:nvSpPr>
      <dsp:spPr>
        <a:xfrm>
          <a:off x="442468" y="3796572"/>
          <a:ext cx="6194552" cy="2952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139" tIns="0" rIns="234139" bIns="0" numCol="1" spcCol="1270" anchor="ctr" anchorCtr="0">
          <a:noAutofit/>
        </a:bodyPr>
        <a:lstStyle/>
        <a:p>
          <a:pPr marL="0" lvl="0" indent="0" algn="l" defTabSz="711200">
            <a:lnSpc>
              <a:spcPct val="90000"/>
            </a:lnSpc>
            <a:spcBef>
              <a:spcPct val="0"/>
            </a:spcBef>
            <a:spcAft>
              <a:spcPct val="35000"/>
            </a:spcAft>
            <a:buNone/>
          </a:pPr>
          <a:r>
            <a:rPr lang="ro-MD" sz="1600" b="1" kern="1200" dirty="0"/>
            <a:t>SECETĂ PEDOLOGICĂ ÎN FAZA DE RĂSĂRIRE</a:t>
          </a:r>
        </a:p>
      </dsp:txBody>
      <dsp:txXfrm>
        <a:off x="456878" y="3810982"/>
        <a:ext cx="6165732" cy="266380"/>
      </dsp:txXfrm>
    </dsp:sp>
    <dsp:sp modelId="{7C54F677-D0B8-4DDF-B3FD-8349962E9C21}">
      <dsp:nvSpPr>
        <dsp:cNvPr id="0" name=""/>
        <dsp:cNvSpPr/>
      </dsp:nvSpPr>
      <dsp:spPr>
        <a:xfrm>
          <a:off x="0" y="4397772"/>
          <a:ext cx="8849361" cy="25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B0B88A7-80C3-4B84-A8A1-CE3D8F3E7C4F}">
      <dsp:nvSpPr>
        <dsp:cNvPr id="0" name=""/>
        <dsp:cNvSpPr/>
      </dsp:nvSpPr>
      <dsp:spPr>
        <a:xfrm>
          <a:off x="442468" y="4250172"/>
          <a:ext cx="6194552" cy="2952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139" tIns="0" rIns="234139" bIns="0" numCol="1" spcCol="1270" anchor="ctr" anchorCtr="0">
          <a:noAutofit/>
        </a:bodyPr>
        <a:lstStyle/>
        <a:p>
          <a:pPr marL="0" lvl="0" indent="0" algn="l" defTabSz="711200">
            <a:lnSpc>
              <a:spcPct val="90000"/>
            </a:lnSpc>
            <a:spcBef>
              <a:spcPct val="0"/>
            </a:spcBef>
            <a:spcAft>
              <a:spcPct val="35000"/>
            </a:spcAft>
            <a:buNone/>
          </a:pPr>
          <a:r>
            <a:rPr lang="ro-MD" sz="1600" b="1" kern="1200" dirty="0"/>
            <a:t>DĂUNĂTORI SPECIFICI</a:t>
          </a:r>
        </a:p>
      </dsp:txBody>
      <dsp:txXfrm>
        <a:off x="456878" y="4264582"/>
        <a:ext cx="6165732"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1EB99-9B94-4A23-A618-059E53B1A4A0}" type="datetimeFigureOut">
              <a:rPr lang="en-US" smtClean="0"/>
              <a:t>5/14/2026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3181D-3C12-4527-BD8A-255766A58C87}" type="slidenum">
              <a:rPr lang="en-US" smtClean="0"/>
              <a:t>‹#›</a:t>
            </a:fld>
            <a:endParaRPr lang="en-US"/>
          </a:p>
        </p:txBody>
      </p:sp>
    </p:spTree>
    <p:extLst>
      <p:ext uri="{BB962C8B-B14F-4D97-AF65-F5344CB8AC3E}">
        <p14:creationId xmlns:p14="http://schemas.microsoft.com/office/powerpoint/2010/main" val="1842534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MD" dirty="0"/>
          </a:p>
        </p:txBody>
      </p:sp>
      <p:sp>
        <p:nvSpPr>
          <p:cNvPr id="4" name="Slide Number Placeholder 3"/>
          <p:cNvSpPr>
            <a:spLocks noGrp="1"/>
          </p:cNvSpPr>
          <p:nvPr>
            <p:ph type="sldNum" sz="quarter" idx="5"/>
          </p:nvPr>
        </p:nvSpPr>
        <p:spPr/>
        <p:txBody>
          <a:bodyPr/>
          <a:lstStyle/>
          <a:p>
            <a:fld id="{4BB3181D-3C12-4527-BD8A-255766A58C87}" type="slidenum">
              <a:rPr lang="en-US" smtClean="0"/>
              <a:t>3</a:t>
            </a:fld>
            <a:endParaRPr lang="en-US"/>
          </a:p>
        </p:txBody>
      </p:sp>
    </p:spTree>
    <p:extLst>
      <p:ext uri="{BB962C8B-B14F-4D97-AF65-F5344CB8AC3E}">
        <p14:creationId xmlns:p14="http://schemas.microsoft.com/office/powerpoint/2010/main" val="879743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70196-5D4B-4A8C-8117-B3AA10BBC426}" type="slidenum">
              <a:rPr lang="ro-RO" smtClean="0"/>
              <a:t>14</a:t>
            </a:fld>
            <a:endParaRPr lang="ro-RO" dirty="0"/>
          </a:p>
        </p:txBody>
      </p:sp>
    </p:spTree>
    <p:extLst>
      <p:ext uri="{BB962C8B-B14F-4D97-AF65-F5344CB8AC3E}">
        <p14:creationId xmlns:p14="http://schemas.microsoft.com/office/powerpoint/2010/main" val="2534896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D7170196-5D4B-4A8C-8117-B3AA10BBC426}" type="slidenum">
              <a:rPr lang="ro-RO" smtClean="0"/>
              <a:t>15</a:t>
            </a:fld>
            <a:endParaRPr lang="ro-RO" dirty="0"/>
          </a:p>
        </p:txBody>
      </p:sp>
    </p:spTree>
    <p:extLst>
      <p:ext uri="{BB962C8B-B14F-4D97-AF65-F5344CB8AC3E}">
        <p14:creationId xmlns:p14="http://schemas.microsoft.com/office/powerpoint/2010/main" val="2404797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70196-5D4B-4A8C-8117-B3AA10BBC426}" type="slidenum">
              <a:rPr lang="ro-RO" smtClean="0"/>
              <a:t>16</a:t>
            </a:fld>
            <a:endParaRPr lang="ro-RO" dirty="0"/>
          </a:p>
        </p:txBody>
      </p:sp>
    </p:spTree>
    <p:extLst>
      <p:ext uri="{BB962C8B-B14F-4D97-AF65-F5344CB8AC3E}">
        <p14:creationId xmlns:p14="http://schemas.microsoft.com/office/powerpoint/2010/main" val="172182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70196-5D4B-4A8C-8117-B3AA10BBC426}" type="slidenum">
              <a:rPr lang="ro-RO" smtClean="0"/>
              <a:t>17</a:t>
            </a:fld>
            <a:endParaRPr lang="ro-RO"/>
          </a:p>
        </p:txBody>
      </p:sp>
    </p:spTree>
    <p:extLst>
      <p:ext uri="{BB962C8B-B14F-4D97-AF65-F5344CB8AC3E}">
        <p14:creationId xmlns:p14="http://schemas.microsoft.com/office/powerpoint/2010/main" val="4281013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sz="1300" dirty="0"/>
          </a:p>
        </p:txBody>
      </p:sp>
      <p:sp>
        <p:nvSpPr>
          <p:cNvPr id="4" name="Slide Number Placeholder 3"/>
          <p:cNvSpPr>
            <a:spLocks noGrp="1"/>
          </p:cNvSpPr>
          <p:nvPr>
            <p:ph type="sldNum" sz="quarter" idx="10"/>
          </p:nvPr>
        </p:nvSpPr>
        <p:spPr/>
        <p:txBody>
          <a:bodyPr/>
          <a:lstStyle/>
          <a:p>
            <a:fld id="{D7170196-5D4B-4A8C-8117-B3AA10BBC426}" type="slidenum">
              <a:rPr lang="ro-RO" smtClean="0"/>
              <a:t>18</a:t>
            </a:fld>
            <a:endParaRPr lang="ro-RO"/>
          </a:p>
        </p:txBody>
      </p:sp>
    </p:spTree>
    <p:extLst>
      <p:ext uri="{BB962C8B-B14F-4D97-AF65-F5344CB8AC3E}">
        <p14:creationId xmlns:p14="http://schemas.microsoft.com/office/powerpoint/2010/main" val="251860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MD" dirty="0"/>
          </a:p>
        </p:txBody>
      </p:sp>
      <p:sp>
        <p:nvSpPr>
          <p:cNvPr id="4" name="Slide Number Placeholder 3"/>
          <p:cNvSpPr>
            <a:spLocks noGrp="1"/>
          </p:cNvSpPr>
          <p:nvPr>
            <p:ph type="sldNum" sz="quarter" idx="5"/>
          </p:nvPr>
        </p:nvSpPr>
        <p:spPr/>
        <p:txBody>
          <a:bodyPr/>
          <a:lstStyle/>
          <a:p>
            <a:fld id="{4BB3181D-3C12-4527-BD8A-255766A58C87}" type="slidenum">
              <a:rPr lang="en-US" smtClean="0"/>
              <a:t>19</a:t>
            </a:fld>
            <a:endParaRPr lang="en-US"/>
          </a:p>
        </p:txBody>
      </p:sp>
    </p:spTree>
    <p:extLst>
      <p:ext uri="{BB962C8B-B14F-4D97-AF65-F5344CB8AC3E}">
        <p14:creationId xmlns:p14="http://schemas.microsoft.com/office/powerpoint/2010/main" val="1118444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70196-5D4B-4A8C-8117-B3AA10BBC426}" type="slidenum">
              <a:rPr lang="ro-RO" smtClean="0"/>
              <a:t>5</a:t>
            </a:fld>
            <a:endParaRPr lang="ro-RO"/>
          </a:p>
        </p:txBody>
      </p:sp>
    </p:spTree>
    <p:extLst>
      <p:ext uri="{BB962C8B-B14F-4D97-AF65-F5344CB8AC3E}">
        <p14:creationId xmlns:p14="http://schemas.microsoft.com/office/powerpoint/2010/main" val="353645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70196-5D4B-4A8C-8117-B3AA10BBC426}" type="slidenum">
              <a:rPr lang="ro-RO" smtClean="0"/>
              <a:t>6</a:t>
            </a:fld>
            <a:endParaRPr lang="ro-RO"/>
          </a:p>
        </p:txBody>
      </p:sp>
    </p:spTree>
    <p:extLst>
      <p:ext uri="{BB962C8B-B14F-4D97-AF65-F5344CB8AC3E}">
        <p14:creationId xmlns:p14="http://schemas.microsoft.com/office/powerpoint/2010/main" val="82983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70196-5D4B-4A8C-8117-B3AA10BBC426}" type="slidenum">
              <a:rPr lang="ro-RO" smtClean="0"/>
              <a:t>7</a:t>
            </a:fld>
            <a:endParaRPr lang="ro-RO"/>
          </a:p>
        </p:txBody>
      </p:sp>
    </p:spTree>
    <p:extLst>
      <p:ext uri="{BB962C8B-B14F-4D97-AF65-F5344CB8AC3E}">
        <p14:creationId xmlns:p14="http://schemas.microsoft.com/office/powerpoint/2010/main" val="70234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70196-5D4B-4A8C-8117-B3AA10BBC426}" type="slidenum">
              <a:rPr lang="ro-RO" smtClean="0"/>
              <a:t>8</a:t>
            </a:fld>
            <a:endParaRPr lang="ro-RO"/>
          </a:p>
        </p:txBody>
      </p:sp>
    </p:spTree>
    <p:extLst>
      <p:ext uri="{BB962C8B-B14F-4D97-AF65-F5344CB8AC3E}">
        <p14:creationId xmlns:p14="http://schemas.microsoft.com/office/powerpoint/2010/main" val="342615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759" y="3893335"/>
            <a:ext cx="5414064" cy="3270395"/>
          </a:xfrm>
        </p:spPr>
        <p:txBody>
          <a:bodyPr/>
          <a:lstStyle/>
          <a:p>
            <a:endParaRPr lang="ro-RO" dirty="0"/>
          </a:p>
        </p:txBody>
      </p:sp>
      <p:sp>
        <p:nvSpPr>
          <p:cNvPr id="4" name="Slide Number Placeholder 3"/>
          <p:cNvSpPr>
            <a:spLocks noGrp="1"/>
          </p:cNvSpPr>
          <p:nvPr>
            <p:ph type="sldNum" sz="quarter" idx="10"/>
          </p:nvPr>
        </p:nvSpPr>
        <p:spPr/>
        <p:txBody>
          <a:bodyPr/>
          <a:lstStyle/>
          <a:p>
            <a:fld id="{D7170196-5D4B-4A8C-8117-B3AA10BBC426}" type="slidenum">
              <a:rPr lang="ro-RO" smtClean="0"/>
              <a:t>9</a:t>
            </a:fld>
            <a:endParaRPr lang="ro-RO" dirty="0"/>
          </a:p>
        </p:txBody>
      </p:sp>
    </p:spTree>
    <p:extLst>
      <p:ext uri="{BB962C8B-B14F-4D97-AF65-F5344CB8AC3E}">
        <p14:creationId xmlns:p14="http://schemas.microsoft.com/office/powerpoint/2010/main" val="2794804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45846-04A3-113E-03D9-E562B5D39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CFA7B-4986-0649-3F04-205D71EC25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7AC4D3-75DD-FFFB-8164-B95495771A60}"/>
              </a:ext>
            </a:extLst>
          </p:cNvPr>
          <p:cNvSpPr>
            <a:spLocks noGrp="1"/>
          </p:cNvSpPr>
          <p:nvPr>
            <p:ph type="body" idx="1"/>
          </p:nvPr>
        </p:nvSpPr>
        <p:spPr/>
        <p:txBody>
          <a:bodyPr/>
          <a:lstStyle/>
          <a:p>
            <a:endParaRPr lang="ro-MD" dirty="0"/>
          </a:p>
        </p:txBody>
      </p:sp>
      <p:sp>
        <p:nvSpPr>
          <p:cNvPr id="4" name="Slide Number Placeholder 3">
            <a:extLst>
              <a:ext uri="{FF2B5EF4-FFF2-40B4-BE49-F238E27FC236}">
                <a16:creationId xmlns:a16="http://schemas.microsoft.com/office/drawing/2014/main" id="{D27F2908-31A1-D4BE-89C1-97C8DE5F3FCC}"/>
              </a:ext>
            </a:extLst>
          </p:cNvPr>
          <p:cNvSpPr>
            <a:spLocks noGrp="1"/>
          </p:cNvSpPr>
          <p:nvPr>
            <p:ph type="sldNum" sz="quarter" idx="5"/>
          </p:nvPr>
        </p:nvSpPr>
        <p:spPr/>
        <p:txBody>
          <a:bodyPr/>
          <a:lstStyle/>
          <a:p>
            <a:fld id="{D7170196-5D4B-4A8C-8117-B3AA10BBC426}" type="slidenum">
              <a:rPr lang="ro-RO" smtClean="0"/>
              <a:t>10</a:t>
            </a:fld>
            <a:endParaRPr lang="ro-RO" dirty="0"/>
          </a:p>
        </p:txBody>
      </p:sp>
    </p:spTree>
    <p:extLst>
      <p:ext uri="{BB962C8B-B14F-4D97-AF65-F5344CB8AC3E}">
        <p14:creationId xmlns:p14="http://schemas.microsoft.com/office/powerpoint/2010/main" val="396325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B4AC8-17BC-D4A2-2EE0-507F379BC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3B53B-A291-7459-2FB6-E79B45B5B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E896E0-E00F-8AE6-EDFA-6F208CFA40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351AD9-2ED6-13A7-50AD-5D23615E799F}"/>
              </a:ext>
            </a:extLst>
          </p:cNvPr>
          <p:cNvSpPr>
            <a:spLocks noGrp="1"/>
          </p:cNvSpPr>
          <p:nvPr>
            <p:ph type="sldNum" sz="quarter" idx="5"/>
          </p:nvPr>
        </p:nvSpPr>
        <p:spPr/>
        <p:txBody>
          <a:bodyPr/>
          <a:lstStyle/>
          <a:p>
            <a:fld id="{D7170196-5D4B-4A8C-8117-B3AA10BBC426}" type="slidenum">
              <a:rPr lang="ro-RO" smtClean="0"/>
              <a:t>11</a:t>
            </a:fld>
            <a:endParaRPr lang="ro-RO" dirty="0"/>
          </a:p>
        </p:txBody>
      </p:sp>
    </p:spTree>
    <p:extLst>
      <p:ext uri="{BB962C8B-B14F-4D97-AF65-F5344CB8AC3E}">
        <p14:creationId xmlns:p14="http://schemas.microsoft.com/office/powerpoint/2010/main" val="603986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70196-5D4B-4A8C-8117-B3AA10BBC426}" type="slidenum">
              <a:rPr lang="ro-RO" smtClean="0"/>
              <a:t>13</a:t>
            </a:fld>
            <a:endParaRPr lang="ro-RO" dirty="0"/>
          </a:p>
        </p:txBody>
      </p:sp>
    </p:spTree>
    <p:extLst>
      <p:ext uri="{BB962C8B-B14F-4D97-AF65-F5344CB8AC3E}">
        <p14:creationId xmlns:p14="http://schemas.microsoft.com/office/powerpoint/2010/main" val="2938643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1988841"/>
            <a:ext cx="10363200" cy="1470025"/>
          </a:xfrm>
        </p:spPr>
        <p:txBody>
          <a:bodyPr/>
          <a:lstStyle>
            <a:lvl1pPr algn="ctr">
              <a:defRPr sz="4400">
                <a:solidFill>
                  <a:schemeClr val="accent1"/>
                </a:solidFill>
              </a:defRPr>
            </a:lvl1pPr>
          </a:lstStyle>
          <a:p>
            <a:r>
              <a:rPr lang="de-DE" dirty="0" err="1"/>
              <a:t>Faceți</a:t>
            </a:r>
            <a:r>
              <a:rPr lang="de-DE" dirty="0"/>
              <a:t> </a:t>
            </a:r>
            <a:r>
              <a:rPr lang="de-DE" dirty="0" err="1"/>
              <a:t>clic</a:t>
            </a:r>
            <a:r>
              <a:rPr lang="de-DE" dirty="0"/>
              <a:t> </a:t>
            </a:r>
            <a:r>
              <a:rPr lang="de-DE" dirty="0" err="1"/>
              <a:t>pentru</a:t>
            </a:r>
            <a:r>
              <a:rPr lang="de-DE" dirty="0"/>
              <a:t> </a:t>
            </a:r>
            <a:br>
              <a:rPr lang="de-DE" dirty="0"/>
            </a:br>
            <a:r>
              <a:rPr lang="de-DE" dirty="0"/>
              <a:t>a </a:t>
            </a:r>
            <a:r>
              <a:rPr lang="de-DE" dirty="0" err="1"/>
              <a:t>edita</a:t>
            </a:r>
            <a:r>
              <a:rPr lang="de-DE" dirty="0"/>
              <a:t> </a:t>
            </a:r>
            <a:r>
              <a:rPr lang="de-DE" dirty="0" err="1"/>
              <a:t>titlul</a:t>
            </a:r>
            <a:r>
              <a:rPr lang="de-DE" dirty="0"/>
              <a:t> </a:t>
            </a:r>
            <a:r>
              <a:rPr lang="de-DE" dirty="0" err="1"/>
              <a:t>prezentării</a:t>
            </a:r>
            <a:endParaRPr lang="de-AT" dirty="0"/>
          </a:p>
        </p:txBody>
      </p:sp>
      <p:sp>
        <p:nvSpPr>
          <p:cNvPr id="3" name="Untertitel 2"/>
          <p:cNvSpPr>
            <a:spLocks noGrp="1"/>
          </p:cNvSpPr>
          <p:nvPr>
            <p:ph type="subTitle" idx="1" hasCustomPrompt="1"/>
          </p:nvPr>
        </p:nvSpPr>
        <p:spPr>
          <a:xfrm>
            <a:off x="1828800" y="3789040"/>
            <a:ext cx="8534400" cy="1752600"/>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err="1"/>
              <a:t>subtitlu</a:t>
            </a:r>
            <a:endParaRPr lang="de-DE" dirty="0"/>
          </a:p>
          <a:p>
            <a:r>
              <a:rPr lang="de-DE" dirty="0" err="1"/>
              <a:t>editați</a:t>
            </a:r>
            <a:r>
              <a:rPr lang="de-DE" dirty="0"/>
              <a:t> </a:t>
            </a:r>
            <a:r>
              <a:rPr lang="de-DE" dirty="0" err="1"/>
              <a:t>făcând</a:t>
            </a:r>
            <a:r>
              <a:rPr lang="de-DE" dirty="0"/>
              <a:t> </a:t>
            </a:r>
            <a:r>
              <a:rPr lang="de-DE" dirty="0" err="1"/>
              <a:t>clic</a:t>
            </a:r>
            <a:endParaRPr lang="de-AT" dirty="0"/>
          </a:p>
        </p:txBody>
      </p:sp>
      <p:sp>
        <p:nvSpPr>
          <p:cNvPr id="4" name="Datumsplatzhalter 3"/>
          <p:cNvSpPr>
            <a:spLocks noGrp="1"/>
          </p:cNvSpPr>
          <p:nvPr>
            <p:ph type="dt" sz="half" idx="10"/>
          </p:nvPr>
        </p:nvSpPr>
        <p:spPr/>
        <p:txBody>
          <a:bodyPr/>
          <a:lstStyle/>
          <a:p>
            <a:fld id="{3F117A12-DC0F-403D-9882-03471F957F94}" type="datetime1">
              <a:rPr lang="de-DE" smtClean="0"/>
              <a:t>14.05.2026</a:t>
            </a:fld>
            <a:endParaRPr lang="de-AT"/>
          </a:p>
        </p:txBody>
      </p:sp>
      <p:sp>
        <p:nvSpPr>
          <p:cNvPr id="5" name="Fußzeilenplatzhalter 4"/>
          <p:cNvSpPr>
            <a:spLocks noGrp="1"/>
          </p:cNvSpPr>
          <p:nvPr>
            <p:ph type="ftr" sz="quarter" idx="11"/>
          </p:nvPr>
        </p:nvSpPr>
        <p:spPr/>
        <p:txBody>
          <a:bodyPr/>
          <a:lstStyle/>
          <a:p>
            <a:r>
              <a:rPr lang="de-AT" dirty="0" err="1"/>
              <a:t>Acesta</a:t>
            </a:r>
            <a:r>
              <a:rPr lang="de-AT" dirty="0"/>
              <a:t> </a:t>
            </a:r>
            <a:r>
              <a:rPr lang="de-AT" dirty="0" err="1"/>
              <a:t>este</a:t>
            </a:r>
            <a:r>
              <a:rPr lang="de-AT" dirty="0"/>
              <a:t> </a:t>
            </a:r>
            <a:r>
              <a:rPr lang="de-AT" dirty="0" err="1"/>
              <a:t>un</a:t>
            </a:r>
            <a:r>
              <a:rPr lang="de-AT" dirty="0"/>
              <a:t> </a:t>
            </a:r>
            <a:r>
              <a:rPr lang="de-AT" dirty="0" err="1"/>
              <a:t>exemplu</a:t>
            </a:r>
            <a:r>
              <a:rPr lang="de-AT" dirty="0"/>
              <a:t> de </a:t>
            </a:r>
            <a:r>
              <a:rPr lang="de-AT" dirty="0" err="1"/>
              <a:t>footer</a:t>
            </a:r>
            <a:endParaRPr lang="de-AT" dirty="0"/>
          </a:p>
        </p:txBody>
      </p:sp>
      <p:sp>
        <p:nvSpPr>
          <p:cNvPr id="6" name="Foliennummernplatzhalter 5"/>
          <p:cNvSpPr>
            <a:spLocks noGrp="1"/>
          </p:cNvSpPr>
          <p:nvPr>
            <p:ph type="sldNum" sz="quarter" idx="12"/>
          </p:nvPr>
        </p:nvSpPr>
        <p:spPr/>
        <p:txBody>
          <a:bodyPr/>
          <a:lstStyle/>
          <a:p>
            <a:r>
              <a:rPr lang="de-AT" dirty="0"/>
              <a:t>Folie </a:t>
            </a:r>
            <a:fld id="{74EE645A-1320-4394-A032-94304058C777}" type="slidenum">
              <a:rPr lang="de-AT" smtClean="0"/>
              <a:pPr/>
              <a:t>‹#›</a:t>
            </a:fld>
            <a:endParaRPr lang="de-AT" dirty="0"/>
          </a:p>
        </p:txBody>
      </p:sp>
    </p:spTree>
    <p:extLst>
      <p:ext uri="{BB962C8B-B14F-4D97-AF65-F5344CB8AC3E}">
        <p14:creationId xmlns:p14="http://schemas.microsoft.com/office/powerpoint/2010/main" val="963619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fol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1"/>
                </a:solidFill>
              </a:defRPr>
            </a:lvl1pPr>
          </a:lstStyle>
          <a:p>
            <a:r>
              <a:rPr lang="it-IT" dirty="0" err="1"/>
              <a:t>Faceți</a:t>
            </a:r>
            <a:r>
              <a:rPr lang="it-IT" dirty="0"/>
              <a:t> clic </a:t>
            </a:r>
            <a:r>
              <a:rPr lang="it-IT" dirty="0" err="1"/>
              <a:t>pentru</a:t>
            </a:r>
            <a:r>
              <a:rPr lang="it-IT" dirty="0"/>
              <a:t> a edita </a:t>
            </a:r>
            <a:r>
              <a:rPr lang="it-IT" dirty="0" err="1"/>
              <a:t>titlu</a:t>
            </a:r>
            <a:r>
              <a:rPr lang="ro-RO" dirty="0"/>
              <a:t>l</a:t>
            </a:r>
            <a:r>
              <a:rPr lang="it-IT" dirty="0"/>
              <a:t> slide-</a:t>
            </a:r>
            <a:r>
              <a:rPr lang="it-IT" dirty="0" err="1"/>
              <a:t>ului</a:t>
            </a:r>
            <a:endParaRPr lang="de-AT" dirty="0"/>
          </a:p>
        </p:txBody>
      </p:sp>
      <p:sp>
        <p:nvSpPr>
          <p:cNvPr id="3" name="Datumsplatzhalter 2"/>
          <p:cNvSpPr>
            <a:spLocks noGrp="1"/>
          </p:cNvSpPr>
          <p:nvPr>
            <p:ph type="dt" sz="half" idx="10"/>
          </p:nvPr>
        </p:nvSpPr>
        <p:spPr/>
        <p:txBody>
          <a:bodyPr/>
          <a:lstStyle/>
          <a:p>
            <a:fld id="{80102FCD-52E5-49FE-A29B-998471A397F1}" type="datetime1">
              <a:rPr lang="de-DE" smtClean="0"/>
              <a:t>14.05.2026</a:t>
            </a:fld>
            <a:endParaRPr lang="de-AT" dirty="0"/>
          </a:p>
        </p:txBody>
      </p:sp>
      <p:sp>
        <p:nvSpPr>
          <p:cNvPr id="4" name="Fußzeilenplatzhalter 3"/>
          <p:cNvSpPr>
            <a:spLocks noGrp="1"/>
          </p:cNvSpPr>
          <p:nvPr>
            <p:ph type="ftr" sz="quarter" idx="11"/>
          </p:nvPr>
        </p:nvSpPr>
        <p:spPr/>
        <p:txBody>
          <a:bodyPr/>
          <a:lstStyle/>
          <a:p>
            <a:r>
              <a:rPr lang="de-AT" dirty="0" err="1"/>
              <a:t>Acesta</a:t>
            </a:r>
            <a:r>
              <a:rPr lang="de-AT" dirty="0"/>
              <a:t> </a:t>
            </a:r>
            <a:r>
              <a:rPr lang="de-AT" dirty="0" err="1"/>
              <a:t>este</a:t>
            </a:r>
            <a:r>
              <a:rPr lang="de-AT" dirty="0"/>
              <a:t> </a:t>
            </a:r>
            <a:r>
              <a:rPr lang="de-AT" dirty="0" err="1"/>
              <a:t>un</a:t>
            </a:r>
            <a:r>
              <a:rPr lang="de-AT" dirty="0"/>
              <a:t> </a:t>
            </a:r>
            <a:r>
              <a:rPr lang="de-AT" dirty="0" err="1"/>
              <a:t>exemplu</a:t>
            </a:r>
            <a:r>
              <a:rPr lang="de-AT" dirty="0"/>
              <a:t> de </a:t>
            </a:r>
            <a:r>
              <a:rPr lang="de-AT" dirty="0" err="1"/>
              <a:t>footer</a:t>
            </a:r>
            <a:endParaRPr lang="de-AT" dirty="0"/>
          </a:p>
        </p:txBody>
      </p:sp>
      <p:sp>
        <p:nvSpPr>
          <p:cNvPr id="5" name="Foliennummernplatzhalter 4"/>
          <p:cNvSpPr>
            <a:spLocks noGrp="1"/>
          </p:cNvSpPr>
          <p:nvPr>
            <p:ph type="sldNum" sz="quarter" idx="12"/>
          </p:nvPr>
        </p:nvSpPr>
        <p:spPr/>
        <p:txBody>
          <a:bodyPr/>
          <a:lstStyle/>
          <a:p>
            <a:r>
              <a:rPr lang="de-AT" dirty="0"/>
              <a:t>Folie </a:t>
            </a:r>
            <a:fld id="{74EE645A-1320-4394-A032-94304058C777}" type="slidenum">
              <a:rPr lang="de-AT" smtClean="0"/>
              <a:pPr/>
              <a:t>‹#›</a:t>
            </a:fld>
            <a:endParaRPr lang="de-AT" dirty="0"/>
          </a:p>
        </p:txBody>
      </p:sp>
      <p:sp>
        <p:nvSpPr>
          <p:cNvPr id="6" name="Textplatzhalter 2"/>
          <p:cNvSpPr>
            <a:spLocks noGrp="1"/>
          </p:cNvSpPr>
          <p:nvPr>
            <p:ph idx="1" hasCustomPrompt="1"/>
          </p:nvPr>
        </p:nvSpPr>
        <p:spPr>
          <a:xfrm>
            <a:off x="609600" y="1268760"/>
            <a:ext cx="10972800" cy="4857403"/>
          </a:xfrm>
          <a:prstGeom prst="rect">
            <a:avLst/>
          </a:prstGeom>
        </p:spPr>
        <p:txBody>
          <a:bodyPr vert="horz" lIns="91440" tIns="45720" rIns="91440" bIns="45720" rtlCol="0">
            <a:normAutofit/>
          </a:bodyPr>
          <a:lstStyle>
            <a:lvl1pPr>
              <a:defRPr baseline="0"/>
            </a:lvl1pPr>
            <a:lvl2pPr>
              <a:defRPr/>
            </a:lvl2pPr>
            <a:lvl3pPr>
              <a:defRPr/>
            </a:lvl3pPr>
            <a:lvl4pPr>
              <a:defRPr/>
            </a:lvl4pPr>
            <a:lvl5pPr>
              <a:defRPr baseline="0"/>
            </a:lvl5pPr>
          </a:lstStyle>
          <a:p>
            <a:pPr lvl="0"/>
            <a:r>
              <a:rPr lang="de-DE" dirty="0"/>
              <a:t>Edita</a:t>
            </a:r>
            <a:r>
              <a:rPr lang="ro-RO" dirty="0"/>
              <a:t>ți stilul textului</a:t>
            </a:r>
            <a:endParaRPr lang="de-DE" dirty="0"/>
          </a:p>
          <a:p>
            <a:pPr lvl="1"/>
            <a:r>
              <a:rPr lang="ro-RO" dirty="0"/>
              <a:t>Al doilea nivel</a:t>
            </a:r>
            <a:endParaRPr lang="de-DE" dirty="0"/>
          </a:p>
          <a:p>
            <a:pPr lvl="2"/>
            <a:r>
              <a:rPr lang="ro-RO" dirty="0"/>
              <a:t>Al treilea nivel</a:t>
            </a:r>
            <a:endParaRPr lang="de-DE" dirty="0"/>
          </a:p>
          <a:p>
            <a:pPr lvl="3"/>
            <a:r>
              <a:rPr lang="ro-RO" dirty="0"/>
              <a:t>Al patrulea nivel</a:t>
            </a:r>
            <a:endParaRPr lang="de-DE" dirty="0"/>
          </a:p>
          <a:p>
            <a:pPr lvl="4"/>
            <a:r>
              <a:rPr lang="ro-RO" dirty="0"/>
              <a:t>Al cincilea nivel</a:t>
            </a:r>
            <a:endParaRPr lang="de-AT" dirty="0"/>
          </a:p>
        </p:txBody>
      </p:sp>
    </p:spTree>
    <p:extLst>
      <p:ext uri="{BB962C8B-B14F-4D97-AF65-F5344CB8AC3E}">
        <p14:creationId xmlns:p14="http://schemas.microsoft.com/office/powerpoint/2010/main" val="3924530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Spal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1"/>
                </a:solidFill>
              </a:defRPr>
            </a:lvl1pPr>
          </a:lstStyle>
          <a:p>
            <a:r>
              <a:rPr lang="it-IT" dirty="0" err="1"/>
              <a:t>Faceți</a:t>
            </a:r>
            <a:r>
              <a:rPr lang="it-IT" dirty="0"/>
              <a:t> clic </a:t>
            </a:r>
            <a:r>
              <a:rPr lang="it-IT" dirty="0" err="1"/>
              <a:t>pentru</a:t>
            </a:r>
            <a:r>
              <a:rPr lang="it-IT" dirty="0"/>
              <a:t> a edita </a:t>
            </a:r>
            <a:r>
              <a:rPr lang="it-IT" dirty="0" err="1"/>
              <a:t>titlu</a:t>
            </a:r>
            <a:r>
              <a:rPr lang="ro-RO" dirty="0"/>
              <a:t>l</a:t>
            </a:r>
            <a:r>
              <a:rPr lang="it-IT" dirty="0"/>
              <a:t> slide-</a:t>
            </a:r>
            <a:r>
              <a:rPr lang="it-IT" dirty="0" err="1"/>
              <a:t>ului</a:t>
            </a:r>
            <a:endParaRPr lang="de-AT" dirty="0"/>
          </a:p>
        </p:txBody>
      </p:sp>
      <p:sp>
        <p:nvSpPr>
          <p:cNvPr id="3" name="Inhaltsplatzhalter 2"/>
          <p:cNvSpPr>
            <a:spLocks noGrp="1"/>
          </p:cNvSpPr>
          <p:nvPr>
            <p:ph sz="half" idx="1" hasCustomPrompt="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err="1"/>
              <a:t>Faceți</a:t>
            </a:r>
            <a:r>
              <a:rPr lang="de-DE" dirty="0"/>
              <a:t> </a:t>
            </a:r>
            <a:r>
              <a:rPr lang="de-DE" dirty="0" err="1"/>
              <a:t>clic</a:t>
            </a:r>
            <a:r>
              <a:rPr lang="de-DE" dirty="0"/>
              <a:t> </a:t>
            </a:r>
            <a:r>
              <a:rPr lang="de-DE" dirty="0" err="1"/>
              <a:t>pentru</a:t>
            </a:r>
            <a:r>
              <a:rPr lang="de-DE" dirty="0"/>
              <a:t> a </a:t>
            </a:r>
            <a:r>
              <a:rPr lang="de-DE" dirty="0" err="1"/>
              <a:t>edita</a:t>
            </a:r>
            <a:r>
              <a:rPr lang="de-DE" dirty="0"/>
              <a:t> </a:t>
            </a:r>
            <a:r>
              <a:rPr lang="de-DE" dirty="0" err="1"/>
              <a:t>coloane</a:t>
            </a:r>
            <a:r>
              <a:rPr lang="de-DE" dirty="0"/>
              <a:t> de </a:t>
            </a:r>
            <a:r>
              <a:rPr lang="de-DE" dirty="0" err="1"/>
              <a:t>text</a:t>
            </a:r>
            <a:endParaRPr lang="de-DE" dirty="0"/>
          </a:p>
          <a:p>
            <a:pPr lvl="1"/>
            <a:r>
              <a:rPr lang="ro-RO" dirty="0"/>
              <a:t>Al doilea nivel</a:t>
            </a:r>
            <a:endParaRPr lang="de-DE" dirty="0"/>
          </a:p>
          <a:p>
            <a:pPr lvl="2"/>
            <a:r>
              <a:rPr lang="ro-RO" dirty="0"/>
              <a:t>Al treilea nivel</a:t>
            </a:r>
            <a:endParaRPr lang="de-DE" dirty="0"/>
          </a:p>
          <a:p>
            <a:pPr lvl="3"/>
            <a:r>
              <a:rPr lang="ro-RO" dirty="0"/>
              <a:t>Al patrulea nivel</a:t>
            </a:r>
            <a:endParaRPr lang="de-DE" dirty="0"/>
          </a:p>
          <a:p>
            <a:pPr lvl="4"/>
            <a:r>
              <a:rPr lang="ro-RO" dirty="0"/>
              <a:t>Al cincilea nivel</a:t>
            </a:r>
            <a:endParaRPr lang="de-AT" dirty="0"/>
          </a:p>
        </p:txBody>
      </p:sp>
      <p:sp>
        <p:nvSpPr>
          <p:cNvPr id="4" name="Inhaltsplatzhalter 3"/>
          <p:cNvSpPr>
            <a:spLocks noGrp="1"/>
          </p:cNvSpPr>
          <p:nvPr>
            <p:ph sz="half" idx="2" hasCustomPrompt="1"/>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err="1"/>
              <a:t>Faceți</a:t>
            </a:r>
            <a:r>
              <a:rPr lang="de-DE" dirty="0"/>
              <a:t> </a:t>
            </a:r>
            <a:r>
              <a:rPr lang="de-DE" dirty="0" err="1"/>
              <a:t>clic</a:t>
            </a:r>
            <a:r>
              <a:rPr lang="de-DE" dirty="0"/>
              <a:t> </a:t>
            </a:r>
            <a:r>
              <a:rPr lang="de-DE" dirty="0" err="1"/>
              <a:t>pentru</a:t>
            </a:r>
            <a:r>
              <a:rPr lang="de-DE" dirty="0"/>
              <a:t> a </a:t>
            </a:r>
            <a:r>
              <a:rPr lang="de-DE" dirty="0" err="1"/>
              <a:t>edita</a:t>
            </a:r>
            <a:r>
              <a:rPr lang="de-DE" dirty="0"/>
              <a:t> </a:t>
            </a:r>
            <a:r>
              <a:rPr lang="de-DE" dirty="0" err="1"/>
              <a:t>coloane</a:t>
            </a:r>
            <a:r>
              <a:rPr lang="de-DE" dirty="0"/>
              <a:t> de </a:t>
            </a:r>
            <a:r>
              <a:rPr lang="de-DE" dirty="0" err="1"/>
              <a:t>text</a:t>
            </a:r>
            <a:endParaRPr lang="de-DE" dirty="0"/>
          </a:p>
          <a:p>
            <a:pPr lvl="1"/>
            <a:r>
              <a:rPr lang="ro-RO" dirty="0"/>
              <a:t>Al doilea nivel</a:t>
            </a:r>
            <a:endParaRPr lang="de-DE" dirty="0"/>
          </a:p>
          <a:p>
            <a:pPr lvl="2"/>
            <a:r>
              <a:rPr lang="ro-RO" dirty="0"/>
              <a:t>Al treilea nivel</a:t>
            </a:r>
            <a:endParaRPr lang="de-DE" dirty="0"/>
          </a:p>
          <a:p>
            <a:pPr lvl="3"/>
            <a:r>
              <a:rPr lang="ro-RO" dirty="0"/>
              <a:t>Al patrulea nivel</a:t>
            </a:r>
            <a:endParaRPr lang="de-DE" dirty="0"/>
          </a:p>
          <a:p>
            <a:pPr lvl="4"/>
            <a:r>
              <a:rPr lang="ro-RO" dirty="0"/>
              <a:t>Al cincilea nivel</a:t>
            </a:r>
            <a:endParaRPr lang="de-AT" dirty="0"/>
          </a:p>
        </p:txBody>
      </p:sp>
      <p:sp>
        <p:nvSpPr>
          <p:cNvPr id="5" name="Datumsplatzhalter 4"/>
          <p:cNvSpPr>
            <a:spLocks noGrp="1"/>
          </p:cNvSpPr>
          <p:nvPr>
            <p:ph type="dt" sz="half" idx="10"/>
          </p:nvPr>
        </p:nvSpPr>
        <p:spPr/>
        <p:txBody>
          <a:bodyPr/>
          <a:lstStyle/>
          <a:p>
            <a:fld id="{CF4F6CBD-3324-480D-B02A-3E3C72AB5217}" type="datetime1">
              <a:rPr lang="de-DE" smtClean="0"/>
              <a:t>14.05.2026</a:t>
            </a:fld>
            <a:endParaRPr lang="de-AT"/>
          </a:p>
        </p:txBody>
      </p:sp>
      <p:sp>
        <p:nvSpPr>
          <p:cNvPr id="6" name="Fußzeilenplatzhalter 5"/>
          <p:cNvSpPr>
            <a:spLocks noGrp="1"/>
          </p:cNvSpPr>
          <p:nvPr>
            <p:ph type="ftr" sz="quarter" idx="11"/>
          </p:nvPr>
        </p:nvSpPr>
        <p:spPr/>
        <p:txBody>
          <a:bodyPr/>
          <a:lstStyle/>
          <a:p>
            <a:r>
              <a:rPr lang="de-AT" dirty="0" err="1"/>
              <a:t>Acesta</a:t>
            </a:r>
            <a:r>
              <a:rPr lang="de-AT" dirty="0"/>
              <a:t> </a:t>
            </a:r>
            <a:r>
              <a:rPr lang="de-AT" dirty="0" err="1"/>
              <a:t>este</a:t>
            </a:r>
            <a:r>
              <a:rPr lang="de-AT" dirty="0"/>
              <a:t> </a:t>
            </a:r>
            <a:r>
              <a:rPr lang="de-AT" dirty="0" err="1"/>
              <a:t>un</a:t>
            </a:r>
            <a:r>
              <a:rPr lang="de-AT" dirty="0"/>
              <a:t> </a:t>
            </a:r>
            <a:r>
              <a:rPr lang="de-AT" dirty="0" err="1"/>
              <a:t>exemplu</a:t>
            </a:r>
            <a:r>
              <a:rPr lang="de-AT" dirty="0"/>
              <a:t> de </a:t>
            </a:r>
            <a:r>
              <a:rPr lang="de-AT" dirty="0" err="1"/>
              <a:t>footer</a:t>
            </a:r>
            <a:endParaRPr lang="de-AT" dirty="0"/>
          </a:p>
        </p:txBody>
      </p:sp>
      <p:sp>
        <p:nvSpPr>
          <p:cNvPr id="7" name="Foliennummernplatzhalter 6"/>
          <p:cNvSpPr>
            <a:spLocks noGrp="1"/>
          </p:cNvSpPr>
          <p:nvPr>
            <p:ph type="sldNum" sz="quarter" idx="12"/>
          </p:nvPr>
        </p:nvSpPr>
        <p:spPr/>
        <p:txBody>
          <a:bodyPr/>
          <a:lstStyle/>
          <a:p>
            <a:r>
              <a:rPr lang="de-AT" dirty="0"/>
              <a:t>Folie </a:t>
            </a:r>
            <a:fld id="{74EE645A-1320-4394-A032-94304058C777}" type="slidenum">
              <a:rPr lang="de-AT" smtClean="0"/>
              <a:pPr/>
              <a:t>‹#›</a:t>
            </a:fld>
            <a:endParaRPr lang="de-AT" dirty="0"/>
          </a:p>
        </p:txBody>
      </p:sp>
    </p:spTree>
    <p:extLst>
      <p:ext uri="{BB962C8B-B14F-4D97-AF65-F5344CB8AC3E}">
        <p14:creationId xmlns:p14="http://schemas.microsoft.com/office/powerpoint/2010/main" val="3647496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2 Spalten mit Überschrif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1"/>
                </a:solidFill>
              </a:defRPr>
            </a:lvl1pPr>
          </a:lstStyle>
          <a:p>
            <a:r>
              <a:rPr lang="it-IT" dirty="0" err="1"/>
              <a:t>Faceți</a:t>
            </a:r>
            <a:r>
              <a:rPr lang="it-IT" dirty="0"/>
              <a:t> clic </a:t>
            </a:r>
            <a:r>
              <a:rPr lang="it-IT" dirty="0" err="1"/>
              <a:t>pentru</a:t>
            </a:r>
            <a:r>
              <a:rPr lang="it-IT" dirty="0"/>
              <a:t> a edita </a:t>
            </a:r>
            <a:r>
              <a:rPr lang="it-IT" dirty="0" err="1"/>
              <a:t>titlu</a:t>
            </a:r>
            <a:r>
              <a:rPr lang="ro-RO" dirty="0"/>
              <a:t>l</a:t>
            </a:r>
            <a:r>
              <a:rPr lang="it-IT" dirty="0"/>
              <a:t> slide-</a:t>
            </a:r>
            <a:r>
              <a:rPr lang="it-IT" dirty="0" err="1"/>
              <a:t>ului</a:t>
            </a:r>
            <a:endParaRPr lang="de-AT" dirty="0"/>
          </a:p>
        </p:txBody>
      </p:sp>
      <p:sp>
        <p:nvSpPr>
          <p:cNvPr id="3" name="Textplatzhalter 2"/>
          <p:cNvSpPr>
            <a:spLocks noGrp="1"/>
          </p:cNvSpPr>
          <p:nvPr>
            <p:ph type="body" idx="1" hasCustomPrompt="1"/>
          </p:nvPr>
        </p:nvSpPr>
        <p:spPr>
          <a:xfrm>
            <a:off x="609600" y="1268761"/>
            <a:ext cx="5386917" cy="5040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Spaltenüberschrift</a:t>
            </a:r>
          </a:p>
        </p:txBody>
      </p:sp>
      <p:sp>
        <p:nvSpPr>
          <p:cNvPr id="4" name="Inhaltsplatzhalter 3"/>
          <p:cNvSpPr>
            <a:spLocks noGrp="1"/>
          </p:cNvSpPr>
          <p:nvPr>
            <p:ph sz="half" idx="2" hasCustomPrompt="1"/>
          </p:nvPr>
        </p:nvSpPr>
        <p:spPr>
          <a:xfrm>
            <a:off x="609600" y="1988841"/>
            <a:ext cx="5386917" cy="4137323"/>
          </a:xfr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de-DE" dirty="0" err="1"/>
              <a:t>Faceți</a:t>
            </a:r>
            <a:r>
              <a:rPr lang="de-DE" dirty="0"/>
              <a:t> </a:t>
            </a:r>
            <a:r>
              <a:rPr lang="de-DE" dirty="0" err="1"/>
              <a:t>clic</a:t>
            </a:r>
            <a:r>
              <a:rPr lang="de-DE" dirty="0"/>
              <a:t> </a:t>
            </a:r>
            <a:r>
              <a:rPr lang="de-DE" dirty="0" err="1"/>
              <a:t>pentru</a:t>
            </a:r>
            <a:r>
              <a:rPr lang="de-DE" dirty="0"/>
              <a:t> a </a:t>
            </a:r>
            <a:r>
              <a:rPr lang="de-DE" dirty="0" err="1"/>
              <a:t>edita</a:t>
            </a:r>
            <a:r>
              <a:rPr lang="de-DE" dirty="0"/>
              <a:t> </a:t>
            </a:r>
            <a:r>
              <a:rPr lang="de-DE" dirty="0" err="1"/>
              <a:t>coloane</a:t>
            </a:r>
            <a:r>
              <a:rPr lang="de-DE" dirty="0"/>
              <a:t> de </a:t>
            </a:r>
            <a:r>
              <a:rPr lang="de-DE" dirty="0" err="1"/>
              <a:t>text</a:t>
            </a:r>
            <a:endParaRPr lang="de-DE" dirty="0"/>
          </a:p>
          <a:p>
            <a:pPr lvl="1"/>
            <a:r>
              <a:rPr lang="ro-RO" dirty="0"/>
              <a:t>Al doilea nivel</a:t>
            </a:r>
            <a:endParaRPr lang="de-DE" dirty="0"/>
          </a:p>
          <a:p>
            <a:pPr lvl="2"/>
            <a:r>
              <a:rPr lang="ro-RO" dirty="0"/>
              <a:t>Al treilea nivel</a:t>
            </a:r>
            <a:endParaRPr lang="de-DE" dirty="0"/>
          </a:p>
          <a:p>
            <a:pPr lvl="3"/>
            <a:r>
              <a:rPr lang="ro-RO" dirty="0"/>
              <a:t>Al patrulea nivel</a:t>
            </a:r>
            <a:endParaRPr lang="de-DE" dirty="0"/>
          </a:p>
          <a:p>
            <a:pPr lvl="4"/>
            <a:r>
              <a:rPr lang="ro-RO" dirty="0"/>
              <a:t>Al cincilea nivel</a:t>
            </a:r>
            <a:endParaRPr lang="de-AT" dirty="0"/>
          </a:p>
        </p:txBody>
      </p:sp>
      <p:sp>
        <p:nvSpPr>
          <p:cNvPr id="5" name="Textplatzhalter 4"/>
          <p:cNvSpPr>
            <a:spLocks noGrp="1"/>
          </p:cNvSpPr>
          <p:nvPr>
            <p:ph type="body" sz="quarter" idx="3" hasCustomPrompt="1"/>
          </p:nvPr>
        </p:nvSpPr>
        <p:spPr>
          <a:xfrm>
            <a:off x="6193368" y="1268761"/>
            <a:ext cx="5389033" cy="5040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Spaltenüberschrift</a:t>
            </a:r>
          </a:p>
        </p:txBody>
      </p:sp>
      <p:sp>
        <p:nvSpPr>
          <p:cNvPr id="6" name="Inhaltsplatzhalter 5"/>
          <p:cNvSpPr>
            <a:spLocks noGrp="1"/>
          </p:cNvSpPr>
          <p:nvPr>
            <p:ph sz="quarter" idx="4" hasCustomPrompt="1"/>
          </p:nvPr>
        </p:nvSpPr>
        <p:spPr>
          <a:xfrm>
            <a:off x="6193368" y="1988841"/>
            <a:ext cx="5389033" cy="4137323"/>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de-DE" dirty="0" err="1"/>
              <a:t>Faceți</a:t>
            </a:r>
            <a:r>
              <a:rPr lang="de-DE" dirty="0"/>
              <a:t> </a:t>
            </a:r>
            <a:r>
              <a:rPr lang="de-DE" dirty="0" err="1"/>
              <a:t>clic</a:t>
            </a:r>
            <a:r>
              <a:rPr lang="de-DE" dirty="0"/>
              <a:t> </a:t>
            </a:r>
            <a:r>
              <a:rPr lang="de-DE" dirty="0" err="1"/>
              <a:t>pentru</a:t>
            </a:r>
            <a:r>
              <a:rPr lang="de-DE" dirty="0"/>
              <a:t> a </a:t>
            </a:r>
            <a:r>
              <a:rPr lang="de-DE" dirty="0" err="1"/>
              <a:t>edita</a:t>
            </a:r>
            <a:r>
              <a:rPr lang="de-DE" dirty="0"/>
              <a:t> </a:t>
            </a:r>
            <a:r>
              <a:rPr lang="de-DE" dirty="0" err="1"/>
              <a:t>coloane</a:t>
            </a:r>
            <a:r>
              <a:rPr lang="de-DE" dirty="0"/>
              <a:t> de </a:t>
            </a:r>
            <a:r>
              <a:rPr lang="de-DE" dirty="0" err="1"/>
              <a:t>text</a:t>
            </a:r>
            <a:endParaRPr lang="de-DE" dirty="0"/>
          </a:p>
          <a:p>
            <a:pPr lvl="1"/>
            <a:r>
              <a:rPr lang="ro-RO" dirty="0"/>
              <a:t>Al doilea nivel</a:t>
            </a:r>
            <a:endParaRPr lang="de-DE" dirty="0"/>
          </a:p>
          <a:p>
            <a:pPr lvl="2"/>
            <a:r>
              <a:rPr lang="ro-RO" dirty="0"/>
              <a:t>Al treilea nivel</a:t>
            </a:r>
            <a:endParaRPr lang="de-DE" dirty="0"/>
          </a:p>
          <a:p>
            <a:pPr lvl="3"/>
            <a:r>
              <a:rPr lang="ro-RO" dirty="0"/>
              <a:t>Al patrulea nivel</a:t>
            </a:r>
            <a:endParaRPr lang="de-DE" dirty="0"/>
          </a:p>
          <a:p>
            <a:pPr lvl="4"/>
            <a:r>
              <a:rPr lang="ro-RO" dirty="0"/>
              <a:t>Al cincilea nivel</a:t>
            </a:r>
            <a:endParaRPr lang="de-AT" dirty="0"/>
          </a:p>
        </p:txBody>
      </p:sp>
      <p:sp>
        <p:nvSpPr>
          <p:cNvPr id="7" name="Datumsplatzhalter 6"/>
          <p:cNvSpPr>
            <a:spLocks noGrp="1"/>
          </p:cNvSpPr>
          <p:nvPr>
            <p:ph type="dt" sz="half" idx="10"/>
          </p:nvPr>
        </p:nvSpPr>
        <p:spPr/>
        <p:txBody>
          <a:bodyPr/>
          <a:lstStyle/>
          <a:p>
            <a:fld id="{046C8758-500B-4EC2-9F3C-DEDCBBBB6719}" type="datetime1">
              <a:rPr lang="de-DE" smtClean="0"/>
              <a:t>14.05.2026</a:t>
            </a:fld>
            <a:endParaRPr lang="de-AT"/>
          </a:p>
        </p:txBody>
      </p:sp>
      <p:sp>
        <p:nvSpPr>
          <p:cNvPr id="8" name="Fußzeilenplatzhalter 7"/>
          <p:cNvSpPr>
            <a:spLocks noGrp="1"/>
          </p:cNvSpPr>
          <p:nvPr>
            <p:ph type="ftr" sz="quarter" idx="11"/>
          </p:nvPr>
        </p:nvSpPr>
        <p:spPr/>
        <p:txBody>
          <a:bodyPr/>
          <a:lstStyle/>
          <a:p>
            <a:r>
              <a:rPr lang="de-AT" dirty="0" err="1"/>
              <a:t>Acesta</a:t>
            </a:r>
            <a:r>
              <a:rPr lang="de-AT" dirty="0"/>
              <a:t> </a:t>
            </a:r>
            <a:r>
              <a:rPr lang="de-AT" dirty="0" err="1"/>
              <a:t>este</a:t>
            </a:r>
            <a:r>
              <a:rPr lang="de-AT" dirty="0"/>
              <a:t> </a:t>
            </a:r>
            <a:r>
              <a:rPr lang="de-AT" dirty="0" err="1"/>
              <a:t>un</a:t>
            </a:r>
            <a:r>
              <a:rPr lang="de-AT" dirty="0"/>
              <a:t> </a:t>
            </a:r>
            <a:r>
              <a:rPr lang="de-AT" dirty="0" err="1"/>
              <a:t>exemplu</a:t>
            </a:r>
            <a:r>
              <a:rPr lang="de-AT" dirty="0"/>
              <a:t> de </a:t>
            </a:r>
            <a:r>
              <a:rPr lang="de-AT" dirty="0" err="1"/>
              <a:t>footer</a:t>
            </a:r>
            <a:endParaRPr lang="de-AT" dirty="0"/>
          </a:p>
        </p:txBody>
      </p:sp>
      <p:sp>
        <p:nvSpPr>
          <p:cNvPr id="9" name="Foliennummernplatzhalter 8"/>
          <p:cNvSpPr>
            <a:spLocks noGrp="1"/>
          </p:cNvSpPr>
          <p:nvPr>
            <p:ph type="sldNum" sz="quarter" idx="12"/>
          </p:nvPr>
        </p:nvSpPr>
        <p:spPr/>
        <p:txBody>
          <a:bodyPr/>
          <a:lstStyle/>
          <a:p>
            <a:r>
              <a:rPr lang="de-AT" dirty="0"/>
              <a:t>Folie </a:t>
            </a:r>
            <a:fld id="{74EE645A-1320-4394-A032-94304058C777}" type="slidenum">
              <a:rPr lang="de-AT" smtClean="0"/>
              <a:pPr/>
              <a:t>‹#›</a:t>
            </a:fld>
            <a:endParaRPr lang="de-AT" dirty="0"/>
          </a:p>
        </p:txBody>
      </p:sp>
    </p:spTree>
    <p:extLst>
      <p:ext uri="{BB962C8B-B14F-4D97-AF65-F5344CB8AC3E}">
        <p14:creationId xmlns:p14="http://schemas.microsoft.com/office/powerpoint/2010/main" val="4286413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el, Logo und Fußzei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1"/>
                </a:solidFill>
              </a:defRPr>
            </a:lvl1pPr>
          </a:lstStyle>
          <a:p>
            <a:r>
              <a:rPr lang="it-IT" dirty="0" err="1"/>
              <a:t>Faceți</a:t>
            </a:r>
            <a:r>
              <a:rPr lang="it-IT" dirty="0"/>
              <a:t> clic </a:t>
            </a:r>
            <a:r>
              <a:rPr lang="it-IT" dirty="0" err="1"/>
              <a:t>pentru</a:t>
            </a:r>
            <a:r>
              <a:rPr lang="it-IT" dirty="0"/>
              <a:t> a edita </a:t>
            </a:r>
            <a:r>
              <a:rPr lang="it-IT" dirty="0" err="1"/>
              <a:t>titlu</a:t>
            </a:r>
            <a:r>
              <a:rPr lang="ro-RO" dirty="0"/>
              <a:t>l</a:t>
            </a:r>
            <a:r>
              <a:rPr lang="it-IT" dirty="0"/>
              <a:t> slide-</a:t>
            </a:r>
            <a:r>
              <a:rPr lang="it-IT" dirty="0" err="1"/>
              <a:t>ului</a:t>
            </a:r>
            <a:endParaRPr lang="de-AT" dirty="0"/>
          </a:p>
        </p:txBody>
      </p:sp>
      <p:sp>
        <p:nvSpPr>
          <p:cNvPr id="3" name="Datumsplatzhalter 2"/>
          <p:cNvSpPr>
            <a:spLocks noGrp="1"/>
          </p:cNvSpPr>
          <p:nvPr>
            <p:ph type="dt" sz="half" idx="10"/>
          </p:nvPr>
        </p:nvSpPr>
        <p:spPr/>
        <p:txBody>
          <a:bodyPr/>
          <a:lstStyle/>
          <a:p>
            <a:fld id="{28AD766C-3443-4BF1-9C87-FF19006C0CF8}" type="datetime1">
              <a:rPr lang="de-DE" smtClean="0"/>
              <a:t>14.05.2026</a:t>
            </a:fld>
            <a:endParaRPr lang="de-AT"/>
          </a:p>
        </p:txBody>
      </p:sp>
      <p:sp>
        <p:nvSpPr>
          <p:cNvPr id="4" name="Fußzeilenplatzhalter 3"/>
          <p:cNvSpPr>
            <a:spLocks noGrp="1"/>
          </p:cNvSpPr>
          <p:nvPr>
            <p:ph type="ftr" sz="quarter" idx="11"/>
          </p:nvPr>
        </p:nvSpPr>
        <p:spPr/>
        <p:txBody>
          <a:bodyPr/>
          <a:lstStyle/>
          <a:p>
            <a:r>
              <a:rPr lang="de-AT" dirty="0" err="1"/>
              <a:t>Acesta</a:t>
            </a:r>
            <a:r>
              <a:rPr lang="de-AT" dirty="0"/>
              <a:t> </a:t>
            </a:r>
            <a:r>
              <a:rPr lang="de-AT" dirty="0" err="1"/>
              <a:t>este</a:t>
            </a:r>
            <a:r>
              <a:rPr lang="de-AT" dirty="0"/>
              <a:t> </a:t>
            </a:r>
            <a:r>
              <a:rPr lang="de-AT" dirty="0" err="1"/>
              <a:t>un</a:t>
            </a:r>
            <a:r>
              <a:rPr lang="de-AT" dirty="0"/>
              <a:t> </a:t>
            </a:r>
            <a:r>
              <a:rPr lang="de-AT" dirty="0" err="1"/>
              <a:t>exemplu</a:t>
            </a:r>
            <a:r>
              <a:rPr lang="de-AT" dirty="0"/>
              <a:t> de </a:t>
            </a:r>
            <a:r>
              <a:rPr lang="de-AT" dirty="0" err="1"/>
              <a:t>footer</a:t>
            </a:r>
            <a:endParaRPr lang="de-AT" dirty="0"/>
          </a:p>
        </p:txBody>
      </p:sp>
      <p:sp>
        <p:nvSpPr>
          <p:cNvPr id="5" name="Foliennummernplatzhalter 4"/>
          <p:cNvSpPr>
            <a:spLocks noGrp="1"/>
          </p:cNvSpPr>
          <p:nvPr>
            <p:ph type="sldNum" sz="quarter" idx="12"/>
          </p:nvPr>
        </p:nvSpPr>
        <p:spPr/>
        <p:txBody>
          <a:bodyPr/>
          <a:lstStyle/>
          <a:p>
            <a:r>
              <a:rPr lang="de-AT" dirty="0"/>
              <a:t>Folie </a:t>
            </a:r>
            <a:fld id="{74EE645A-1320-4394-A032-94304058C777}" type="slidenum">
              <a:rPr lang="de-AT" smtClean="0"/>
              <a:pPr/>
              <a:t>‹#›</a:t>
            </a:fld>
            <a:endParaRPr lang="de-AT" dirty="0"/>
          </a:p>
        </p:txBody>
      </p:sp>
    </p:spTree>
    <p:extLst>
      <p:ext uri="{BB962C8B-B14F-4D97-AF65-F5344CB8AC3E}">
        <p14:creationId xmlns:p14="http://schemas.microsoft.com/office/powerpoint/2010/main" val="3100569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ogo und Fußzeil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47D798D-1E06-42C6-833B-04B5446A48E5}" type="datetime1">
              <a:rPr lang="de-DE" smtClean="0"/>
              <a:t>14.05.2026</a:t>
            </a:fld>
            <a:endParaRPr lang="de-AT"/>
          </a:p>
        </p:txBody>
      </p:sp>
      <p:sp>
        <p:nvSpPr>
          <p:cNvPr id="3" name="Fußzeilenplatzhalter 2"/>
          <p:cNvSpPr>
            <a:spLocks noGrp="1"/>
          </p:cNvSpPr>
          <p:nvPr>
            <p:ph type="ftr" sz="quarter" idx="11"/>
          </p:nvPr>
        </p:nvSpPr>
        <p:spPr/>
        <p:txBody>
          <a:bodyPr/>
          <a:lstStyle/>
          <a:p>
            <a:r>
              <a:rPr lang="de-AT" dirty="0" err="1"/>
              <a:t>Acesta</a:t>
            </a:r>
            <a:r>
              <a:rPr lang="de-AT" dirty="0"/>
              <a:t> </a:t>
            </a:r>
            <a:r>
              <a:rPr lang="de-AT" dirty="0" err="1"/>
              <a:t>este</a:t>
            </a:r>
            <a:r>
              <a:rPr lang="de-AT" dirty="0"/>
              <a:t> </a:t>
            </a:r>
            <a:r>
              <a:rPr lang="de-AT" dirty="0" err="1"/>
              <a:t>un</a:t>
            </a:r>
            <a:r>
              <a:rPr lang="de-AT" dirty="0"/>
              <a:t> </a:t>
            </a:r>
            <a:r>
              <a:rPr lang="de-AT" dirty="0" err="1"/>
              <a:t>exemplu</a:t>
            </a:r>
            <a:r>
              <a:rPr lang="de-AT" dirty="0"/>
              <a:t> de </a:t>
            </a:r>
            <a:r>
              <a:rPr lang="de-AT" dirty="0" err="1"/>
              <a:t>footer</a:t>
            </a:r>
            <a:endParaRPr lang="de-AT" dirty="0"/>
          </a:p>
        </p:txBody>
      </p:sp>
      <p:sp>
        <p:nvSpPr>
          <p:cNvPr id="4" name="Foliennummernplatzhalter 3"/>
          <p:cNvSpPr>
            <a:spLocks noGrp="1"/>
          </p:cNvSpPr>
          <p:nvPr>
            <p:ph type="sldNum" sz="quarter" idx="12"/>
          </p:nvPr>
        </p:nvSpPr>
        <p:spPr/>
        <p:txBody>
          <a:bodyPr/>
          <a:lstStyle/>
          <a:p>
            <a:r>
              <a:rPr lang="de-AT" dirty="0"/>
              <a:t>Folie </a:t>
            </a:r>
            <a:fld id="{74EE645A-1320-4394-A032-94304058C777}" type="slidenum">
              <a:rPr lang="de-AT" smtClean="0"/>
              <a:pPr/>
              <a:t>‹#›</a:t>
            </a:fld>
            <a:endParaRPr lang="de-AT" dirty="0"/>
          </a:p>
        </p:txBody>
      </p:sp>
    </p:spTree>
    <p:extLst>
      <p:ext uri="{BB962C8B-B14F-4D97-AF65-F5344CB8AC3E}">
        <p14:creationId xmlns:p14="http://schemas.microsoft.com/office/powerpoint/2010/main" val="311487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7342F0-43FB-46E2-BB8F-624AC097D627}" type="datetime1">
              <a:rPr lang="de-DE" smtClean="0"/>
              <a:t>14.05.2026</a:t>
            </a:fld>
            <a:endParaRPr lang="ru-RU"/>
          </a:p>
        </p:txBody>
      </p:sp>
      <p:sp>
        <p:nvSpPr>
          <p:cNvPr id="5" name="Footer Placeholder 4"/>
          <p:cNvSpPr>
            <a:spLocks noGrp="1"/>
          </p:cNvSpPr>
          <p:nvPr>
            <p:ph type="ftr" sz="quarter" idx="11"/>
          </p:nvPr>
        </p:nvSpPr>
        <p:spPr/>
        <p:txBody>
          <a:bodyPr/>
          <a:lstStyle/>
          <a:p>
            <a:r>
              <a:rPr lang="ro-RO"/>
              <a:t>Acesta este un exemplu de footer</a:t>
            </a:r>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ext Box 2"/>
          <p:cNvSpPr txBox="1">
            <a:spLocks noChangeArrowheads="1"/>
          </p:cNvSpPr>
          <p:nvPr userDrawn="1"/>
        </p:nvSpPr>
        <p:spPr bwMode="auto">
          <a:xfrm>
            <a:off x="8591551" y="6429376"/>
            <a:ext cx="3456516"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lnSpc>
                <a:spcPct val="115000"/>
              </a:lnSpc>
              <a:spcAft>
                <a:spcPts val="1000"/>
              </a:spcAft>
              <a:defRPr/>
            </a:pPr>
            <a:r>
              <a:rPr lang="ro-RO" sz="1200" dirty="0">
                <a:solidFill>
                  <a:srgbClr val="006633"/>
                </a:solidFill>
                <a:latin typeface="Calibri" pitchFamily="34" charset="0"/>
                <a:ea typeface="Calibri" pitchFamily="34" charset="0"/>
                <a:cs typeface="Calibri" pitchFamily="34" charset="0"/>
              </a:rPr>
              <a:t>Asigurarea de partea </a:t>
            </a:r>
            <a:r>
              <a:rPr lang="ro-RO" sz="1200" b="1" dirty="0">
                <a:solidFill>
                  <a:srgbClr val="006633"/>
                </a:solidFill>
                <a:latin typeface="Calibri" pitchFamily="34" charset="0"/>
                <a:ea typeface="Calibri" pitchFamily="34" charset="0"/>
                <a:cs typeface="Calibri" pitchFamily="34" charset="0"/>
              </a:rPr>
              <a:t>TA</a:t>
            </a:r>
            <a:r>
              <a:rPr lang="ro-RO" sz="1200" dirty="0">
                <a:solidFill>
                  <a:srgbClr val="00B300"/>
                </a:solidFill>
                <a:latin typeface="Calibri" pitchFamily="34" charset="0"/>
                <a:ea typeface="Calibri" pitchFamily="34" charset="0"/>
                <a:cs typeface="Calibri" pitchFamily="34" charset="0"/>
              </a:rPr>
              <a:t>.</a:t>
            </a:r>
            <a:endParaRPr lang="ro-RO" sz="1100" dirty="0">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86021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47150" y="872358"/>
            <a:ext cx="11097700" cy="46166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1"/>
            <a:ext cx="853440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5/14/2026</a:t>
            </a:fld>
            <a:endParaRPr lang="en-US" dirty="0"/>
          </a:p>
        </p:txBody>
      </p:sp>
      <p:sp>
        <p:nvSpPr>
          <p:cNvPr id="6" name="Holder 6"/>
          <p:cNvSpPr>
            <a:spLocks noGrp="1"/>
          </p:cNvSpPr>
          <p:nvPr>
            <p:ph type="sldNum" sz="quarter" idx="7"/>
          </p:nvPr>
        </p:nvSpPr>
        <p:spPr/>
        <p:txBody>
          <a:bodyPr lIns="0" tIns="0" rIns="0" bIns="0"/>
          <a:lstStyle>
            <a:lvl1pPr>
              <a:defRPr sz="933" b="1" i="0">
                <a:solidFill>
                  <a:schemeClr val="tx1"/>
                </a:solidFill>
                <a:latin typeface="Arial"/>
                <a:cs typeface="Arial"/>
              </a:defRPr>
            </a:lvl1pPr>
          </a:lstStyle>
          <a:p>
            <a:pPr marL="115144">
              <a:spcBef>
                <a:spcPts val="73"/>
              </a:spcBef>
            </a:pPr>
            <a:fld id="{81D60167-4931-47E6-BA6A-407CBD079E47}" type="slidenum">
              <a:rPr lang="de-DE" spc="-7" smtClean="0"/>
              <a:pPr marL="115144">
                <a:spcBef>
                  <a:spcPts val="73"/>
                </a:spcBef>
              </a:pPr>
              <a:t>‹#›</a:t>
            </a:fld>
            <a:r>
              <a:rPr lang="de-DE" spc="607"/>
              <a:t> </a:t>
            </a:r>
            <a:r>
              <a:rPr lang="de-DE" sz="1400" spc="-9" baseline="3968"/>
              <a:t>|</a:t>
            </a:r>
            <a:r>
              <a:rPr lang="de-DE" sz="1400" spc="1020" baseline="3968"/>
              <a:t> </a:t>
            </a:r>
            <a:r>
              <a:rPr lang="de-DE" spc="-7"/>
              <a:t>Österreichische</a:t>
            </a:r>
            <a:r>
              <a:rPr lang="de-DE" spc="80"/>
              <a:t> </a:t>
            </a:r>
            <a:r>
              <a:rPr lang="de-DE" spc="-13"/>
              <a:t>Hagelversicherung</a:t>
            </a:r>
            <a:r>
              <a:rPr lang="de-DE" spc="280"/>
              <a:t>  </a:t>
            </a:r>
            <a:r>
              <a:rPr lang="de-DE" spc="-7"/>
              <a:t>|</a:t>
            </a:r>
            <a:r>
              <a:rPr lang="de-DE" spc="687"/>
              <a:t> </a:t>
            </a:r>
            <a:r>
              <a:rPr lang="de-DE" b="0" spc="-7">
                <a:latin typeface="Arial MT"/>
                <a:cs typeface="Arial MT"/>
              </a:rPr>
              <a:t>confidential</a:t>
            </a:r>
            <a:r>
              <a:rPr lang="de-DE" b="0" spc="527">
                <a:latin typeface="Arial MT"/>
                <a:cs typeface="Arial MT"/>
              </a:rPr>
              <a:t> </a:t>
            </a:r>
            <a:r>
              <a:rPr lang="de-DE" sz="1400" spc="-9" baseline="3968"/>
              <a:t>|</a:t>
            </a:r>
            <a:r>
              <a:rPr lang="de-DE" sz="1400" spc="1020" baseline="3968"/>
              <a:t> </a:t>
            </a:r>
            <a:r>
              <a:rPr lang="de-DE" b="0" spc="-7">
                <a:latin typeface="Arial MT"/>
                <a:cs typeface="Arial MT"/>
              </a:rPr>
              <a:t>June</a:t>
            </a:r>
            <a:r>
              <a:rPr lang="de-DE" b="0" spc="27">
                <a:latin typeface="Arial MT"/>
                <a:cs typeface="Arial MT"/>
              </a:rPr>
              <a:t> </a:t>
            </a:r>
            <a:r>
              <a:rPr lang="de-DE" b="0" spc="-13">
                <a:latin typeface="Arial MT"/>
                <a:cs typeface="Arial MT"/>
              </a:rPr>
              <a:t>2024</a:t>
            </a:r>
            <a:endParaRPr lang="de-DE">
              <a:latin typeface="Arial MT"/>
              <a:cs typeface="Arial MT"/>
            </a:endParaRPr>
          </a:p>
        </p:txBody>
      </p:sp>
    </p:spTree>
    <p:extLst>
      <p:ext uri="{BB962C8B-B14F-4D97-AF65-F5344CB8AC3E}">
        <p14:creationId xmlns:p14="http://schemas.microsoft.com/office/powerpoint/2010/main" val="304603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404664"/>
            <a:ext cx="7886667" cy="576064"/>
          </a:xfrm>
          <a:prstGeom prst="rect">
            <a:avLst/>
          </a:prstGeom>
        </p:spPr>
        <p:txBody>
          <a:bodyPr vert="horz" lIns="91440" tIns="45720" rIns="91440" bIns="45720" rtlCol="0" anchor="ctr">
            <a:noAutofit/>
          </a:bodyPr>
          <a:lstStyle/>
          <a:p>
            <a:r>
              <a:rPr lang="de-DE" dirty="0"/>
              <a:t>Folientitel durch Klicken bearbeiten</a:t>
            </a:r>
            <a:endParaRPr lang="de-AT" dirty="0"/>
          </a:p>
        </p:txBody>
      </p:sp>
      <p:sp>
        <p:nvSpPr>
          <p:cNvPr id="3" name="Textplatzhalter 2"/>
          <p:cNvSpPr>
            <a:spLocks noGrp="1"/>
          </p:cNvSpPr>
          <p:nvPr>
            <p:ph type="body" idx="1"/>
          </p:nvPr>
        </p:nvSpPr>
        <p:spPr>
          <a:xfrm>
            <a:off x="609600" y="1268760"/>
            <a:ext cx="10972800" cy="4857403"/>
          </a:xfrm>
          <a:prstGeom prst="rect">
            <a:avLst/>
          </a:prstGeom>
        </p:spPr>
        <p:txBody>
          <a:bodyPr vert="horz" lIns="91440" tIns="45720" rIns="91440" bIns="45720" rtlCol="0">
            <a:normAutofit/>
          </a:bodyPr>
          <a:lstStyle/>
          <a:p>
            <a:pPr lvl="0"/>
            <a:r>
              <a:rPr lang="de-DE" dirty="0"/>
              <a:t>Text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p:cNvSpPr>
            <a:spLocks noGrp="1"/>
          </p:cNvSpPr>
          <p:nvPr>
            <p:ph type="dt" sz="half" idx="2"/>
          </p:nvPr>
        </p:nvSpPr>
        <p:spPr>
          <a:xfrm>
            <a:off x="8662304" y="6328919"/>
            <a:ext cx="1261931"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D2B0FA-A7FA-4B3F-83F9-47FA5FB2EAA8}" type="datetime1">
              <a:rPr lang="de-DE" smtClean="0"/>
              <a:t>14.05.2026</a:t>
            </a:fld>
            <a:endParaRPr lang="de-AT" dirty="0"/>
          </a:p>
        </p:txBody>
      </p:sp>
      <p:sp>
        <p:nvSpPr>
          <p:cNvPr id="5" name="Fußzeilenplatzhalter 4"/>
          <p:cNvSpPr>
            <a:spLocks noGrp="1"/>
          </p:cNvSpPr>
          <p:nvPr>
            <p:ph type="ftr" sz="quarter" idx="3"/>
          </p:nvPr>
        </p:nvSpPr>
        <p:spPr>
          <a:xfrm>
            <a:off x="623392" y="6328919"/>
            <a:ext cx="748883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AT"/>
              <a:t>Das ist eine Musterfußzeile</a:t>
            </a:r>
          </a:p>
        </p:txBody>
      </p:sp>
      <p:sp>
        <p:nvSpPr>
          <p:cNvPr id="6" name="Foliennummernplatzhalter 5"/>
          <p:cNvSpPr>
            <a:spLocks noGrp="1"/>
          </p:cNvSpPr>
          <p:nvPr>
            <p:ph type="sldNum" sz="quarter" idx="4"/>
          </p:nvPr>
        </p:nvSpPr>
        <p:spPr>
          <a:xfrm>
            <a:off x="10416480" y="6325297"/>
            <a:ext cx="1174987"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de-AT"/>
              <a:t>Folie </a:t>
            </a:r>
            <a:fld id="{74EE645A-1320-4394-A032-94304058C777}" type="slidenum">
              <a:rPr lang="de-AT" smtClean="0"/>
              <a:pPr/>
              <a:t>‹#›</a:t>
            </a:fld>
            <a:endParaRPr lang="de-AT" dirty="0"/>
          </a:p>
        </p:txBody>
      </p:sp>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448799" y="404664"/>
            <a:ext cx="2360075" cy="451899"/>
          </a:xfrm>
          <a:prstGeom prst="rect">
            <a:avLst/>
          </a:prstGeom>
        </p:spPr>
      </p:pic>
    </p:spTree>
    <p:extLst>
      <p:ext uri="{BB962C8B-B14F-4D97-AF65-F5344CB8AC3E}">
        <p14:creationId xmlns:p14="http://schemas.microsoft.com/office/powerpoint/2010/main" val="19449276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Lst>
  <p:hf hdr="0"/>
  <p:txStyles>
    <p:titleStyle>
      <a:lvl1pPr algn="l" defTabSz="914400" rtl="0" eaLnBrk="1" latinLnBrk="0" hangingPunct="1">
        <a:spcBef>
          <a:spcPct val="0"/>
        </a:spcBef>
        <a:buNone/>
        <a:tabLst>
          <a:tab pos="2597150" algn="l"/>
        </a:tabLst>
        <a:defRPr sz="3000" b="1" kern="1200">
          <a:solidFill>
            <a:srgbClr val="007F57"/>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hyperlink" Target="https://www.hagel.at/" TargetMode="External"/><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A36C6D-E606-2B2F-FEC3-BCDDA6E25F04}"/>
              </a:ext>
            </a:extLst>
          </p:cNvPr>
          <p:cNvPicPr>
            <a:picLocks noChangeAspect="1"/>
          </p:cNvPicPr>
          <p:nvPr/>
        </p:nvPicPr>
        <p:blipFill>
          <a:blip r:embed="rId2"/>
          <a:stretch>
            <a:fillRect/>
          </a:stretch>
        </p:blipFill>
        <p:spPr>
          <a:xfrm>
            <a:off x="0" y="-1"/>
            <a:ext cx="12192000" cy="6858001"/>
          </a:xfrm>
          <a:prstGeom prst="rect">
            <a:avLst/>
          </a:prstGeom>
        </p:spPr>
      </p:pic>
      <p:sp>
        <p:nvSpPr>
          <p:cNvPr id="11" name="Titel 1">
            <a:extLst>
              <a:ext uri="{FF2B5EF4-FFF2-40B4-BE49-F238E27FC236}">
                <a16:creationId xmlns:a16="http://schemas.microsoft.com/office/drawing/2014/main" id="{7BFE4971-20CC-F9E3-FCCB-59962EF29F1C}"/>
              </a:ext>
            </a:extLst>
          </p:cNvPr>
          <p:cNvSpPr txBox="1">
            <a:spLocks/>
          </p:cNvSpPr>
          <p:nvPr/>
        </p:nvSpPr>
        <p:spPr bwMode="auto">
          <a:xfrm>
            <a:off x="1351213" y="2869275"/>
            <a:ext cx="9822025" cy="1646852"/>
          </a:xfrm>
          <a:prstGeom prst="rect">
            <a:avLst/>
          </a:prstGeom>
          <a:solidFill>
            <a:schemeClr val="bg1">
              <a:alpha val="0"/>
            </a:schemeClr>
          </a:solidFill>
          <a:ln>
            <a:noFill/>
          </a:ln>
          <a:effectLst>
            <a:outerShdw blurRad="50800" dist="50800" dir="10980000" algn="ctr" rotWithShape="0">
              <a:srgbClr val="000000">
                <a:alpha val="82000"/>
              </a:srgbClr>
            </a:outerShdw>
            <a:reflection endPos="0" dist="50800" dir="5400000" sy="-100000" algn="bl" rotWithShape="0"/>
            <a:softEdge rad="177800"/>
          </a:effectLst>
        </p:spPr>
        <p:txBody>
          <a:bodyPr vert="horz" wrap="square" lIns="91440" tIns="45720" rIns="91440" bIns="45720" numCol="1" rtlCol="0" anchor="ctr" anchorCtr="0" compatLnSpc="1">
            <a:prstTxWarp prst="textNoShape">
              <a:avLst/>
            </a:prstTxWarp>
            <a:noAutofit/>
          </a:bodyPr>
          <a:lstStyle>
            <a:lvl1pPr algn="l" defTabSz="914400" rtl="0" eaLnBrk="1" fontAlgn="base" latinLnBrk="0" hangingPunct="1">
              <a:lnSpc>
                <a:spcPct val="90000"/>
              </a:lnSpc>
              <a:spcBef>
                <a:spcPct val="0"/>
              </a:spcBef>
              <a:spcAft>
                <a:spcPct val="0"/>
              </a:spcAft>
              <a:buNone/>
              <a:tabLst>
                <a:tab pos="2597150" algn="l"/>
              </a:tabLst>
              <a:defRPr sz="3000" b="1" kern="1200">
                <a:solidFill>
                  <a:schemeClr val="accent1"/>
                </a:solidFill>
                <a:latin typeface="+mj-lt"/>
                <a:ea typeface="+mj-ea"/>
                <a:cs typeface="+mj-cs"/>
              </a:defRPr>
            </a:lvl1pPr>
            <a:lvl2pPr algn="l" rtl="0" eaLnBrk="1" fontAlgn="base" hangingPunct="1">
              <a:spcBef>
                <a:spcPct val="0"/>
              </a:spcBef>
              <a:spcAft>
                <a:spcPct val="0"/>
              </a:spcAft>
              <a:tabLst>
                <a:tab pos="2597150" algn="l"/>
              </a:tabLst>
              <a:defRPr sz="3000" b="1">
                <a:solidFill>
                  <a:schemeClr val="tx1"/>
                </a:solidFill>
                <a:latin typeface="Calibri" pitchFamily="34" charset="0"/>
              </a:defRPr>
            </a:lvl2pPr>
            <a:lvl3pPr algn="l" rtl="0" eaLnBrk="1" fontAlgn="base" hangingPunct="1">
              <a:spcBef>
                <a:spcPct val="0"/>
              </a:spcBef>
              <a:spcAft>
                <a:spcPct val="0"/>
              </a:spcAft>
              <a:tabLst>
                <a:tab pos="2597150" algn="l"/>
              </a:tabLst>
              <a:defRPr sz="3000" b="1">
                <a:solidFill>
                  <a:schemeClr val="tx1"/>
                </a:solidFill>
                <a:latin typeface="Calibri" pitchFamily="34" charset="0"/>
              </a:defRPr>
            </a:lvl3pPr>
            <a:lvl4pPr algn="l" rtl="0" eaLnBrk="1" fontAlgn="base" hangingPunct="1">
              <a:spcBef>
                <a:spcPct val="0"/>
              </a:spcBef>
              <a:spcAft>
                <a:spcPct val="0"/>
              </a:spcAft>
              <a:tabLst>
                <a:tab pos="2597150" algn="l"/>
              </a:tabLst>
              <a:defRPr sz="3000" b="1">
                <a:solidFill>
                  <a:schemeClr val="tx1"/>
                </a:solidFill>
                <a:latin typeface="Calibri" pitchFamily="34" charset="0"/>
              </a:defRPr>
            </a:lvl4pPr>
            <a:lvl5pPr algn="l" rtl="0" eaLnBrk="1" fontAlgn="base" hangingPunct="1">
              <a:spcBef>
                <a:spcPct val="0"/>
              </a:spcBef>
              <a:spcAft>
                <a:spcPct val="0"/>
              </a:spcAft>
              <a:tabLst>
                <a:tab pos="2597150" algn="l"/>
              </a:tabLst>
              <a:defRPr sz="3000" b="1">
                <a:solidFill>
                  <a:schemeClr val="tx1"/>
                </a:solidFill>
                <a:latin typeface="Calibri" pitchFamily="34" charset="0"/>
              </a:defRPr>
            </a:lvl5pPr>
            <a:lvl6pPr marL="457200" algn="l" rtl="0" eaLnBrk="1" fontAlgn="base" hangingPunct="1">
              <a:spcBef>
                <a:spcPct val="0"/>
              </a:spcBef>
              <a:spcAft>
                <a:spcPct val="0"/>
              </a:spcAft>
              <a:tabLst>
                <a:tab pos="2597150" algn="l"/>
              </a:tabLst>
              <a:defRPr sz="3000" b="1">
                <a:solidFill>
                  <a:schemeClr val="tx1"/>
                </a:solidFill>
                <a:latin typeface="Calibri" pitchFamily="34" charset="0"/>
              </a:defRPr>
            </a:lvl6pPr>
            <a:lvl7pPr marL="914400" algn="l" rtl="0" eaLnBrk="1" fontAlgn="base" hangingPunct="1">
              <a:spcBef>
                <a:spcPct val="0"/>
              </a:spcBef>
              <a:spcAft>
                <a:spcPct val="0"/>
              </a:spcAft>
              <a:tabLst>
                <a:tab pos="2597150" algn="l"/>
              </a:tabLst>
              <a:defRPr sz="3000" b="1">
                <a:solidFill>
                  <a:schemeClr val="tx1"/>
                </a:solidFill>
                <a:latin typeface="Calibri" pitchFamily="34" charset="0"/>
              </a:defRPr>
            </a:lvl7pPr>
            <a:lvl8pPr marL="1371600" algn="l" rtl="0" eaLnBrk="1" fontAlgn="base" hangingPunct="1">
              <a:spcBef>
                <a:spcPct val="0"/>
              </a:spcBef>
              <a:spcAft>
                <a:spcPct val="0"/>
              </a:spcAft>
              <a:tabLst>
                <a:tab pos="2597150" algn="l"/>
              </a:tabLst>
              <a:defRPr sz="3000" b="1">
                <a:solidFill>
                  <a:schemeClr val="tx1"/>
                </a:solidFill>
                <a:latin typeface="Calibri" pitchFamily="34" charset="0"/>
              </a:defRPr>
            </a:lvl8pPr>
            <a:lvl9pPr marL="1828800" algn="l" rtl="0" eaLnBrk="1" fontAlgn="base" hangingPunct="1">
              <a:spcBef>
                <a:spcPct val="0"/>
              </a:spcBef>
              <a:spcAft>
                <a:spcPct val="0"/>
              </a:spcAft>
              <a:tabLst>
                <a:tab pos="2597150" algn="l"/>
              </a:tabLst>
              <a:defRPr sz="3000" b="1">
                <a:solidFill>
                  <a:schemeClr val="tx1"/>
                </a:solidFill>
                <a:latin typeface="Calibri" pitchFamily="34" charset="0"/>
              </a:defRPr>
            </a:lvl9pPr>
          </a:lstStyle>
          <a:p>
            <a:pPr lvl="1" algn="ctr"/>
            <a:r>
              <a:rPr lang="ro-MD" sz="4000" dirty="0">
                <a:solidFill>
                  <a:schemeClr val="bg1"/>
                </a:solidFill>
                <a:effectLst>
                  <a:outerShdw blurRad="38100" dist="38100" dir="2700000" algn="tl">
                    <a:srgbClr val="000000">
                      <a:alpha val="43137"/>
                    </a:srgbClr>
                  </a:outerShdw>
                </a:effectLst>
                <a:latin typeface="+mn-lt"/>
              </a:rPr>
              <a:t>GRAWE AGRAR          </a:t>
            </a:r>
          </a:p>
          <a:p>
            <a:pPr lvl="1" algn="ctr"/>
            <a:r>
              <a:rPr lang="ro-MD" sz="4000" dirty="0">
                <a:solidFill>
                  <a:schemeClr val="bg1"/>
                </a:solidFill>
                <a:effectLst>
                  <a:outerShdw blurRad="38100" dist="38100" dir="2700000" algn="tl">
                    <a:srgbClr val="000000">
                      <a:alpha val="43137"/>
                    </a:srgbClr>
                  </a:outerShdw>
                </a:effectLst>
                <a:latin typeface="+mn-lt"/>
              </a:rPr>
              <a:t>Asigurarea culturilor agricole </a:t>
            </a:r>
          </a:p>
          <a:p>
            <a:pPr lvl="1" algn="ctr"/>
            <a:r>
              <a:rPr lang="ro-MD" sz="4000" dirty="0">
                <a:solidFill>
                  <a:schemeClr val="bg1"/>
                </a:solidFill>
                <a:effectLst>
                  <a:outerShdw blurRad="38100" dist="38100" dir="2700000" algn="tl">
                    <a:srgbClr val="000000">
                      <a:alpha val="43137"/>
                    </a:srgbClr>
                  </a:outerShdw>
                </a:effectLst>
                <a:latin typeface="+mn-lt"/>
              </a:rPr>
              <a:t>Protecție financiară pentru un sezon sigur</a:t>
            </a:r>
            <a:endParaRPr lang="de-AT" sz="4000" dirty="0">
              <a:effectLst>
                <a:outerShdw blurRad="38100" dist="38100" dir="2700000" algn="tl">
                  <a:srgbClr val="000000">
                    <a:alpha val="43137"/>
                  </a:srgbClr>
                </a:outerShdw>
              </a:effectLst>
              <a:latin typeface="+mn-lt"/>
            </a:endParaRPr>
          </a:p>
        </p:txBody>
      </p:sp>
      <p:pic>
        <p:nvPicPr>
          <p:cNvPr id="13" name="Picture 12" descr="A white text on a black background&#10;&#10;Description automatically generated">
            <a:extLst>
              <a:ext uri="{FF2B5EF4-FFF2-40B4-BE49-F238E27FC236}">
                <a16:creationId xmlns:a16="http://schemas.microsoft.com/office/drawing/2014/main" id="{D35A7C9A-C9C4-081D-2AEE-1B707804D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3413" y="398506"/>
            <a:ext cx="2831087" cy="540667"/>
          </a:xfrm>
          <a:prstGeom prst="rect">
            <a:avLst/>
          </a:prstGeom>
        </p:spPr>
      </p:pic>
    </p:spTree>
    <p:extLst>
      <p:ext uri="{BB962C8B-B14F-4D97-AF65-F5344CB8AC3E}">
        <p14:creationId xmlns:p14="http://schemas.microsoft.com/office/powerpoint/2010/main" val="2586597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AF21C-B91B-2B8C-9390-535E5FE8D0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FFA77-2843-818E-E4A1-D828486E92F7}"/>
              </a:ext>
            </a:extLst>
          </p:cNvPr>
          <p:cNvSpPr>
            <a:spLocks noGrp="1"/>
          </p:cNvSpPr>
          <p:nvPr>
            <p:ph type="title"/>
          </p:nvPr>
        </p:nvSpPr>
        <p:spPr>
          <a:xfrm>
            <a:off x="444223" y="274453"/>
            <a:ext cx="7886667" cy="576064"/>
          </a:xfrm>
        </p:spPr>
        <p:txBody>
          <a:bodyPr/>
          <a:lstStyle/>
          <a:p>
            <a:r>
              <a:rPr lang="en-US" dirty="0"/>
              <a:t>CULTUR</a:t>
            </a:r>
            <a:r>
              <a:rPr lang="ro-MD" dirty="0"/>
              <a:t>ILE </a:t>
            </a:r>
            <a:r>
              <a:rPr lang="en-US" dirty="0"/>
              <a:t> </a:t>
            </a:r>
            <a:r>
              <a:rPr lang="ro-MD" dirty="0"/>
              <a:t>ASIGURATE</a:t>
            </a:r>
          </a:p>
        </p:txBody>
      </p:sp>
      <p:graphicFrame>
        <p:nvGraphicFramePr>
          <p:cNvPr id="5" name="Diagram 4">
            <a:extLst>
              <a:ext uri="{FF2B5EF4-FFF2-40B4-BE49-F238E27FC236}">
                <a16:creationId xmlns:a16="http://schemas.microsoft.com/office/drawing/2014/main" id="{7A78BD3A-66B7-452B-940E-029E3B43EB74}"/>
              </a:ext>
            </a:extLst>
          </p:cNvPr>
          <p:cNvGraphicFramePr/>
          <p:nvPr>
            <p:extLst>
              <p:ext uri="{D42A27DB-BD31-4B8C-83A1-F6EECF244321}">
                <p14:modId xmlns:p14="http://schemas.microsoft.com/office/powerpoint/2010/main" val="609698054"/>
              </p:ext>
            </p:extLst>
          </p:nvPr>
        </p:nvGraphicFramePr>
        <p:xfrm>
          <a:off x="444223" y="1075036"/>
          <a:ext cx="1138653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6173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814A1-9217-59E5-DF4B-C09A6CF33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BD892E-C83F-FF79-1F4D-6AB73654253B}"/>
              </a:ext>
            </a:extLst>
          </p:cNvPr>
          <p:cNvSpPr>
            <a:spLocks noGrp="1"/>
          </p:cNvSpPr>
          <p:nvPr>
            <p:ph type="title"/>
          </p:nvPr>
        </p:nvSpPr>
        <p:spPr>
          <a:xfrm>
            <a:off x="498971" y="342549"/>
            <a:ext cx="6409829" cy="576064"/>
          </a:xfrm>
        </p:spPr>
        <p:txBody>
          <a:bodyPr/>
          <a:lstStyle/>
          <a:p>
            <a:r>
              <a:rPr lang="ro-RO" sz="2800" dirty="0">
                <a:solidFill>
                  <a:srgbClr val="038462"/>
                </a:solidFill>
              </a:rPr>
              <a:t>RISCURILE NATURALE ASIGURATE</a:t>
            </a:r>
            <a:endParaRPr lang="en-US" sz="2800" dirty="0"/>
          </a:p>
        </p:txBody>
      </p:sp>
      <p:graphicFrame>
        <p:nvGraphicFramePr>
          <p:cNvPr id="4" name="Diagram 3">
            <a:extLst>
              <a:ext uri="{FF2B5EF4-FFF2-40B4-BE49-F238E27FC236}">
                <a16:creationId xmlns:a16="http://schemas.microsoft.com/office/drawing/2014/main" id="{344AC856-E0DE-5125-544F-D478F68F7DA0}"/>
              </a:ext>
            </a:extLst>
          </p:cNvPr>
          <p:cNvGraphicFramePr/>
          <p:nvPr>
            <p:extLst>
              <p:ext uri="{D42A27DB-BD31-4B8C-83A1-F6EECF244321}">
                <p14:modId xmlns:p14="http://schemas.microsoft.com/office/powerpoint/2010/main" val="3243682502"/>
              </p:ext>
            </p:extLst>
          </p:nvPr>
        </p:nvGraphicFramePr>
        <p:xfrm>
          <a:off x="610728" y="1343375"/>
          <a:ext cx="8849361" cy="4662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81EB5A74-772B-800C-3BA3-1B62BF74F9CC}"/>
              </a:ext>
            </a:extLst>
          </p:cNvPr>
          <p:cNvPicPr>
            <a:picLocks noChangeAspect="1"/>
          </p:cNvPicPr>
          <p:nvPr/>
        </p:nvPicPr>
        <p:blipFill>
          <a:blip r:embed="rId8"/>
          <a:stretch>
            <a:fillRect/>
          </a:stretch>
        </p:blipFill>
        <p:spPr>
          <a:xfrm>
            <a:off x="7341031" y="1461907"/>
            <a:ext cx="4760658" cy="4419604"/>
          </a:xfrm>
          <a:prstGeom prst="rect">
            <a:avLst/>
          </a:prstGeom>
        </p:spPr>
      </p:pic>
    </p:spTree>
    <p:extLst>
      <p:ext uri="{BB962C8B-B14F-4D97-AF65-F5344CB8AC3E}">
        <p14:creationId xmlns:p14="http://schemas.microsoft.com/office/powerpoint/2010/main" val="2905375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03B9-62A3-B2EB-0B2A-055EDACF259B}"/>
              </a:ext>
            </a:extLst>
          </p:cNvPr>
          <p:cNvSpPr>
            <a:spLocks noGrp="1"/>
          </p:cNvSpPr>
          <p:nvPr>
            <p:ph type="title"/>
          </p:nvPr>
        </p:nvSpPr>
        <p:spPr>
          <a:xfrm>
            <a:off x="708838" y="332533"/>
            <a:ext cx="7886667" cy="576064"/>
          </a:xfrm>
        </p:spPr>
        <p:txBody>
          <a:bodyPr/>
          <a:lstStyle/>
          <a:p>
            <a:r>
              <a:rPr lang="ro-MD" sz="2800" dirty="0"/>
              <a:t>GRAWE AGRAR – Produs modular de asigurare</a:t>
            </a:r>
            <a:endParaRPr lang="en-US" sz="2800" dirty="0"/>
          </a:p>
        </p:txBody>
      </p:sp>
      <p:graphicFrame>
        <p:nvGraphicFramePr>
          <p:cNvPr id="7" name="Table 7">
            <a:extLst>
              <a:ext uri="{FF2B5EF4-FFF2-40B4-BE49-F238E27FC236}">
                <a16:creationId xmlns:a16="http://schemas.microsoft.com/office/drawing/2014/main" id="{BF346045-29B6-ED23-8811-24696E47C962}"/>
              </a:ext>
            </a:extLst>
          </p:cNvPr>
          <p:cNvGraphicFramePr>
            <a:graphicFrameLocks noGrp="1"/>
          </p:cNvGraphicFramePr>
          <p:nvPr>
            <p:extLst>
              <p:ext uri="{D42A27DB-BD31-4B8C-83A1-F6EECF244321}">
                <p14:modId xmlns:p14="http://schemas.microsoft.com/office/powerpoint/2010/main" val="3714449368"/>
              </p:ext>
            </p:extLst>
          </p:nvPr>
        </p:nvGraphicFramePr>
        <p:xfrm>
          <a:off x="787861" y="1109034"/>
          <a:ext cx="10873562" cy="5416433"/>
        </p:xfrm>
        <a:graphic>
          <a:graphicData uri="http://schemas.openxmlformats.org/drawingml/2006/table">
            <a:tbl>
              <a:tblPr firstRow="1" bandRow="1">
                <a:tableStyleId>{5C22544A-7EE6-4342-B048-85BDC9FD1C3A}</a:tableStyleId>
              </a:tblPr>
              <a:tblGrid>
                <a:gridCol w="2927159">
                  <a:extLst>
                    <a:ext uri="{9D8B030D-6E8A-4147-A177-3AD203B41FA5}">
                      <a16:colId xmlns:a16="http://schemas.microsoft.com/office/drawing/2014/main" val="2792217350"/>
                    </a:ext>
                  </a:extLst>
                </a:gridCol>
                <a:gridCol w="7946403">
                  <a:extLst>
                    <a:ext uri="{9D8B030D-6E8A-4147-A177-3AD203B41FA5}">
                      <a16:colId xmlns:a16="http://schemas.microsoft.com/office/drawing/2014/main" val="2452651385"/>
                    </a:ext>
                  </a:extLst>
                </a:gridCol>
              </a:tblGrid>
              <a:tr h="475886">
                <a:tc gridSpan="2">
                  <a:txBody>
                    <a:bodyPr/>
                    <a:lstStyle/>
                    <a:p>
                      <a:pPr algn="ctr"/>
                      <a:r>
                        <a:rPr lang="ro-RO" sz="1600" b="1" kern="1200" dirty="0">
                          <a:solidFill>
                            <a:schemeClr val="lt1"/>
                          </a:solidFill>
                          <a:effectLst/>
                          <a:latin typeface="+mn-lt"/>
                          <a:ea typeface="+mn-ea"/>
                          <a:cs typeface="+mn-cs"/>
                        </a:rPr>
                        <a:t>Asiguratul este despăgubit pentru pierderea cantitativă a recoltei cauzată de efectele mecanice directe ale grindinei, ca de</a:t>
                      </a:r>
                      <a:r>
                        <a:rPr lang="en-US" sz="1600" b="1" kern="1200" dirty="0">
                          <a:solidFill>
                            <a:schemeClr val="lt1"/>
                          </a:solidFill>
                          <a:effectLst/>
                          <a:latin typeface="+mn-lt"/>
                          <a:ea typeface="+mn-ea"/>
                          <a:cs typeface="+mn-cs"/>
                        </a:rPr>
                        <a:t> </a:t>
                      </a:r>
                      <a:r>
                        <a:rPr lang="ro-RO" sz="1600" b="1" kern="1200" dirty="0">
                          <a:solidFill>
                            <a:schemeClr val="lt1"/>
                          </a:solidFill>
                          <a:effectLst/>
                          <a:latin typeface="+mn-lt"/>
                          <a:ea typeface="+mn-ea"/>
                          <a:cs typeface="+mn-cs"/>
                        </a:rPr>
                        <a:t>exemplu scuturarea boabelor, retezări totale.</a:t>
                      </a:r>
                      <a:endParaRPr lang="en-US" sz="1600" dirty="0"/>
                    </a:p>
                  </a:txBody>
                  <a:tcPr anchor="ctr"/>
                </a:tc>
                <a:tc hMerge="1">
                  <a:txBody>
                    <a:bodyPr/>
                    <a:lstStyle/>
                    <a:p>
                      <a:endParaRPr lang="en-US"/>
                    </a:p>
                  </a:txBody>
                  <a:tcPr/>
                </a:tc>
                <a:extLst>
                  <a:ext uri="{0D108BD9-81ED-4DB2-BD59-A6C34878D82A}">
                    <a16:rowId xmlns:a16="http://schemas.microsoft.com/office/drawing/2014/main" val="3031650936"/>
                  </a:ext>
                </a:extLst>
              </a:tr>
              <a:tr h="271935">
                <a:tc gridSpan="2">
                  <a:txBody>
                    <a:bodyPr/>
                    <a:lstStyle/>
                    <a:p>
                      <a:pPr algn="ctr"/>
                      <a:r>
                        <a:rPr lang="ro-MD" sz="1400" b="1" dirty="0"/>
                        <a:t>Asigurare Standard</a:t>
                      </a:r>
                      <a:endParaRPr lang="en-US" sz="1400" b="1" dirty="0"/>
                    </a:p>
                  </a:txBody>
                  <a:tcPr anchor="ctr"/>
                </a:tc>
                <a:tc hMerge="1">
                  <a:txBody>
                    <a:bodyPr/>
                    <a:lstStyle/>
                    <a:p>
                      <a:endParaRPr lang="en-US"/>
                    </a:p>
                  </a:txBody>
                  <a:tcPr/>
                </a:tc>
                <a:extLst>
                  <a:ext uri="{0D108BD9-81ED-4DB2-BD59-A6C34878D82A}">
                    <a16:rowId xmlns:a16="http://schemas.microsoft.com/office/drawing/2014/main" val="755225887"/>
                  </a:ext>
                </a:extLst>
              </a:tr>
              <a:tr h="430564">
                <a:tc>
                  <a:txBody>
                    <a:bodyPr/>
                    <a:lstStyle/>
                    <a:p>
                      <a:pPr algn="l"/>
                      <a:r>
                        <a:rPr lang="ro-MD" sz="1400" b="1" u="none" dirty="0"/>
                        <a:t>Grindină – </a:t>
                      </a:r>
                      <a:r>
                        <a:rPr lang="ro-MD" sz="1400" b="0" u="none" dirty="0"/>
                        <a:t>risc obligatoriu</a:t>
                      </a:r>
                      <a:endParaRPr lang="en-US" sz="1400" b="0" u="none" dirty="0"/>
                    </a:p>
                  </a:txBody>
                  <a:tcPr anchor="ctr"/>
                </a:tc>
                <a:tc>
                  <a:txBody>
                    <a:bodyPr/>
                    <a:lstStyle/>
                    <a:p>
                      <a:pPr algn="l"/>
                      <a:r>
                        <a:rPr lang="ro-MD" sz="1400" dirty="0"/>
                        <a:t>Risc asigurabil pentru toate culturile cu acoperire pe </a:t>
                      </a:r>
                      <a:r>
                        <a:rPr lang="ro-MD" sz="1400" u="none" strike="noStrike" dirty="0">
                          <a:effectLst/>
                        </a:rPr>
                        <a:t>întreg</a:t>
                      </a:r>
                      <a:r>
                        <a:rPr lang="en-US" sz="1400" u="none" strike="noStrike" dirty="0">
                          <a:effectLst/>
                        </a:rPr>
                        <a:t> an agricol </a:t>
                      </a:r>
                      <a:r>
                        <a:rPr lang="en-US" sz="1400" b="1" u="none" strike="noStrike" dirty="0">
                          <a:effectLst/>
                        </a:rPr>
                        <a:t>(de la sem</a:t>
                      </a:r>
                      <a:r>
                        <a:rPr lang="ro-RO" sz="1400" b="1" u="none" strike="noStrike" dirty="0">
                          <a:effectLst/>
                        </a:rPr>
                        <a:t>ă</a:t>
                      </a:r>
                      <a:r>
                        <a:rPr lang="en-US" sz="1400" b="1" u="none" strike="noStrike" dirty="0">
                          <a:effectLst/>
                        </a:rPr>
                        <a:t>nat </a:t>
                      </a:r>
                      <a:r>
                        <a:rPr lang="ro-MD" sz="1400" b="1" u="none" strike="noStrike" dirty="0">
                          <a:effectLst/>
                        </a:rPr>
                        <a:t>-</a:t>
                      </a:r>
                      <a:r>
                        <a:rPr lang="en-US" sz="1400" b="1" u="none" strike="noStrike" dirty="0">
                          <a:effectLst/>
                        </a:rPr>
                        <a:t> la recoltare)</a:t>
                      </a:r>
                      <a:endParaRPr lang="en-US" sz="1400" b="0" dirty="0"/>
                    </a:p>
                  </a:txBody>
                  <a:tcPr anchor="ctr"/>
                </a:tc>
                <a:extLst>
                  <a:ext uri="{0D108BD9-81ED-4DB2-BD59-A6C34878D82A}">
                    <a16:rowId xmlns:a16="http://schemas.microsoft.com/office/drawing/2014/main" val="3650165183"/>
                  </a:ext>
                </a:extLst>
              </a:tr>
              <a:tr h="657176">
                <a:tc gridSpan="2">
                  <a:txBody>
                    <a:bodyPr/>
                    <a:lstStyle/>
                    <a:p>
                      <a:pPr algn="ctr"/>
                      <a:r>
                        <a:rPr lang="ro-MD" sz="1400" b="1" u="none" dirty="0"/>
                        <a:t>Asigurare extinsă</a:t>
                      </a:r>
                    </a:p>
                    <a:p>
                      <a:pPr algn="ctr"/>
                      <a:r>
                        <a:rPr lang="ro-MD" sz="1400" b="1" u="none" dirty="0"/>
                        <a:t> </a:t>
                      </a:r>
                      <a:r>
                        <a:rPr lang="ro-RO" sz="1400" b="0" u="none" kern="1200" dirty="0">
                          <a:solidFill>
                            <a:schemeClr val="dk1"/>
                          </a:solidFill>
                          <a:effectLst/>
                          <a:latin typeface="+mn-lt"/>
                          <a:ea typeface="+mn-ea"/>
                          <a:cs typeface="+mn-cs"/>
                        </a:rPr>
                        <a:t>A</a:t>
                      </a:r>
                      <a:r>
                        <a:rPr lang="ro-RO" sz="1400" u="none" kern="1200" dirty="0">
                          <a:solidFill>
                            <a:schemeClr val="dk1"/>
                          </a:solidFill>
                          <a:effectLst/>
                          <a:latin typeface="+mn-lt"/>
                          <a:ea typeface="+mn-ea"/>
                          <a:cs typeface="+mn-cs"/>
                        </a:rPr>
                        <a:t>sigurarea extinsă se solicită suplimentar la asigurarea standard. Riscurile jos enumerate pot fi solicitate separat unul de altul sau împreună, dar în orice caz numai împreună cu grindina</a:t>
                      </a:r>
                      <a:endParaRPr lang="en-US" sz="1400" u="none" dirty="0"/>
                    </a:p>
                  </a:txBody>
                  <a:tcPr anchor="ctr"/>
                </a:tc>
                <a:tc hMerge="1">
                  <a:txBody>
                    <a:bodyPr/>
                    <a:lstStyle/>
                    <a:p>
                      <a:endParaRPr lang="en-US"/>
                    </a:p>
                  </a:txBody>
                  <a:tcPr/>
                </a:tc>
                <a:extLst>
                  <a:ext uri="{0D108BD9-81ED-4DB2-BD59-A6C34878D82A}">
                    <a16:rowId xmlns:a16="http://schemas.microsoft.com/office/drawing/2014/main" val="3046705654"/>
                  </a:ext>
                </a:extLst>
              </a:tr>
              <a:tr h="611853">
                <a:tc>
                  <a:txBody>
                    <a:bodyPr/>
                    <a:lstStyle/>
                    <a:p>
                      <a:r>
                        <a:rPr lang="ro-MD" sz="1400" b="1" u="none" dirty="0"/>
                        <a:t>Îngheț </a:t>
                      </a:r>
                      <a:r>
                        <a:rPr lang="ro-MD" sz="1400" b="0" u="none" dirty="0"/>
                        <a:t>(include toate tipurile de îngheț</a:t>
                      </a:r>
                      <a:r>
                        <a:rPr lang="en-US" sz="1400" b="0" u="none" dirty="0"/>
                        <a:t>:</a:t>
                      </a:r>
                      <a:r>
                        <a:rPr lang="ro-MD" sz="1400" b="0" u="none" dirty="0"/>
                        <a:t> toamnă, iarnă și primăvară)</a:t>
                      </a:r>
                      <a:endParaRPr lang="en-US" sz="1400" b="0" u="none" dirty="0"/>
                    </a:p>
                  </a:txBody>
                  <a:tcPr anchor="ctr"/>
                </a:tc>
                <a:tc>
                  <a:txBody>
                    <a:bodyPr/>
                    <a:lstStyle/>
                    <a:p>
                      <a:r>
                        <a:rPr lang="ro-MD" sz="1400" dirty="0"/>
                        <a:t>Risc asigurabil pentru toate culturile cu perioada de acoperire </a:t>
                      </a:r>
                      <a:r>
                        <a:rPr lang="ro-MD" sz="1400" b="1" dirty="0"/>
                        <a:t>(15.11 - 31.05)</a:t>
                      </a:r>
                      <a:endParaRPr lang="en-US" sz="1400" b="0" dirty="0"/>
                    </a:p>
                  </a:txBody>
                  <a:tcPr anchor="ctr"/>
                </a:tc>
                <a:extLst>
                  <a:ext uri="{0D108BD9-81ED-4DB2-BD59-A6C34878D82A}">
                    <a16:rowId xmlns:a16="http://schemas.microsoft.com/office/drawing/2014/main" val="3728964594"/>
                  </a:ext>
                </a:extLst>
              </a:tr>
              <a:tr h="430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400" b="1" u="none" dirty="0"/>
                        <a:t>Incendiu/Foc</a:t>
                      </a:r>
                      <a:endParaRPr lang="en-US" sz="1400" b="1" u="none"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400" dirty="0"/>
                        <a:t>Risc asigurabil pentru toate culturile cu acoperire pe </a:t>
                      </a:r>
                      <a:r>
                        <a:rPr lang="ro-MD" sz="1400" u="none" strike="noStrike" dirty="0">
                          <a:effectLst/>
                        </a:rPr>
                        <a:t>întreg</a:t>
                      </a:r>
                      <a:r>
                        <a:rPr lang="en-US" sz="1400" u="none" strike="noStrike" dirty="0">
                          <a:effectLst/>
                        </a:rPr>
                        <a:t> an agricol </a:t>
                      </a:r>
                      <a:r>
                        <a:rPr lang="en-US" sz="1400" b="1" u="none" strike="noStrike" dirty="0">
                          <a:effectLst/>
                        </a:rPr>
                        <a:t>(de la sem</a:t>
                      </a:r>
                      <a:r>
                        <a:rPr lang="ro-RO" sz="1400" b="1" u="none" strike="noStrike" dirty="0">
                          <a:effectLst/>
                        </a:rPr>
                        <a:t>ă</a:t>
                      </a:r>
                      <a:r>
                        <a:rPr lang="en-US" sz="1400" b="1" u="none" strike="noStrike" dirty="0">
                          <a:effectLst/>
                        </a:rPr>
                        <a:t>nat</a:t>
                      </a:r>
                      <a:r>
                        <a:rPr lang="ro-MD" sz="1400" b="1" u="none" strike="noStrike" dirty="0">
                          <a:effectLst/>
                        </a:rPr>
                        <a:t> -</a:t>
                      </a:r>
                      <a:r>
                        <a:rPr lang="en-US" sz="1400" b="1" u="none" strike="noStrike" dirty="0">
                          <a:effectLst/>
                        </a:rPr>
                        <a:t> la recoltare)</a:t>
                      </a:r>
                      <a:endParaRPr lang="en-US" sz="1400" b="1" u="sng" dirty="0"/>
                    </a:p>
                  </a:txBody>
                  <a:tcPr anchor="ctr"/>
                </a:tc>
                <a:extLst>
                  <a:ext uri="{0D108BD9-81ED-4DB2-BD59-A6C34878D82A}">
                    <a16:rowId xmlns:a16="http://schemas.microsoft.com/office/drawing/2014/main" val="2827971248"/>
                  </a:ext>
                </a:extLst>
              </a:tr>
              <a:tr h="430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400" b="1" u="none" dirty="0"/>
                        <a:t>Îngheț târziu de primăvară</a:t>
                      </a:r>
                      <a:endParaRPr lang="en-US" sz="1400" b="1" u="none"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400" dirty="0"/>
                        <a:t>Risc asigurabil doar pentru culturile de toamnă cu perioada de acoperire </a:t>
                      </a:r>
                      <a:r>
                        <a:rPr lang="ro-MD" sz="1400" b="1" dirty="0"/>
                        <a:t>(01.04 - 31.05)</a:t>
                      </a:r>
                      <a:endParaRPr lang="en-US" sz="1400" b="1" u="sng" dirty="0"/>
                    </a:p>
                  </a:txBody>
                  <a:tcPr anchor="ctr"/>
                </a:tc>
                <a:extLst>
                  <a:ext uri="{0D108BD9-81ED-4DB2-BD59-A6C34878D82A}">
                    <a16:rowId xmlns:a16="http://schemas.microsoft.com/office/drawing/2014/main" val="572128185"/>
                  </a:ext>
                </a:extLst>
              </a:tr>
              <a:tr h="430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400" b="1" u="none" dirty="0"/>
                        <a:t>Furtună/Ploaie torențială</a:t>
                      </a:r>
                      <a:endParaRPr lang="en-US" sz="1400" b="1" u="none" dirty="0"/>
                    </a:p>
                  </a:txBody>
                  <a:tcPr anchor="ctr"/>
                </a:tc>
                <a:tc>
                  <a:txBody>
                    <a:bodyPr/>
                    <a:lstStyle/>
                    <a:p>
                      <a:pPr algn="l"/>
                      <a:r>
                        <a:rPr lang="ro-MD" sz="1400" dirty="0"/>
                        <a:t>Risc asigurabil pentru toate culturile cu acoperire pe </a:t>
                      </a:r>
                      <a:r>
                        <a:rPr lang="ro-MD" sz="1400" u="none" strike="noStrike" dirty="0">
                          <a:effectLst/>
                        </a:rPr>
                        <a:t>întreg</a:t>
                      </a:r>
                      <a:r>
                        <a:rPr lang="en-US" sz="1400" u="none" strike="noStrike" dirty="0">
                          <a:effectLst/>
                        </a:rPr>
                        <a:t> an agricol </a:t>
                      </a:r>
                      <a:r>
                        <a:rPr lang="en-US" sz="1400" b="1" u="none" strike="noStrike" dirty="0">
                          <a:effectLst/>
                        </a:rPr>
                        <a:t>(de la sem</a:t>
                      </a:r>
                      <a:r>
                        <a:rPr lang="ro-RO" sz="1400" b="1" u="none" strike="noStrike" dirty="0">
                          <a:effectLst/>
                        </a:rPr>
                        <a:t>ă</a:t>
                      </a:r>
                      <a:r>
                        <a:rPr lang="en-US" sz="1400" b="1" u="none" strike="noStrike" dirty="0">
                          <a:effectLst/>
                        </a:rPr>
                        <a:t>nat </a:t>
                      </a:r>
                      <a:r>
                        <a:rPr lang="ro-MD" sz="1400" b="1" u="none" strike="noStrike" dirty="0">
                          <a:effectLst/>
                        </a:rPr>
                        <a:t>-</a:t>
                      </a:r>
                      <a:r>
                        <a:rPr lang="en-US" sz="1400" b="1" u="none" strike="noStrike" dirty="0">
                          <a:effectLst/>
                        </a:rPr>
                        <a:t> la recoltare)</a:t>
                      </a:r>
                      <a:endParaRPr lang="en-US" sz="1400" b="0" dirty="0"/>
                    </a:p>
                  </a:txBody>
                  <a:tcPr anchor="ctr"/>
                </a:tc>
                <a:extLst>
                  <a:ext uri="{0D108BD9-81ED-4DB2-BD59-A6C34878D82A}">
                    <a16:rowId xmlns:a16="http://schemas.microsoft.com/office/drawing/2014/main" val="4030888082"/>
                  </a:ext>
                </a:extLst>
              </a:tr>
              <a:tr h="430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400" b="1" u="none" dirty="0"/>
                        <a:t>Pachet de reînsămânțare</a:t>
                      </a:r>
                    </a:p>
                    <a:p>
                      <a:pPr marL="0" marR="0" lvl="0" indent="0" algn="l" defTabSz="914400" rtl="0" eaLnBrk="1" fontAlgn="auto" latinLnBrk="0" hangingPunct="1">
                        <a:lnSpc>
                          <a:spcPct val="100000"/>
                        </a:lnSpc>
                        <a:spcBef>
                          <a:spcPts val="0"/>
                        </a:spcBef>
                        <a:spcAft>
                          <a:spcPts val="0"/>
                        </a:spcAft>
                        <a:buClrTx/>
                        <a:buSzTx/>
                        <a:buFontTx/>
                        <a:buNone/>
                        <a:tabLst/>
                        <a:defRPr/>
                      </a:pPr>
                      <a:r>
                        <a:rPr lang="ro-MD" sz="1400" b="1" u="none" dirty="0"/>
                        <a:t>Culturi de toamnă </a:t>
                      </a:r>
                      <a:endParaRPr lang="en-US" sz="1400" b="1" u="none"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effectLst/>
                          <a:latin typeface="+mn-lt"/>
                          <a:ea typeface="+mn-ea"/>
                          <a:cs typeface="+mn-cs"/>
                        </a:rPr>
                        <a:t>Grindina</a:t>
                      </a:r>
                      <a:r>
                        <a:rPr lang="ro-MD" sz="1400" b="0" kern="1200" dirty="0">
                          <a:solidFill>
                            <a:schemeClr val="dk1"/>
                          </a:solidFill>
                          <a:effectLst/>
                          <a:latin typeface="+mn-lt"/>
                          <a:ea typeface="+mn-ea"/>
                          <a:cs typeface="+mn-cs"/>
                        </a:rPr>
                        <a:t>, </a:t>
                      </a:r>
                      <a:r>
                        <a:rPr lang="ro-RO" sz="1400" b="0" kern="1200" dirty="0">
                          <a:solidFill>
                            <a:schemeClr val="dk1"/>
                          </a:solidFill>
                          <a:effectLst/>
                          <a:latin typeface="+mn-lt"/>
                          <a:ea typeface="+mn-ea"/>
                          <a:cs typeface="+mn-cs"/>
                        </a:rPr>
                        <a:t>Crustă/Spălarea solului, Dăunători specifici, Secetă pedologică în faza de răsărire, Îngheț  Furtună/Ploaie torențială, Incendiu</a:t>
                      </a:r>
                    </a:p>
                  </a:txBody>
                  <a:tcPr anchor="ctr"/>
                </a:tc>
                <a:extLst>
                  <a:ext uri="{0D108BD9-81ED-4DB2-BD59-A6C34878D82A}">
                    <a16:rowId xmlns:a16="http://schemas.microsoft.com/office/drawing/2014/main" val="2185670233"/>
                  </a:ext>
                </a:extLst>
              </a:tr>
              <a:tr h="430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400" b="1" u="none" dirty="0"/>
                        <a:t>Pachet de reînsămânțare</a:t>
                      </a:r>
                    </a:p>
                    <a:p>
                      <a:pPr marL="0" marR="0" lvl="0" indent="0" algn="l" defTabSz="914400" rtl="0" eaLnBrk="1" fontAlgn="auto" latinLnBrk="0" hangingPunct="1">
                        <a:lnSpc>
                          <a:spcPct val="100000"/>
                        </a:lnSpc>
                        <a:spcBef>
                          <a:spcPts val="0"/>
                        </a:spcBef>
                        <a:spcAft>
                          <a:spcPts val="0"/>
                        </a:spcAft>
                        <a:buClrTx/>
                        <a:buSzTx/>
                        <a:buFontTx/>
                        <a:buNone/>
                        <a:tabLst/>
                        <a:defRPr/>
                      </a:pPr>
                      <a:r>
                        <a:rPr lang="ro-MD" sz="1400" b="1" u="none" dirty="0"/>
                        <a:t>Culturi de primăvară</a:t>
                      </a:r>
                      <a:endParaRPr lang="en-US" sz="1400" b="1" u="none"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400" b="0" kern="1200" dirty="0">
                          <a:solidFill>
                            <a:schemeClr val="dk1"/>
                          </a:solidFill>
                          <a:effectLst/>
                          <a:latin typeface="+mn-lt"/>
                          <a:ea typeface="+mn-ea"/>
                          <a:cs typeface="+mn-cs"/>
                        </a:rPr>
                        <a:t>Grindină, Crustă/Spălarea solului, Dăunători specifici, Îngheț, Furtună/Ploaie torențială, Incendiu</a:t>
                      </a:r>
                      <a:endParaRPr lang="ro-MD" sz="1400" b="0" u="sng" kern="1200" dirty="0">
                        <a:solidFill>
                          <a:schemeClr val="dk1"/>
                        </a:solidFill>
                        <a:effectLst/>
                        <a:latin typeface="+mn-lt"/>
                        <a:ea typeface="+mn-ea"/>
                        <a:cs typeface="+mn-cs"/>
                      </a:endParaRPr>
                    </a:p>
                  </a:txBody>
                  <a:tcPr anchor="ctr"/>
                </a:tc>
                <a:extLst>
                  <a:ext uri="{0D108BD9-81ED-4DB2-BD59-A6C34878D82A}">
                    <a16:rowId xmlns:a16="http://schemas.microsoft.com/office/drawing/2014/main" val="208733888"/>
                  </a:ext>
                </a:extLst>
              </a:tr>
              <a:tr h="430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400" b="1" u="none" dirty="0"/>
                        <a:t>Secetă (cultura porumb boabe)</a:t>
                      </a:r>
                      <a:endParaRPr lang="en-US" sz="1400" b="1" u="none"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400" b="0" kern="1200" dirty="0">
                          <a:solidFill>
                            <a:schemeClr val="dk1"/>
                          </a:solidFill>
                          <a:effectLst/>
                          <a:latin typeface="+mn-lt"/>
                          <a:ea typeface="+mn-ea"/>
                          <a:cs typeface="+mn-cs"/>
                        </a:rPr>
                        <a:t>Grindină, </a:t>
                      </a:r>
                      <a:r>
                        <a:rPr lang="ro-MD" sz="1400" b="0" kern="1200" noProof="0" dirty="0">
                          <a:solidFill>
                            <a:schemeClr val="dk1"/>
                          </a:solidFill>
                          <a:effectLst/>
                          <a:latin typeface="+mn-lt"/>
                          <a:ea typeface="+mn-ea"/>
                          <a:cs typeface="+mn-cs"/>
                        </a:rPr>
                        <a:t>Incendiu,</a:t>
                      </a:r>
                      <a:r>
                        <a:rPr lang="en-US" sz="1400" b="0" kern="1200" dirty="0">
                          <a:solidFill>
                            <a:schemeClr val="dk1"/>
                          </a:solidFill>
                          <a:effectLst/>
                          <a:latin typeface="+mn-lt"/>
                          <a:ea typeface="+mn-ea"/>
                          <a:cs typeface="+mn-cs"/>
                        </a:rPr>
                        <a:t> Furtună</a:t>
                      </a:r>
                      <a:r>
                        <a:rPr lang="ro-MD" sz="1400" b="0" kern="1200" dirty="0">
                          <a:solidFill>
                            <a:schemeClr val="dk1"/>
                          </a:solidFill>
                          <a:effectLst/>
                          <a:latin typeface="+mn-lt"/>
                          <a:ea typeface="+mn-ea"/>
                          <a:cs typeface="+mn-cs"/>
                        </a:rPr>
                        <a:t>/</a:t>
                      </a:r>
                      <a:r>
                        <a:rPr lang="en-US" sz="1400" b="0" kern="1200" dirty="0">
                          <a:solidFill>
                            <a:schemeClr val="dk1"/>
                          </a:solidFill>
                          <a:effectLst/>
                          <a:latin typeface="+mn-lt"/>
                          <a:ea typeface="+mn-ea"/>
                          <a:cs typeface="+mn-cs"/>
                        </a:rPr>
                        <a:t>Ploaie torențială</a:t>
                      </a:r>
                      <a:r>
                        <a:rPr lang="ro-MD" sz="1400" b="0" kern="1200" dirty="0">
                          <a:solidFill>
                            <a:schemeClr val="dk1"/>
                          </a:solidFill>
                          <a:effectLst/>
                          <a:latin typeface="+mn-lt"/>
                          <a:ea typeface="+mn-ea"/>
                          <a:cs typeface="+mn-cs"/>
                        </a:rPr>
                        <a:t>, </a:t>
                      </a:r>
                      <a:r>
                        <a:rPr lang="en-US" sz="1400" b="0" kern="1200" dirty="0">
                          <a:solidFill>
                            <a:schemeClr val="dk1"/>
                          </a:solidFill>
                          <a:effectLst/>
                          <a:latin typeface="+mn-lt"/>
                          <a:ea typeface="+mn-ea"/>
                          <a:cs typeface="+mn-cs"/>
                        </a:rPr>
                        <a:t>Secetă</a:t>
                      </a:r>
                      <a:r>
                        <a:rPr lang="ro-MD" sz="1400" b="0" kern="1200" dirty="0">
                          <a:solidFill>
                            <a:schemeClr val="dk1"/>
                          </a:solidFill>
                          <a:effectLst/>
                          <a:latin typeface="+mn-lt"/>
                          <a:ea typeface="+mn-ea"/>
                          <a:cs typeface="+mn-cs"/>
                        </a:rPr>
                        <a:t>, Îngheț, Crustă/Spălarea solului, Dăunători Specifici </a:t>
                      </a:r>
                      <a:endParaRPr lang="en-US" sz="1400" b="0" u="sng" dirty="0"/>
                    </a:p>
                  </a:txBody>
                  <a:tcPr anchor="ctr"/>
                </a:tc>
                <a:extLst>
                  <a:ext uri="{0D108BD9-81ED-4DB2-BD59-A6C34878D82A}">
                    <a16:rowId xmlns:a16="http://schemas.microsoft.com/office/drawing/2014/main" val="3080963998"/>
                  </a:ext>
                </a:extLst>
              </a:tr>
            </a:tbl>
          </a:graphicData>
        </a:graphic>
      </p:graphicFrame>
    </p:spTree>
    <p:extLst>
      <p:ext uri="{BB962C8B-B14F-4D97-AF65-F5344CB8AC3E}">
        <p14:creationId xmlns:p14="http://schemas.microsoft.com/office/powerpoint/2010/main" val="593457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2B00C30-9865-A38E-8F06-2CD246F479E7}"/>
              </a:ext>
            </a:extLst>
          </p:cNvPr>
          <p:cNvSpPr>
            <a:spLocks noGrp="1"/>
          </p:cNvSpPr>
          <p:nvPr>
            <p:ph type="title"/>
          </p:nvPr>
        </p:nvSpPr>
        <p:spPr>
          <a:xfrm>
            <a:off x="416121" y="107743"/>
            <a:ext cx="7886667" cy="576064"/>
          </a:xfrm>
        </p:spPr>
        <p:txBody>
          <a:bodyPr/>
          <a:lstStyle/>
          <a:p>
            <a:r>
              <a:rPr lang="ro-RO" sz="2800" dirty="0"/>
              <a:t>RISCURI ASIGURATE – GRINDINĂ ȘI INCENDIU/FOC</a:t>
            </a:r>
            <a:endParaRPr lang="en-US" sz="2800" dirty="0"/>
          </a:p>
        </p:txBody>
      </p:sp>
      <p:graphicFrame>
        <p:nvGraphicFramePr>
          <p:cNvPr id="10" name="Content Placeholder 9">
            <a:extLst>
              <a:ext uri="{FF2B5EF4-FFF2-40B4-BE49-F238E27FC236}">
                <a16:creationId xmlns:a16="http://schemas.microsoft.com/office/drawing/2014/main" id="{8C5A14E9-F7CB-C8DB-3782-4DE554523285}"/>
              </a:ext>
            </a:extLst>
          </p:cNvPr>
          <p:cNvGraphicFramePr>
            <a:graphicFrameLocks noGrp="1"/>
          </p:cNvGraphicFramePr>
          <p:nvPr>
            <p:ph sz="half" idx="2"/>
            <p:extLst>
              <p:ext uri="{D42A27DB-BD31-4B8C-83A1-F6EECF244321}">
                <p14:modId xmlns:p14="http://schemas.microsoft.com/office/powerpoint/2010/main" val="3548135840"/>
              </p:ext>
            </p:extLst>
          </p:nvPr>
        </p:nvGraphicFramePr>
        <p:xfrm>
          <a:off x="540235" y="940819"/>
          <a:ext cx="7192653" cy="5217397"/>
        </p:xfrm>
        <a:graphic>
          <a:graphicData uri="http://schemas.openxmlformats.org/drawingml/2006/table">
            <a:tbl>
              <a:tblPr firstRow="1" bandRow="1">
                <a:tableStyleId>{5C22544A-7EE6-4342-B048-85BDC9FD1C3A}</a:tableStyleId>
              </a:tblPr>
              <a:tblGrid>
                <a:gridCol w="2163631">
                  <a:extLst>
                    <a:ext uri="{9D8B030D-6E8A-4147-A177-3AD203B41FA5}">
                      <a16:colId xmlns:a16="http://schemas.microsoft.com/office/drawing/2014/main" val="1778336525"/>
                    </a:ext>
                  </a:extLst>
                </a:gridCol>
                <a:gridCol w="1584799">
                  <a:extLst>
                    <a:ext uri="{9D8B030D-6E8A-4147-A177-3AD203B41FA5}">
                      <a16:colId xmlns:a16="http://schemas.microsoft.com/office/drawing/2014/main" val="270214684"/>
                    </a:ext>
                  </a:extLst>
                </a:gridCol>
                <a:gridCol w="1643041">
                  <a:extLst>
                    <a:ext uri="{9D8B030D-6E8A-4147-A177-3AD203B41FA5}">
                      <a16:colId xmlns:a16="http://schemas.microsoft.com/office/drawing/2014/main" val="3785712002"/>
                    </a:ext>
                  </a:extLst>
                </a:gridCol>
                <a:gridCol w="1801182">
                  <a:extLst>
                    <a:ext uri="{9D8B030D-6E8A-4147-A177-3AD203B41FA5}">
                      <a16:colId xmlns:a16="http://schemas.microsoft.com/office/drawing/2014/main" val="1729952612"/>
                    </a:ext>
                  </a:extLst>
                </a:gridCol>
              </a:tblGrid>
              <a:tr h="364666">
                <a:tc gridSpan="2">
                  <a:txBody>
                    <a:bodyPr/>
                    <a:lstStyle/>
                    <a:p>
                      <a:pPr algn="l" fontAlgn="b"/>
                      <a:r>
                        <a:rPr lang="en-US" sz="1200" u="none" strike="noStrike" dirty="0">
                          <a:effectLst/>
                        </a:rPr>
                        <a:t> </a:t>
                      </a:r>
                    </a:p>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10149" marR="10149" marT="10149" marB="0" anchor="b"/>
                </a:tc>
                <a:tc hMerge="1">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10149" marR="10149" marT="10149" marB="0" anchor="b"/>
                </a:tc>
                <a:tc>
                  <a:txBody>
                    <a:bodyPr/>
                    <a:lstStyle/>
                    <a:p>
                      <a:pPr algn="ctr" fontAlgn="ctr"/>
                      <a:r>
                        <a:rPr lang="en-US" sz="1400" u="none" strike="noStrike" dirty="0">
                          <a:effectLst/>
                        </a:rPr>
                        <a:t>Grindină </a:t>
                      </a:r>
                      <a:endParaRPr lang="en-US" sz="1400" b="1" i="0" u="none" strike="noStrike" dirty="0">
                        <a:solidFill>
                          <a:srgbClr val="000000"/>
                        </a:solidFill>
                        <a:effectLst/>
                        <a:latin typeface="Calibri" panose="020F0502020204030204" pitchFamily="34" charset="0"/>
                      </a:endParaRPr>
                    </a:p>
                  </a:txBody>
                  <a:tcPr marL="10149" marR="10149" marT="10149" marB="0" anchor="ctr"/>
                </a:tc>
                <a:tc>
                  <a:txBody>
                    <a:bodyPr/>
                    <a:lstStyle/>
                    <a:p>
                      <a:pPr algn="ctr" fontAlgn="ctr"/>
                      <a:r>
                        <a:rPr lang="en-US" sz="1400" u="none" strike="noStrike" dirty="0">
                          <a:effectLst/>
                        </a:rPr>
                        <a:t>Incendiu</a:t>
                      </a:r>
                      <a:endParaRPr lang="en-US" sz="1400" b="1" i="0" u="none" strike="noStrike" dirty="0">
                        <a:solidFill>
                          <a:srgbClr val="000000"/>
                        </a:solidFill>
                        <a:effectLst/>
                        <a:latin typeface="Calibri" panose="020F0502020204030204" pitchFamily="34" charset="0"/>
                      </a:endParaRPr>
                    </a:p>
                  </a:txBody>
                  <a:tcPr marL="10149" marR="10149" marT="10149" marB="0" anchor="ctr"/>
                </a:tc>
                <a:extLst>
                  <a:ext uri="{0D108BD9-81ED-4DB2-BD59-A6C34878D82A}">
                    <a16:rowId xmlns:a16="http://schemas.microsoft.com/office/drawing/2014/main" val="3093228047"/>
                  </a:ext>
                </a:extLst>
              </a:tr>
              <a:tr h="650676">
                <a:tc rowSpan="2">
                  <a:txBody>
                    <a:bodyPr/>
                    <a:lstStyle/>
                    <a:p>
                      <a:pPr algn="ctr" fontAlgn="ctr"/>
                      <a:r>
                        <a:rPr lang="en-US" sz="1600" b="1" u="none" strike="noStrike" dirty="0">
                          <a:effectLst/>
                        </a:rPr>
                        <a:t>Perioada de acoperire </a:t>
                      </a:r>
                      <a:endParaRPr lang="en-US" sz="1600" b="1" i="0" u="none" strike="noStrike" dirty="0">
                        <a:solidFill>
                          <a:srgbClr val="000000"/>
                        </a:solidFill>
                        <a:effectLst/>
                        <a:latin typeface="Calibri" panose="020F0502020204030204" pitchFamily="34" charset="0"/>
                      </a:endParaRPr>
                    </a:p>
                  </a:txBody>
                  <a:tcPr marL="10149" marR="10149" marT="10149" marB="0" anchor="ctr"/>
                </a:tc>
                <a:tc>
                  <a:txBody>
                    <a:bodyPr/>
                    <a:lstStyle/>
                    <a:p>
                      <a:pPr algn="l" fontAlgn="ctr"/>
                      <a:r>
                        <a:rPr lang="en-US" sz="1400" u="none" strike="noStrike" dirty="0">
                          <a:effectLst/>
                        </a:rPr>
                        <a:t>culturile de toamnă</a:t>
                      </a:r>
                      <a:endParaRPr lang="en-US" sz="1400" b="0" i="0" u="none" strike="noStrike" dirty="0">
                        <a:solidFill>
                          <a:srgbClr val="000000"/>
                        </a:solidFill>
                        <a:effectLst/>
                        <a:latin typeface="Calibri" panose="020F0502020204030204" pitchFamily="34" charset="0"/>
                      </a:endParaRPr>
                    </a:p>
                  </a:txBody>
                  <a:tcPr marL="10149" marR="10149" marT="10149" marB="0" anchor="ctr"/>
                </a:tc>
                <a:tc rowSpan="2" gridSpan="2">
                  <a:txBody>
                    <a:bodyPr/>
                    <a:lstStyle/>
                    <a:p>
                      <a:pPr algn="ctr" fontAlgn="ctr"/>
                      <a:r>
                        <a:rPr lang="ro-MD" sz="1400" u="none" strike="noStrike" dirty="0">
                          <a:effectLst/>
                        </a:rPr>
                        <a:t>întreg</a:t>
                      </a:r>
                      <a:r>
                        <a:rPr lang="en-US" sz="1400" u="none" strike="noStrike" dirty="0">
                          <a:effectLst/>
                        </a:rPr>
                        <a:t> anul agricol (de la sem</a:t>
                      </a:r>
                      <a:r>
                        <a:rPr lang="ro-RO" sz="1400" u="none" strike="noStrike" dirty="0">
                          <a:effectLst/>
                        </a:rPr>
                        <a:t>ă</a:t>
                      </a:r>
                      <a:r>
                        <a:rPr lang="en-US" sz="1400" u="none" strike="noStrike" dirty="0">
                          <a:effectLst/>
                        </a:rPr>
                        <a:t>nat p</a:t>
                      </a:r>
                      <a:r>
                        <a:rPr lang="ro-MD" sz="1400" u="none" strike="noStrike" dirty="0">
                          <a:effectLst/>
                        </a:rPr>
                        <a:t>â</a:t>
                      </a:r>
                      <a:r>
                        <a:rPr lang="en-US" sz="1400" u="none" strike="noStrike" dirty="0">
                          <a:effectLst/>
                        </a:rPr>
                        <a:t>nă la recoltare).</a:t>
                      </a:r>
                      <a:endParaRPr lang="en-US" sz="1400" b="0" i="0" u="none" strike="noStrike" dirty="0">
                        <a:solidFill>
                          <a:srgbClr val="000000"/>
                        </a:solidFill>
                        <a:effectLst/>
                        <a:latin typeface="Calibri" panose="020F0502020204030204" pitchFamily="34" charset="0"/>
                      </a:endParaRPr>
                    </a:p>
                  </a:txBody>
                  <a:tcPr marL="10149" marR="10149" marT="10149" marB="0" anchor="ctr"/>
                </a:tc>
                <a:tc rowSpan="2" hMerge="1">
                  <a:txBody>
                    <a:bodyPr/>
                    <a:lstStyle/>
                    <a:p>
                      <a:endParaRPr lang="en-US"/>
                    </a:p>
                  </a:txBody>
                  <a:tcPr/>
                </a:tc>
                <a:extLst>
                  <a:ext uri="{0D108BD9-81ED-4DB2-BD59-A6C34878D82A}">
                    <a16:rowId xmlns:a16="http://schemas.microsoft.com/office/drawing/2014/main" val="3448651268"/>
                  </a:ext>
                </a:extLst>
              </a:tr>
              <a:tr h="650676">
                <a:tc vMerge="1">
                  <a:txBody>
                    <a:bodyPr/>
                    <a:lstStyle/>
                    <a:p>
                      <a:endParaRPr lang="en-US"/>
                    </a:p>
                  </a:txBody>
                  <a:tcPr/>
                </a:tc>
                <a:tc>
                  <a:txBody>
                    <a:bodyPr/>
                    <a:lstStyle/>
                    <a:p>
                      <a:pPr algn="l" fontAlgn="ctr"/>
                      <a:r>
                        <a:rPr lang="en-US" sz="1400" u="none" strike="noStrike" dirty="0">
                          <a:effectLst/>
                        </a:rPr>
                        <a:t>culturile de primăvară </a:t>
                      </a:r>
                      <a:endParaRPr lang="en-US" sz="1400" b="0" i="0" u="none" strike="noStrike" dirty="0">
                        <a:solidFill>
                          <a:srgbClr val="000000"/>
                        </a:solidFill>
                        <a:effectLst/>
                        <a:latin typeface="Calibri" panose="020F0502020204030204" pitchFamily="34" charset="0"/>
                      </a:endParaRPr>
                    </a:p>
                  </a:txBody>
                  <a:tcPr marL="10149" marR="10149" marT="10149" marB="0" anchor="ct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95913786"/>
                  </a:ext>
                </a:extLst>
              </a:tr>
              <a:tr h="650676">
                <a:tc rowSpan="2">
                  <a:txBody>
                    <a:bodyPr/>
                    <a:lstStyle/>
                    <a:p>
                      <a:pPr algn="ctr" fontAlgn="ctr"/>
                      <a:r>
                        <a:rPr lang="pt-BR" sz="1600" b="1" u="none" strike="noStrike" dirty="0">
                          <a:effectLst/>
                        </a:rPr>
                        <a:t>Termenul </a:t>
                      </a:r>
                      <a:r>
                        <a:rPr lang="ro-MD" sz="1600" b="1" u="none" strike="noStrike" dirty="0">
                          <a:effectLst/>
                        </a:rPr>
                        <a:t>de</a:t>
                      </a:r>
                      <a:r>
                        <a:rPr lang="pt-BR" sz="1600" b="1" u="none" strike="noStrike" dirty="0">
                          <a:effectLst/>
                        </a:rPr>
                        <a:t> depunere</a:t>
                      </a:r>
                      <a:r>
                        <a:rPr lang="ro-MD" sz="1600" b="1" u="none" strike="noStrike" dirty="0">
                          <a:effectLst/>
                        </a:rPr>
                        <a:t> </a:t>
                      </a:r>
                      <a:r>
                        <a:rPr lang="pt-BR" sz="1600" b="1" u="none" strike="noStrike" dirty="0">
                          <a:effectLst/>
                        </a:rPr>
                        <a:t>a cererii de asigurare</a:t>
                      </a:r>
                      <a:endParaRPr lang="pt-BR" sz="1600" b="1" i="0" u="none" strike="noStrike" dirty="0">
                        <a:solidFill>
                          <a:srgbClr val="000000"/>
                        </a:solidFill>
                        <a:effectLst/>
                        <a:latin typeface="Calibri" panose="020F0502020204030204" pitchFamily="34" charset="0"/>
                      </a:endParaRPr>
                    </a:p>
                  </a:txBody>
                  <a:tcPr marL="10149" marR="10149" marT="10149" marB="0" anchor="ctr"/>
                </a:tc>
                <a:tc>
                  <a:txBody>
                    <a:bodyPr/>
                    <a:lstStyle/>
                    <a:p>
                      <a:pPr algn="l" fontAlgn="ctr"/>
                      <a:r>
                        <a:rPr lang="en-US" sz="1400" u="none" strike="noStrike" dirty="0">
                          <a:effectLst/>
                        </a:rPr>
                        <a:t>culturile de toamnă</a:t>
                      </a:r>
                      <a:endParaRPr lang="en-US" sz="1400" b="0" i="0" u="none" strike="noStrike" dirty="0">
                        <a:solidFill>
                          <a:srgbClr val="000000"/>
                        </a:solidFill>
                        <a:effectLst/>
                        <a:latin typeface="Calibri" panose="020F0502020204030204" pitchFamily="34" charset="0"/>
                      </a:endParaRPr>
                    </a:p>
                  </a:txBody>
                  <a:tcPr marL="10149" marR="10149" marT="10149" marB="0" anchor="ct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o-RO" sz="1400" u="none" strike="noStrike" dirty="0">
                          <a:effectLst/>
                        </a:rPr>
                        <a:t>o lună înainte de recoltare (prima de asigurare necesar a fi achitată cel târziu până la  30.04)</a:t>
                      </a:r>
                    </a:p>
                  </a:txBody>
                  <a:tcPr marL="10149" marR="10149" marT="10149" marB="0" anchor="ctr"/>
                </a:tc>
                <a:tc hMerge="1">
                  <a:txBody>
                    <a:bodyPr/>
                    <a:lstStyle/>
                    <a:p>
                      <a:endParaRPr lang="en-US"/>
                    </a:p>
                  </a:txBody>
                  <a:tcPr/>
                </a:tc>
                <a:extLst>
                  <a:ext uri="{0D108BD9-81ED-4DB2-BD59-A6C34878D82A}">
                    <a16:rowId xmlns:a16="http://schemas.microsoft.com/office/drawing/2014/main" val="967060213"/>
                  </a:ext>
                </a:extLst>
              </a:tr>
              <a:tr h="650676">
                <a:tc vMerge="1">
                  <a:txBody>
                    <a:bodyPr/>
                    <a:lstStyle/>
                    <a:p>
                      <a:endParaRPr lang="en-US"/>
                    </a:p>
                  </a:txBody>
                  <a:tcPr/>
                </a:tc>
                <a:tc>
                  <a:txBody>
                    <a:bodyPr/>
                    <a:lstStyle/>
                    <a:p>
                      <a:pPr algn="l" fontAlgn="ctr"/>
                      <a:r>
                        <a:rPr lang="en-US" sz="1400" u="none" strike="noStrike" dirty="0">
                          <a:effectLst/>
                        </a:rPr>
                        <a:t>culturile de primăvară </a:t>
                      </a:r>
                      <a:endParaRPr lang="en-US" sz="1400" b="0" i="0" u="none" strike="noStrike" dirty="0">
                        <a:solidFill>
                          <a:srgbClr val="000000"/>
                        </a:solidFill>
                        <a:effectLst/>
                        <a:latin typeface="Calibri" panose="020F0502020204030204" pitchFamily="34" charset="0"/>
                      </a:endParaRPr>
                    </a:p>
                  </a:txBody>
                  <a:tcPr marL="10149" marR="10149" marT="10149" marB="0" anchor="ct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o-RO" sz="1400" u="none" strike="noStrike" dirty="0">
                          <a:effectLst/>
                        </a:rPr>
                        <a:t>o lună înainte de recoltare (prima de asigurare necesar a fi achitată cel târziu până la  31.05)</a:t>
                      </a:r>
                    </a:p>
                  </a:txBody>
                  <a:tcPr marL="10149" marR="10149" marT="10149" marB="0" anchor="ctr"/>
                </a:tc>
                <a:tc hMerge="1">
                  <a:txBody>
                    <a:bodyPr/>
                    <a:lstStyle/>
                    <a:p>
                      <a:endParaRPr lang="en-US"/>
                    </a:p>
                  </a:txBody>
                  <a:tcPr/>
                </a:tc>
                <a:extLst>
                  <a:ext uri="{0D108BD9-81ED-4DB2-BD59-A6C34878D82A}">
                    <a16:rowId xmlns:a16="http://schemas.microsoft.com/office/drawing/2014/main" val="1110081120"/>
                  </a:ext>
                </a:extLst>
              </a:tr>
              <a:tr h="1222703">
                <a:tc rowSpan="2">
                  <a:txBody>
                    <a:bodyPr/>
                    <a:lstStyle/>
                    <a:p>
                      <a:pPr algn="ctr" fontAlgn="ctr"/>
                      <a:r>
                        <a:rPr lang="en-US" sz="1600" b="1" u="none" strike="noStrike" dirty="0">
                          <a:effectLst/>
                        </a:rPr>
                        <a:t>Ce despăgubim </a:t>
                      </a:r>
                      <a:endParaRPr lang="en-US" sz="1600" b="1" i="0" u="none" strike="noStrike" dirty="0">
                        <a:solidFill>
                          <a:srgbClr val="000000"/>
                        </a:solidFill>
                        <a:effectLst/>
                        <a:latin typeface="Calibri" panose="020F0502020204030204" pitchFamily="34" charset="0"/>
                      </a:endParaRPr>
                    </a:p>
                  </a:txBody>
                  <a:tcPr marL="10149" marR="10149" marT="10149" marB="0" anchor="ctr"/>
                </a:tc>
                <a:tc>
                  <a:txBody>
                    <a:bodyPr/>
                    <a:lstStyle/>
                    <a:p>
                      <a:pPr algn="l" fontAlgn="ctr"/>
                      <a:r>
                        <a:rPr lang="it-IT" sz="1400" u="none" strike="noStrike" dirty="0">
                          <a:effectLst/>
                        </a:rPr>
                        <a:t>până la  31 Mai</a:t>
                      </a:r>
                      <a:r>
                        <a:rPr lang="ro-MD" sz="1400" u="none" strike="noStrike" dirty="0">
                          <a:effectLst/>
                        </a:rPr>
                        <a:t>,</a:t>
                      </a:r>
                      <a:r>
                        <a:rPr lang="it-IT" sz="1400" u="none" strike="noStrike" dirty="0">
                          <a:effectLst/>
                        </a:rPr>
                        <a:t> </a:t>
                      </a:r>
                      <a:r>
                        <a:rPr lang="ro-MD" sz="1400" u="none" strike="noStrike" dirty="0">
                          <a:effectLst/>
                        </a:rPr>
                        <a:t>daune timpurii (până la formarea rodului)</a:t>
                      </a:r>
                      <a:endParaRPr lang="it-IT" sz="1400" b="0" i="0" u="none" strike="noStrike" dirty="0">
                        <a:solidFill>
                          <a:srgbClr val="000000"/>
                        </a:solidFill>
                        <a:effectLst/>
                        <a:latin typeface="Calibri" panose="020F0502020204030204" pitchFamily="34" charset="0"/>
                      </a:endParaRPr>
                    </a:p>
                  </a:txBody>
                  <a:tcPr marL="10149" marR="10149" marT="10149" marB="0" anchor="ctr"/>
                </a:tc>
                <a:tc gridSpan="2">
                  <a:txBody>
                    <a:bodyPr/>
                    <a:lstStyle/>
                    <a:p>
                      <a:pPr algn="ctr" fontAlgn="ctr"/>
                      <a:r>
                        <a:rPr lang="en-US" sz="1400" b="1" u="none" strike="noStrike" dirty="0">
                          <a:effectLst/>
                        </a:rPr>
                        <a:t>20 % din Suma asigurată </a:t>
                      </a:r>
                      <a:r>
                        <a:rPr lang="en-US" sz="1400" u="none" strike="noStrike" dirty="0">
                          <a:solidFill>
                            <a:schemeClr val="tx1"/>
                          </a:solidFill>
                          <a:effectLst/>
                        </a:rPr>
                        <a:t>dar nu mai mult de 5.000 MDL per hectar, </a:t>
                      </a:r>
                      <a:r>
                        <a:rPr lang="ro-MD" sz="1400" u="none" strike="noStrike" dirty="0">
                          <a:effectLst/>
                        </a:rPr>
                        <a:t>după</a:t>
                      </a:r>
                      <a:r>
                        <a:rPr lang="en-US" sz="1400" u="none" strike="noStrike" dirty="0">
                          <a:effectLst/>
                        </a:rPr>
                        <a:t> reînsăm</a:t>
                      </a:r>
                      <a:r>
                        <a:rPr lang="ro-MD" sz="1400" u="none" strike="noStrike" dirty="0">
                          <a:effectLst/>
                        </a:rPr>
                        <a:t>â</a:t>
                      </a:r>
                      <a:r>
                        <a:rPr lang="en-US" sz="1400" u="none" strike="noStrike" dirty="0">
                          <a:effectLst/>
                        </a:rPr>
                        <a:t>nțarea parcelei afectate</a:t>
                      </a:r>
                      <a:r>
                        <a:rPr lang="ro-RO" sz="1400" u="none" strike="noStrike" dirty="0">
                          <a:effectLst/>
                        </a:rPr>
                        <a:t> cu aceeași sau altă cultură</a:t>
                      </a:r>
                      <a:r>
                        <a:rPr lang="en-US" sz="1400" u="none" strike="noStrike" dirty="0">
                          <a:effectLst/>
                        </a:rPr>
                        <a:t>.</a:t>
                      </a:r>
                      <a:endParaRPr lang="en-US" sz="1400" b="0" i="0" u="none" strike="noStrike" dirty="0">
                        <a:solidFill>
                          <a:srgbClr val="000000"/>
                        </a:solidFill>
                        <a:effectLst/>
                        <a:latin typeface="Calibri" panose="020F0502020204030204" pitchFamily="34" charset="0"/>
                      </a:endParaRPr>
                    </a:p>
                  </a:txBody>
                  <a:tcPr marL="10149" marR="10149" marT="10149" marB="0" anchor="ctr"/>
                </a:tc>
                <a:tc hMerge="1">
                  <a:txBody>
                    <a:bodyPr/>
                    <a:lstStyle/>
                    <a:p>
                      <a:endParaRPr lang="en-US"/>
                    </a:p>
                  </a:txBody>
                  <a:tcPr/>
                </a:tc>
                <a:extLst>
                  <a:ext uri="{0D108BD9-81ED-4DB2-BD59-A6C34878D82A}">
                    <a16:rowId xmlns:a16="http://schemas.microsoft.com/office/drawing/2014/main" val="3985466124"/>
                  </a:ext>
                </a:extLst>
              </a:tr>
              <a:tr h="1016081">
                <a:tc vMerge="1">
                  <a:txBody>
                    <a:bodyPr/>
                    <a:lstStyle/>
                    <a:p>
                      <a:endParaRPr lang="en-US"/>
                    </a:p>
                  </a:txBody>
                  <a:tcPr/>
                </a:tc>
                <a:tc>
                  <a:txBody>
                    <a:bodyPr/>
                    <a:lstStyle/>
                    <a:p>
                      <a:pPr algn="l" fontAlgn="ctr"/>
                      <a:r>
                        <a:rPr lang="en-US" sz="1400" u="none" strike="noStrike" dirty="0">
                          <a:effectLst/>
                        </a:rPr>
                        <a:t>începând cu 1 Iunie </a:t>
                      </a:r>
                      <a:r>
                        <a:rPr lang="en-US" sz="1400" dirty="0"/>
                        <a:t>c</a:t>
                      </a:r>
                      <a:r>
                        <a:rPr lang="ro-MD" sz="1400" dirty="0"/>
                        <a:t>ând reînsămânțarea nu mai este posibilă , rodul este format</a:t>
                      </a:r>
                      <a:endParaRPr lang="en-US" sz="1400" b="0" i="0" u="none" strike="noStrike" dirty="0">
                        <a:solidFill>
                          <a:srgbClr val="000000"/>
                        </a:solidFill>
                        <a:effectLst/>
                        <a:latin typeface="Calibri" panose="020F0502020204030204" pitchFamily="34" charset="0"/>
                      </a:endParaRPr>
                    </a:p>
                  </a:txBody>
                  <a:tcPr marL="10149" marR="10149" marT="10149" marB="0" anchor="ctr"/>
                </a:tc>
                <a:tc gridSpan="2">
                  <a:txBody>
                    <a:bodyPr/>
                    <a:lstStyle/>
                    <a:p>
                      <a:pPr algn="ctr" fontAlgn="ctr"/>
                      <a:r>
                        <a:rPr lang="en-US" sz="1400" b="1" u="none" strike="noStrike" dirty="0">
                          <a:effectLst/>
                        </a:rPr>
                        <a:t>Pierdere cantitativă </a:t>
                      </a:r>
                      <a:r>
                        <a:rPr lang="en-US" sz="1400" u="none" strike="noStrike" dirty="0">
                          <a:effectLst/>
                        </a:rPr>
                        <a:t>cu  deducerea  franșizei  de 15% din suma asigurată pentru partea de parcelă afectată.</a:t>
                      </a:r>
                      <a:endParaRPr lang="en-US" sz="1400" b="0" i="0" u="none" strike="noStrike" dirty="0">
                        <a:solidFill>
                          <a:srgbClr val="000000"/>
                        </a:solidFill>
                        <a:effectLst/>
                        <a:latin typeface="Calibri" panose="020F0502020204030204" pitchFamily="34" charset="0"/>
                      </a:endParaRPr>
                    </a:p>
                  </a:txBody>
                  <a:tcPr marL="10149" marR="10149" marT="10149" marB="0" anchor="ctr"/>
                </a:tc>
                <a:tc hMerge="1">
                  <a:txBody>
                    <a:bodyPr/>
                    <a:lstStyle/>
                    <a:p>
                      <a:endParaRPr lang="en-US"/>
                    </a:p>
                  </a:txBody>
                  <a:tcPr/>
                </a:tc>
                <a:extLst>
                  <a:ext uri="{0D108BD9-81ED-4DB2-BD59-A6C34878D82A}">
                    <a16:rowId xmlns:a16="http://schemas.microsoft.com/office/drawing/2014/main" val="2567505877"/>
                  </a:ext>
                </a:extLst>
              </a:tr>
            </a:tbl>
          </a:graphicData>
        </a:graphic>
      </p:graphicFrame>
      <p:pic>
        <p:nvPicPr>
          <p:cNvPr id="11" name="Picture 10" descr="A group of hailstones on grass&#10;&#10;Description automatically generated">
            <a:extLst>
              <a:ext uri="{FF2B5EF4-FFF2-40B4-BE49-F238E27FC236}">
                <a16:creationId xmlns:a16="http://schemas.microsoft.com/office/drawing/2014/main" id="{1FF5C6E5-172A-8031-9023-C6EDE30FCC09}"/>
              </a:ext>
            </a:extLst>
          </p:cNvPr>
          <p:cNvPicPr>
            <a:picLocks noChangeAspect="1"/>
          </p:cNvPicPr>
          <p:nvPr/>
        </p:nvPicPr>
        <p:blipFill rotWithShape="1">
          <a:blip r:embed="rId3">
            <a:extLst>
              <a:ext uri="{28A0092B-C50C-407E-A947-70E740481C1C}">
                <a14:useLocalDpi xmlns:a14="http://schemas.microsoft.com/office/drawing/2010/main" val="0"/>
              </a:ext>
            </a:extLst>
          </a:blip>
          <a:srcRect l="9079" r="18031" b="-1"/>
          <a:stretch/>
        </p:blipFill>
        <p:spPr>
          <a:xfrm>
            <a:off x="8216834" y="940819"/>
            <a:ext cx="2651716" cy="2355537"/>
          </a:xfrm>
          <a:prstGeom prst="rect">
            <a:avLst/>
          </a:prstGeom>
          <a:noFill/>
        </p:spPr>
      </p:pic>
      <p:pic>
        <p:nvPicPr>
          <p:cNvPr id="12" name="Picture 11" descr="A fire in a field&#10;&#10;Description automatically generated">
            <a:extLst>
              <a:ext uri="{FF2B5EF4-FFF2-40B4-BE49-F238E27FC236}">
                <a16:creationId xmlns:a16="http://schemas.microsoft.com/office/drawing/2014/main" id="{2D641496-E4DB-578F-9D78-9015A9A2F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6834" y="3599862"/>
            <a:ext cx="2651716" cy="2526399"/>
          </a:xfrm>
          <a:prstGeom prst="rect">
            <a:avLst/>
          </a:prstGeom>
        </p:spPr>
      </p:pic>
    </p:spTree>
    <p:extLst>
      <p:ext uri="{BB962C8B-B14F-4D97-AF65-F5344CB8AC3E}">
        <p14:creationId xmlns:p14="http://schemas.microsoft.com/office/powerpoint/2010/main" val="930400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69911531-ED3C-2DFD-BEF7-58E8A410D09D}"/>
              </a:ext>
            </a:extLst>
          </p:cNvPr>
          <p:cNvSpPr>
            <a:spLocks noGrp="1"/>
          </p:cNvSpPr>
          <p:nvPr>
            <p:ph type="title"/>
          </p:nvPr>
        </p:nvSpPr>
        <p:spPr>
          <a:xfrm>
            <a:off x="873190" y="507301"/>
            <a:ext cx="8823649" cy="576064"/>
          </a:xfrm>
        </p:spPr>
        <p:txBody>
          <a:bodyPr/>
          <a:lstStyle/>
          <a:p>
            <a:r>
              <a:rPr lang="ro-RO" sz="2800" dirty="0"/>
              <a:t>RISCURI ASIGURATE – ÎNGHEȚ ȘI ÎNGHEȚ TÂRZIU DE PRIMĂVARĂ</a:t>
            </a:r>
            <a:endParaRPr lang="en-US" sz="2800" dirty="0"/>
          </a:p>
        </p:txBody>
      </p:sp>
      <p:graphicFrame>
        <p:nvGraphicFramePr>
          <p:cNvPr id="7" name="Content Placeholder 6">
            <a:extLst>
              <a:ext uri="{FF2B5EF4-FFF2-40B4-BE49-F238E27FC236}">
                <a16:creationId xmlns:a16="http://schemas.microsoft.com/office/drawing/2014/main" id="{520772DD-9F19-EF69-8627-3C0B397AFF0D}"/>
              </a:ext>
            </a:extLst>
          </p:cNvPr>
          <p:cNvGraphicFramePr>
            <a:graphicFrameLocks noGrp="1"/>
          </p:cNvGraphicFramePr>
          <p:nvPr>
            <p:ph sz="half" idx="2"/>
            <p:extLst>
              <p:ext uri="{D42A27DB-BD31-4B8C-83A1-F6EECF244321}">
                <p14:modId xmlns:p14="http://schemas.microsoft.com/office/powerpoint/2010/main" val="9317231"/>
              </p:ext>
            </p:extLst>
          </p:nvPr>
        </p:nvGraphicFramePr>
        <p:xfrm>
          <a:off x="873190" y="1315616"/>
          <a:ext cx="10930033" cy="5391470"/>
        </p:xfrm>
        <a:graphic>
          <a:graphicData uri="http://schemas.openxmlformats.org/drawingml/2006/table">
            <a:tbl>
              <a:tblPr firstRow="1" bandRow="1">
                <a:tableStyleId>{5C22544A-7EE6-4342-B048-85BDC9FD1C3A}</a:tableStyleId>
              </a:tblPr>
              <a:tblGrid>
                <a:gridCol w="1895029">
                  <a:extLst>
                    <a:ext uri="{9D8B030D-6E8A-4147-A177-3AD203B41FA5}">
                      <a16:colId xmlns:a16="http://schemas.microsoft.com/office/drawing/2014/main" val="3529516125"/>
                    </a:ext>
                  </a:extLst>
                </a:gridCol>
                <a:gridCol w="1761405">
                  <a:extLst>
                    <a:ext uri="{9D8B030D-6E8A-4147-A177-3AD203B41FA5}">
                      <a16:colId xmlns:a16="http://schemas.microsoft.com/office/drawing/2014/main" val="1350376145"/>
                    </a:ext>
                  </a:extLst>
                </a:gridCol>
                <a:gridCol w="3302296">
                  <a:extLst>
                    <a:ext uri="{9D8B030D-6E8A-4147-A177-3AD203B41FA5}">
                      <a16:colId xmlns:a16="http://schemas.microsoft.com/office/drawing/2014/main" val="3513924976"/>
                    </a:ext>
                  </a:extLst>
                </a:gridCol>
                <a:gridCol w="2173485">
                  <a:extLst>
                    <a:ext uri="{9D8B030D-6E8A-4147-A177-3AD203B41FA5}">
                      <a16:colId xmlns:a16="http://schemas.microsoft.com/office/drawing/2014/main" val="3261908343"/>
                    </a:ext>
                  </a:extLst>
                </a:gridCol>
                <a:gridCol w="1797818">
                  <a:extLst>
                    <a:ext uri="{9D8B030D-6E8A-4147-A177-3AD203B41FA5}">
                      <a16:colId xmlns:a16="http://schemas.microsoft.com/office/drawing/2014/main" val="120922372"/>
                    </a:ext>
                  </a:extLst>
                </a:gridCol>
              </a:tblGrid>
              <a:tr h="472627">
                <a:tc>
                  <a:txBody>
                    <a:bodyPr/>
                    <a:lstStyle/>
                    <a:p>
                      <a:pPr algn="l" fontAlgn="b"/>
                      <a:r>
                        <a:rPr lang="en-US" sz="1600" u="none" strike="noStrike" dirty="0">
                          <a:effectLst/>
                        </a:rPr>
                        <a:t> </a:t>
                      </a:r>
                    </a:p>
                  </a:txBody>
                  <a:tcPr marL="7285" marR="7285" marT="728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285" marR="7285" marT="728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285" marR="7285" marT="7285" marB="0" anchor="b"/>
                </a:tc>
                <a:tc>
                  <a:txBody>
                    <a:bodyPr/>
                    <a:lstStyle/>
                    <a:p>
                      <a:pPr algn="ctr" fontAlgn="ctr"/>
                      <a:r>
                        <a:rPr lang="en-US" sz="1400" u="none" strike="noStrike" dirty="0">
                          <a:effectLst/>
                        </a:rPr>
                        <a:t>Îngheț</a:t>
                      </a:r>
                      <a:endParaRPr lang="en-US" sz="1400" b="1"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ctr"/>
                      <a:r>
                        <a:rPr lang="en-US" sz="1400" u="none" strike="noStrike" dirty="0">
                          <a:effectLst/>
                        </a:rPr>
                        <a:t>Îngheț târziu de primăvară</a:t>
                      </a:r>
                      <a:endParaRPr lang="en-US" sz="1400" b="1" i="0" u="none" strike="noStrike" dirty="0">
                        <a:solidFill>
                          <a:srgbClr val="000000"/>
                        </a:solidFill>
                        <a:effectLst/>
                        <a:latin typeface="Calibri" panose="020F0502020204030204" pitchFamily="34" charset="0"/>
                      </a:endParaRPr>
                    </a:p>
                  </a:txBody>
                  <a:tcPr marL="7285" marR="7285" marT="7285" marB="0" anchor="ctr"/>
                </a:tc>
                <a:extLst>
                  <a:ext uri="{0D108BD9-81ED-4DB2-BD59-A6C34878D82A}">
                    <a16:rowId xmlns:a16="http://schemas.microsoft.com/office/drawing/2014/main" val="3573102601"/>
                  </a:ext>
                </a:extLst>
              </a:tr>
              <a:tr h="239791">
                <a:tc rowSpan="2">
                  <a:txBody>
                    <a:bodyPr/>
                    <a:lstStyle/>
                    <a:p>
                      <a:pPr algn="ctr" fontAlgn="ctr"/>
                      <a:r>
                        <a:rPr lang="en-US" sz="1400" b="1" u="none" strike="noStrike" dirty="0">
                          <a:effectLst/>
                        </a:rPr>
                        <a:t>Perioada de acoperire </a:t>
                      </a:r>
                      <a:endParaRPr lang="en-US" sz="1400" b="1" i="0" u="none" strike="noStrike" dirty="0">
                        <a:solidFill>
                          <a:srgbClr val="000000"/>
                        </a:solidFill>
                        <a:effectLst/>
                        <a:latin typeface="Calibri" panose="020F0502020204030204" pitchFamily="34" charset="0"/>
                      </a:endParaRPr>
                    </a:p>
                  </a:txBody>
                  <a:tcPr marL="7285" marR="7285" marT="7285" marB="0" anchor="ctr"/>
                </a:tc>
                <a:tc>
                  <a:txBody>
                    <a:bodyPr/>
                    <a:lstStyle/>
                    <a:p>
                      <a:pPr algn="l" fontAlgn="ctr"/>
                      <a:r>
                        <a:rPr lang="en-US" sz="1400" u="none" strike="noStrike" dirty="0">
                          <a:effectLst/>
                        </a:rPr>
                        <a:t>Culturi de toamnă </a:t>
                      </a:r>
                      <a:endParaRPr lang="en-US" sz="1400" b="0"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285" marR="7285" marT="7285" marB="0" anchor="b"/>
                </a:tc>
                <a:tc>
                  <a:txBody>
                    <a:bodyPr/>
                    <a:lstStyle/>
                    <a:p>
                      <a:pPr algn="ctr" fontAlgn="ctr"/>
                      <a:r>
                        <a:rPr lang="en-US" sz="1400" u="none" strike="noStrike" dirty="0">
                          <a:effectLst/>
                        </a:rPr>
                        <a:t>15</a:t>
                      </a:r>
                      <a:r>
                        <a:rPr lang="ro-MD" sz="1400" u="none" strike="noStrike" dirty="0">
                          <a:effectLst/>
                        </a:rPr>
                        <a:t>.11</a:t>
                      </a:r>
                      <a:r>
                        <a:rPr lang="en-US" sz="1400" u="none" strike="noStrike" dirty="0">
                          <a:effectLst/>
                        </a:rPr>
                        <a:t> –</a:t>
                      </a:r>
                      <a:r>
                        <a:rPr lang="ro-MD" sz="1400" u="none" strike="noStrike" dirty="0">
                          <a:effectLst/>
                        </a:rPr>
                        <a:t> </a:t>
                      </a:r>
                      <a:r>
                        <a:rPr lang="en-US" sz="1400" u="none" strike="noStrike" dirty="0">
                          <a:effectLst/>
                        </a:rPr>
                        <a:t>31</a:t>
                      </a:r>
                      <a:r>
                        <a:rPr lang="ro-MD" sz="1400" u="none" strike="noStrike" dirty="0">
                          <a:effectLst/>
                        </a:rPr>
                        <a:t>.05</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ctr"/>
                      <a:r>
                        <a:rPr lang="en-US" sz="1400" u="none" strike="noStrike" dirty="0">
                          <a:effectLst/>
                        </a:rPr>
                        <a:t>01</a:t>
                      </a:r>
                      <a:r>
                        <a:rPr lang="ro-MD" sz="1400" u="none" strike="noStrike" dirty="0">
                          <a:effectLst/>
                        </a:rPr>
                        <a:t>.04</a:t>
                      </a:r>
                      <a:r>
                        <a:rPr lang="en-US" sz="1400" u="none" strike="noStrike" dirty="0">
                          <a:effectLst/>
                        </a:rPr>
                        <a:t> – 31</a:t>
                      </a:r>
                      <a:r>
                        <a:rPr lang="ro-MD" sz="1400" u="none" strike="noStrike" dirty="0">
                          <a:effectLst/>
                        </a:rPr>
                        <a:t>.05</a:t>
                      </a:r>
                      <a:endParaRPr lang="en-US" sz="1400" b="0" i="0" u="none" strike="noStrike" dirty="0">
                        <a:solidFill>
                          <a:srgbClr val="000000"/>
                        </a:solidFill>
                        <a:effectLst/>
                        <a:latin typeface="Calibri" panose="020F0502020204030204" pitchFamily="34" charset="0"/>
                      </a:endParaRPr>
                    </a:p>
                  </a:txBody>
                  <a:tcPr marL="7285" marR="7285" marT="7285" marB="0" anchor="ctr"/>
                </a:tc>
                <a:extLst>
                  <a:ext uri="{0D108BD9-81ED-4DB2-BD59-A6C34878D82A}">
                    <a16:rowId xmlns:a16="http://schemas.microsoft.com/office/drawing/2014/main" val="2012052327"/>
                  </a:ext>
                </a:extLst>
              </a:tr>
              <a:tr h="396586">
                <a:tc vMerge="1">
                  <a:txBody>
                    <a:bodyPr/>
                    <a:lstStyle/>
                    <a:p>
                      <a:endParaRPr lang="en-US"/>
                    </a:p>
                  </a:txBody>
                  <a:tcPr/>
                </a:tc>
                <a:tc>
                  <a:txBody>
                    <a:bodyPr/>
                    <a:lstStyle/>
                    <a:p>
                      <a:pPr algn="l" fontAlgn="ctr"/>
                      <a:r>
                        <a:rPr lang="en-US" sz="1400" u="none" strike="noStrike" dirty="0">
                          <a:effectLst/>
                        </a:rPr>
                        <a:t>Culturi de primăvară</a:t>
                      </a:r>
                      <a:endParaRPr lang="en-US" sz="1400" b="0"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285" marR="7285" marT="7285" marB="0" anchor="b"/>
                </a:tc>
                <a:tc>
                  <a:txBody>
                    <a:bodyPr/>
                    <a:lstStyle/>
                    <a:p>
                      <a:pPr algn="ctr" fontAlgn="ctr"/>
                      <a:r>
                        <a:rPr lang="en-US" sz="1400" u="none" strike="noStrike" dirty="0">
                          <a:effectLst/>
                        </a:rPr>
                        <a:t>15</a:t>
                      </a:r>
                      <a:r>
                        <a:rPr lang="ro-MD" sz="1400" u="none" strike="noStrike" dirty="0">
                          <a:effectLst/>
                        </a:rPr>
                        <a:t>.03</a:t>
                      </a:r>
                      <a:r>
                        <a:rPr lang="en-US" sz="1400" u="none" strike="noStrike" dirty="0">
                          <a:effectLst/>
                        </a:rPr>
                        <a:t> –</a:t>
                      </a:r>
                      <a:r>
                        <a:rPr lang="ro-MD" sz="1400" u="none" strike="noStrike" dirty="0">
                          <a:effectLst/>
                        </a:rPr>
                        <a:t> 31.05</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285" marR="7285" marT="7285" marB="0" anchor="ctr"/>
                </a:tc>
                <a:extLst>
                  <a:ext uri="{0D108BD9-81ED-4DB2-BD59-A6C34878D82A}">
                    <a16:rowId xmlns:a16="http://schemas.microsoft.com/office/drawing/2014/main" val="3375280078"/>
                  </a:ext>
                </a:extLst>
              </a:tr>
              <a:tr h="302779">
                <a:tc rowSpan="2">
                  <a:txBody>
                    <a:bodyPr/>
                    <a:lstStyle/>
                    <a:p>
                      <a:pPr algn="ctr" fontAlgn="ctr"/>
                      <a:r>
                        <a:rPr lang="pt-BR" sz="1400" b="1" u="none" strike="noStrike" dirty="0">
                          <a:effectLst/>
                        </a:rPr>
                        <a:t>Termenul </a:t>
                      </a:r>
                      <a:r>
                        <a:rPr lang="ro-MD" sz="1400" b="1" u="none" strike="noStrike" dirty="0">
                          <a:effectLst/>
                        </a:rPr>
                        <a:t>de</a:t>
                      </a:r>
                      <a:r>
                        <a:rPr lang="pt-BR" sz="1400" b="1" u="none" strike="noStrike" dirty="0">
                          <a:effectLst/>
                        </a:rPr>
                        <a:t> depunere</a:t>
                      </a:r>
                      <a:r>
                        <a:rPr lang="ro-MD" sz="1400" b="1" u="none" strike="noStrike" dirty="0">
                          <a:effectLst/>
                        </a:rPr>
                        <a:t> </a:t>
                      </a:r>
                      <a:r>
                        <a:rPr lang="pt-BR" sz="1400" b="1" u="none" strike="noStrike" dirty="0">
                          <a:effectLst/>
                        </a:rPr>
                        <a:t>a cererii de asigurare</a:t>
                      </a:r>
                      <a:endParaRPr lang="pt-BR" sz="1400" b="1" i="0" u="none" strike="noStrike" dirty="0">
                        <a:solidFill>
                          <a:srgbClr val="000000"/>
                        </a:solidFill>
                        <a:effectLst/>
                        <a:latin typeface="Calibri" panose="020F0502020204030204" pitchFamily="34" charset="0"/>
                      </a:endParaRPr>
                    </a:p>
                  </a:txBody>
                  <a:tcPr marL="7285" marR="7285" marT="7285" marB="0" anchor="ctr"/>
                </a:tc>
                <a:tc>
                  <a:txBody>
                    <a:bodyPr/>
                    <a:lstStyle/>
                    <a:p>
                      <a:pPr algn="l" fontAlgn="ctr"/>
                      <a:r>
                        <a:rPr lang="en-US" sz="1400" u="none" strike="noStrike" dirty="0">
                          <a:effectLst/>
                        </a:rPr>
                        <a:t>Culturi de toamnă </a:t>
                      </a:r>
                      <a:endParaRPr lang="en-US" sz="1400" b="0"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285" marR="7285" marT="7285" marB="0" anchor="b"/>
                </a:tc>
                <a:tc>
                  <a:txBody>
                    <a:bodyPr/>
                    <a:lstStyle/>
                    <a:p>
                      <a:pPr algn="ctr" fontAlgn="ctr"/>
                      <a:r>
                        <a:rPr lang="ro-MD" sz="1400" u="none" strike="noStrike" dirty="0">
                          <a:effectLst/>
                        </a:rPr>
                        <a:t>30.11</a:t>
                      </a:r>
                      <a:endParaRPr lang="en-US" sz="1400" b="0"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ctr"/>
                      <a:r>
                        <a:rPr lang="en-US" sz="1400" u="none" strike="noStrike" dirty="0">
                          <a:effectLst/>
                        </a:rPr>
                        <a:t>15</a:t>
                      </a:r>
                      <a:r>
                        <a:rPr lang="ro-MD" sz="1400" u="none" strike="noStrike" dirty="0">
                          <a:effectLst/>
                        </a:rPr>
                        <a:t>.03</a:t>
                      </a:r>
                      <a:endParaRPr lang="en-US" sz="1400" b="0" i="0" u="none" strike="noStrike" dirty="0">
                        <a:solidFill>
                          <a:srgbClr val="000000"/>
                        </a:solidFill>
                        <a:effectLst/>
                        <a:latin typeface="Calibri" panose="020F0502020204030204" pitchFamily="34" charset="0"/>
                      </a:endParaRPr>
                    </a:p>
                  </a:txBody>
                  <a:tcPr marL="7285" marR="7285" marT="7285" marB="0" anchor="ctr"/>
                </a:tc>
                <a:extLst>
                  <a:ext uri="{0D108BD9-81ED-4DB2-BD59-A6C34878D82A}">
                    <a16:rowId xmlns:a16="http://schemas.microsoft.com/office/drawing/2014/main" val="47256034"/>
                  </a:ext>
                </a:extLst>
              </a:tr>
              <a:tr h="396586">
                <a:tc vMerge="1">
                  <a:txBody>
                    <a:bodyPr/>
                    <a:lstStyle/>
                    <a:p>
                      <a:endParaRPr lang="en-US"/>
                    </a:p>
                  </a:txBody>
                  <a:tcPr/>
                </a:tc>
                <a:tc>
                  <a:txBody>
                    <a:bodyPr/>
                    <a:lstStyle/>
                    <a:p>
                      <a:pPr algn="l" fontAlgn="ctr"/>
                      <a:r>
                        <a:rPr lang="en-US" sz="1400" u="none" strike="noStrike" dirty="0">
                          <a:effectLst/>
                        </a:rPr>
                        <a:t>Culturi de primăvară</a:t>
                      </a:r>
                      <a:endParaRPr lang="en-US" sz="1400" b="0"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285" marR="7285" marT="7285" marB="0" anchor="b"/>
                </a:tc>
                <a:tc>
                  <a:txBody>
                    <a:bodyPr/>
                    <a:lstStyle/>
                    <a:p>
                      <a:pPr algn="ctr" fontAlgn="ctr"/>
                      <a:r>
                        <a:rPr lang="ro-MD" sz="1400" u="none" strike="noStrike" dirty="0">
                          <a:effectLst/>
                        </a:rPr>
                        <a:t>30.04</a:t>
                      </a:r>
                      <a:endParaRPr lang="it-IT" sz="1400" b="0"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285" marR="7285" marT="7285" marB="0" anchor="ctr"/>
                </a:tc>
                <a:extLst>
                  <a:ext uri="{0D108BD9-81ED-4DB2-BD59-A6C34878D82A}">
                    <a16:rowId xmlns:a16="http://schemas.microsoft.com/office/drawing/2014/main" val="2315522714"/>
                  </a:ext>
                </a:extLst>
              </a:tr>
              <a:tr h="1330933">
                <a:tc rowSpan="3">
                  <a:txBody>
                    <a:bodyPr/>
                    <a:lstStyle/>
                    <a:p>
                      <a:pPr algn="ctr" fontAlgn="ctr"/>
                      <a:r>
                        <a:rPr lang="en-US" sz="1400" b="1" u="none" strike="noStrike" dirty="0">
                          <a:effectLst/>
                        </a:rPr>
                        <a:t>Ce despăgubim </a:t>
                      </a:r>
                      <a:endParaRPr lang="en-US" sz="1400" b="1" i="0" u="none" strike="noStrike" dirty="0">
                        <a:solidFill>
                          <a:srgbClr val="000000"/>
                        </a:solidFill>
                        <a:effectLst/>
                        <a:latin typeface="Calibri" panose="020F0502020204030204" pitchFamily="34" charset="0"/>
                      </a:endParaRPr>
                    </a:p>
                  </a:txBody>
                  <a:tcPr marL="7285" marR="7285" marT="7285" marB="0" anchor="ctr"/>
                </a:tc>
                <a:tc rowSpan="2">
                  <a:txBody>
                    <a:bodyPr/>
                    <a:lstStyle/>
                    <a:p>
                      <a:pPr algn="l" fontAlgn="ctr"/>
                      <a:r>
                        <a:rPr lang="en-US" sz="1400" u="none" strike="noStrike" dirty="0">
                          <a:effectLst/>
                        </a:rPr>
                        <a:t>Culturi de toamnă </a:t>
                      </a:r>
                      <a:endParaRPr lang="en-US" sz="1400" b="0"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ctr"/>
                      <a:r>
                        <a:rPr lang="en-US" sz="1400" b="1" u="none" strike="noStrike" dirty="0">
                          <a:effectLst/>
                        </a:rPr>
                        <a:t>până la 31 Martie</a:t>
                      </a:r>
                      <a:endParaRPr lang="ro-MD" sz="1400" b="1" u="none" strike="noStrike" dirty="0">
                        <a:effectLst/>
                      </a:endParaRPr>
                    </a:p>
                    <a:p>
                      <a:pPr algn="ctr" fontAlgn="ctr"/>
                      <a:r>
                        <a:rPr lang="ro-MD" sz="1400" u="none" strike="noStrike" dirty="0">
                          <a:effectLst/>
                        </a:rPr>
                        <a:t>daune timpurii până la formarea rodului</a:t>
                      </a:r>
                    </a:p>
                    <a:p>
                      <a:pPr algn="l" fontAlgn="ctr"/>
                      <a:r>
                        <a:rPr lang="ro-MD" sz="1400" u="sng" strike="noStrike" dirty="0">
                          <a:effectLst/>
                          <a:latin typeface="+mn-lt"/>
                        </a:rPr>
                        <a:t>Rapița de toamnă </a:t>
                      </a:r>
                      <a:r>
                        <a:rPr lang="ro-MD" sz="1400" u="none" strike="noStrike" dirty="0">
                          <a:effectLst/>
                          <a:latin typeface="+mn-lt"/>
                        </a:rPr>
                        <a:t>– 8 mm. diametru coletului, 8 frunze,  min. 25 plante/</a:t>
                      </a:r>
                      <a:r>
                        <a:rPr lang="en-US" sz="1400" b="0" i="0" kern="1200" dirty="0">
                          <a:solidFill>
                            <a:schemeClr val="dk1"/>
                          </a:solidFill>
                          <a:effectLst/>
                          <a:latin typeface="+mn-lt"/>
                          <a:ea typeface="+mn-ea"/>
                          <a:cs typeface="+mn-cs"/>
                        </a:rPr>
                        <a:t>m</a:t>
                      </a:r>
                      <a:r>
                        <a:rPr lang="en-US" sz="1400" b="0" i="0" kern="1200" baseline="30000" dirty="0">
                          <a:solidFill>
                            <a:schemeClr val="dk1"/>
                          </a:solidFill>
                          <a:effectLst/>
                          <a:latin typeface="+mn-lt"/>
                          <a:ea typeface="+mn-ea"/>
                          <a:cs typeface="+mn-cs"/>
                        </a:rPr>
                        <a:t>2</a:t>
                      </a:r>
                      <a:endParaRPr lang="ro-MD" sz="1400" u="none" strike="noStrike" dirty="0">
                        <a:effectLst/>
                        <a:latin typeface="+mn-lt"/>
                      </a:endParaRPr>
                    </a:p>
                    <a:p>
                      <a:pPr algn="l" fontAlgn="ctr"/>
                      <a:r>
                        <a:rPr lang="ro-MD" sz="1400" b="0" i="0" u="sng" strike="noStrike" dirty="0">
                          <a:solidFill>
                            <a:srgbClr val="000000"/>
                          </a:solidFill>
                          <a:effectLst/>
                          <a:latin typeface="+mn-lt"/>
                        </a:rPr>
                        <a:t>Grâu de toamnă </a:t>
                      </a:r>
                      <a:r>
                        <a:rPr lang="ro-MD" sz="1400" b="0" i="0" u="none" strike="noStrike" dirty="0">
                          <a:solidFill>
                            <a:srgbClr val="000000"/>
                          </a:solidFill>
                          <a:effectLst/>
                          <a:latin typeface="+mn-lt"/>
                        </a:rPr>
                        <a:t>– min. 3 frunze, </a:t>
                      </a:r>
                      <a:r>
                        <a:rPr lang="ro-MD" sz="1400" u="none" strike="noStrike" dirty="0">
                          <a:effectLst/>
                          <a:latin typeface="+mn-lt"/>
                        </a:rPr>
                        <a:t>min. 200 plante/</a:t>
                      </a:r>
                      <a:r>
                        <a:rPr lang="en-US" sz="1400" b="0" i="0" kern="1200" dirty="0">
                          <a:solidFill>
                            <a:schemeClr val="dk1"/>
                          </a:solidFill>
                          <a:effectLst/>
                          <a:latin typeface="+mn-lt"/>
                          <a:ea typeface="+mn-ea"/>
                          <a:cs typeface="+mn-cs"/>
                        </a:rPr>
                        <a:t>m</a:t>
                      </a:r>
                      <a:r>
                        <a:rPr lang="en-US" sz="1400" b="0" i="0" kern="1200" baseline="30000" dirty="0">
                          <a:solidFill>
                            <a:schemeClr val="dk1"/>
                          </a:solidFill>
                          <a:effectLst/>
                          <a:latin typeface="+mn-lt"/>
                          <a:ea typeface="+mn-ea"/>
                          <a:cs typeface="+mn-cs"/>
                        </a:rPr>
                        <a:t>2</a:t>
                      </a:r>
                      <a:endParaRPr lang="en-US" sz="1400" b="0" i="0" u="none" strike="noStrike" dirty="0">
                        <a:solidFill>
                          <a:srgbClr val="000000"/>
                        </a:solidFill>
                        <a:effectLst/>
                        <a:latin typeface="+mn-lt"/>
                      </a:endParaRPr>
                    </a:p>
                  </a:txBody>
                  <a:tcPr marL="7285" marR="7285" marT="7285" marB="0" anchor="ctr"/>
                </a:tc>
                <a:tc>
                  <a:txBody>
                    <a:bodyPr/>
                    <a:lstStyle/>
                    <a:p>
                      <a:pPr algn="ctr" fontAlgn="ctr"/>
                      <a:r>
                        <a:rPr lang="en-US" sz="1400" b="1" u="none" strike="noStrike" dirty="0">
                          <a:effectLst/>
                        </a:rPr>
                        <a:t>20 % din Suma asigurată </a:t>
                      </a:r>
                      <a:r>
                        <a:rPr lang="en-US" sz="1400" u="none" strike="noStrike" dirty="0">
                          <a:solidFill>
                            <a:schemeClr val="tx1"/>
                          </a:solidFill>
                          <a:effectLst/>
                        </a:rPr>
                        <a:t>dar nu mai mult de 5.000 MDL per hectar,</a:t>
                      </a:r>
                      <a:r>
                        <a:rPr lang="en-US" sz="1400" u="none" strike="noStrike" dirty="0">
                          <a:effectLst/>
                        </a:rPr>
                        <a:t> </a:t>
                      </a:r>
                      <a:r>
                        <a:rPr lang="ro-MD" sz="1400" u="none" strike="noStrike" dirty="0">
                          <a:effectLst/>
                        </a:rPr>
                        <a:t>după </a:t>
                      </a:r>
                      <a:r>
                        <a:rPr lang="en-US" sz="1400" u="none" strike="noStrike" dirty="0">
                          <a:effectLst/>
                        </a:rPr>
                        <a:t>reînsăm</a:t>
                      </a:r>
                      <a:r>
                        <a:rPr lang="ro-MD" sz="1400" u="none" strike="noStrike" dirty="0">
                          <a:effectLst/>
                        </a:rPr>
                        <a:t>â</a:t>
                      </a:r>
                      <a:r>
                        <a:rPr lang="en-US" sz="1400" u="none" strike="noStrike" dirty="0">
                          <a:effectLst/>
                        </a:rPr>
                        <a:t>nțarea parcelei afectate</a:t>
                      </a:r>
                      <a:endParaRPr lang="en-US" sz="1400" b="0"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285" marR="7285" marT="7285" marB="0" anchor="ctr"/>
                </a:tc>
                <a:extLst>
                  <a:ext uri="{0D108BD9-81ED-4DB2-BD59-A6C34878D82A}">
                    <a16:rowId xmlns:a16="http://schemas.microsoft.com/office/drawing/2014/main" val="2570690935"/>
                  </a:ext>
                </a:extLst>
              </a:tr>
              <a:tr h="1025610">
                <a:tc vMerge="1">
                  <a:txBody>
                    <a:bodyPr/>
                    <a:lstStyle/>
                    <a:p>
                      <a:endParaRPr lang="en-US"/>
                    </a:p>
                  </a:txBody>
                  <a:tcPr/>
                </a:tc>
                <a:tc vMerge="1">
                  <a:txBody>
                    <a:bodyPr/>
                    <a:lstStyle/>
                    <a:p>
                      <a:endParaRPr lang="en-US"/>
                    </a:p>
                  </a:txBody>
                  <a:tcPr/>
                </a:tc>
                <a:tc>
                  <a:txBody>
                    <a:bodyPr/>
                    <a:lstStyle/>
                    <a:p>
                      <a:pPr algn="ctr" fontAlgn="ctr"/>
                      <a:r>
                        <a:rPr lang="en-US" sz="1400" b="1" u="none" strike="noStrike" dirty="0">
                          <a:effectLst/>
                        </a:rPr>
                        <a:t>1 Aprilie-31 Mai</a:t>
                      </a:r>
                      <a:endParaRPr lang="ro-MD" sz="1400" b="1" u="none" strike="noStrike" dirty="0">
                        <a:effectLst/>
                      </a:endParaRPr>
                    </a:p>
                    <a:p>
                      <a:pPr algn="ctr" fontAlgn="ctr"/>
                      <a:r>
                        <a:rPr lang="en-US" sz="1400" dirty="0"/>
                        <a:t>c</a:t>
                      </a:r>
                      <a:r>
                        <a:rPr lang="ro-MD" sz="1400" dirty="0"/>
                        <a:t>ând reînsămânțarea nu mai este posibilă  rodul este format </a:t>
                      </a:r>
                    </a:p>
                    <a:p>
                      <a:pPr algn="l" fontAlgn="ctr"/>
                      <a:r>
                        <a:rPr lang="ro-RO" sz="1400" kern="1200" dirty="0">
                          <a:solidFill>
                            <a:schemeClr val="dk1"/>
                          </a:solidFill>
                          <a:effectLst/>
                          <a:latin typeface="+mn-lt"/>
                          <a:ea typeface="+mn-ea"/>
                          <a:cs typeface="+mn-cs"/>
                        </a:rPr>
                        <a:t>Pierderea cantitativă a recoltei</a:t>
                      </a:r>
                      <a:r>
                        <a:rPr lang="en-US" sz="1400" kern="1200" dirty="0">
                          <a:solidFill>
                            <a:schemeClr val="dk1"/>
                          </a:solidFill>
                          <a:effectLst/>
                          <a:latin typeface="+mn-lt"/>
                          <a:ea typeface="+mn-ea"/>
                          <a:cs typeface="+mn-cs"/>
                        </a:rPr>
                        <a:t> pe</a:t>
                      </a:r>
                      <a:r>
                        <a:rPr lang="ro-RO" sz="1400" kern="1200" dirty="0">
                          <a:solidFill>
                            <a:schemeClr val="dk1"/>
                          </a:solidFill>
                          <a:effectLst/>
                          <a:latin typeface="+mn-lt"/>
                          <a:ea typeface="+mn-ea"/>
                          <a:cs typeface="+mn-cs"/>
                        </a:rPr>
                        <a:t> parcel</a:t>
                      </a:r>
                      <a:r>
                        <a:rPr lang="en-US" sz="1400" kern="1200" dirty="0">
                          <a:solidFill>
                            <a:schemeClr val="dk1"/>
                          </a:solidFill>
                          <a:effectLst/>
                          <a:latin typeface="+mn-lt"/>
                          <a:ea typeface="+mn-ea"/>
                          <a:cs typeface="+mn-cs"/>
                        </a:rPr>
                        <a:t>a afectat</a:t>
                      </a:r>
                      <a:r>
                        <a:rPr lang="ro-MD" sz="1400" kern="1200" dirty="0">
                          <a:solidFill>
                            <a:schemeClr val="dk1"/>
                          </a:solidFill>
                          <a:effectLst/>
                          <a:latin typeface="+mn-lt"/>
                          <a:ea typeface="+mn-ea"/>
                          <a:cs typeface="+mn-cs"/>
                        </a:rPr>
                        <a:t>ă</a:t>
                      </a:r>
                      <a:r>
                        <a:rPr lang="ro-RO" sz="1400" kern="1200" dirty="0">
                          <a:solidFill>
                            <a:schemeClr val="dk1"/>
                          </a:solidFill>
                          <a:effectLst/>
                          <a:latin typeface="+mn-lt"/>
                          <a:ea typeface="+mn-ea"/>
                          <a:cs typeface="+mn-cs"/>
                        </a:rPr>
                        <a:t> este de cel puțin 30%. </a:t>
                      </a:r>
                      <a:endParaRPr lang="en-US" sz="1400" b="0" i="0" u="none" strike="noStrike" dirty="0">
                        <a:solidFill>
                          <a:srgbClr val="FF0000"/>
                        </a:solidFill>
                        <a:effectLst/>
                        <a:latin typeface="Calibri" panose="020F0502020204030204" pitchFamily="34" charset="0"/>
                      </a:endParaRPr>
                    </a:p>
                  </a:txBody>
                  <a:tcPr marL="7285" marR="7285" marT="7285" marB="0" anchor="ctr"/>
                </a:tc>
                <a:tc>
                  <a:txBody>
                    <a:bodyPr/>
                    <a:lstStyle/>
                    <a:p>
                      <a:pPr algn="ctr" fontAlgn="ctr"/>
                      <a:r>
                        <a:rPr lang="en-US" sz="1400" b="1" u="none" strike="noStrike" dirty="0">
                          <a:effectLst/>
                        </a:rPr>
                        <a:t> Suma asigurată </a:t>
                      </a:r>
                      <a:r>
                        <a:rPr lang="en-US" sz="1400" b="0" u="none" strike="noStrike" dirty="0">
                          <a:effectLst/>
                        </a:rPr>
                        <a:t>cu deducerea fran</a:t>
                      </a:r>
                      <a:r>
                        <a:rPr lang="ro-MD" sz="1400" b="0" u="none" strike="noStrike" dirty="0">
                          <a:effectLst/>
                        </a:rPr>
                        <a:t>șizei de </a:t>
                      </a:r>
                    </a:p>
                    <a:p>
                      <a:pPr algn="ctr" fontAlgn="ctr"/>
                      <a:r>
                        <a:rPr lang="ro-MD" sz="1400" b="1" u="none" strike="noStrike" dirty="0">
                          <a:effectLst/>
                        </a:rPr>
                        <a:t>30 %</a:t>
                      </a:r>
                      <a:endParaRPr lang="en-US" sz="1400" b="1"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ctr"/>
                      <a:r>
                        <a:rPr lang="en-US" sz="1400" b="1" u="none" strike="noStrike" dirty="0">
                          <a:effectLst/>
                        </a:rPr>
                        <a:t>Suma asigurată </a:t>
                      </a:r>
                      <a:r>
                        <a:rPr lang="en-US" sz="1400" b="0" u="none" strike="noStrike" dirty="0">
                          <a:effectLst/>
                        </a:rPr>
                        <a:t>cu deducerea fran</a:t>
                      </a:r>
                      <a:r>
                        <a:rPr lang="ro-MD" sz="1400" b="0" u="none" strike="noStrike" dirty="0">
                          <a:effectLst/>
                        </a:rPr>
                        <a:t>șizei de </a:t>
                      </a:r>
                      <a:r>
                        <a:rPr lang="ro-MD" sz="1400" b="1" u="none" strike="noStrike" dirty="0">
                          <a:effectLst/>
                        </a:rPr>
                        <a:t>30 %</a:t>
                      </a:r>
                      <a:endParaRPr lang="en-US" sz="1400" b="1" i="0" u="none" strike="noStrike" dirty="0">
                        <a:solidFill>
                          <a:srgbClr val="000000"/>
                        </a:solidFill>
                        <a:effectLst/>
                        <a:latin typeface="Calibri" panose="020F0502020204030204" pitchFamily="34" charset="0"/>
                      </a:endParaRPr>
                    </a:p>
                  </a:txBody>
                  <a:tcPr marL="7285" marR="7285" marT="7285" marB="0" anchor="ctr"/>
                </a:tc>
                <a:extLst>
                  <a:ext uri="{0D108BD9-81ED-4DB2-BD59-A6C34878D82A}">
                    <a16:rowId xmlns:a16="http://schemas.microsoft.com/office/drawing/2014/main" val="2004461190"/>
                  </a:ext>
                </a:extLst>
              </a:tr>
              <a:tr h="1178083">
                <a:tc vMerge="1">
                  <a:txBody>
                    <a:bodyPr/>
                    <a:lstStyle/>
                    <a:p>
                      <a:endParaRPr lang="en-US"/>
                    </a:p>
                  </a:txBody>
                  <a:tcPr/>
                </a:tc>
                <a:tc>
                  <a:txBody>
                    <a:bodyPr/>
                    <a:lstStyle/>
                    <a:p>
                      <a:pPr algn="l" fontAlgn="ctr"/>
                      <a:r>
                        <a:rPr lang="en-US" sz="1400" u="none" strike="noStrike" dirty="0">
                          <a:effectLst/>
                        </a:rPr>
                        <a:t>Culturi de primăvară</a:t>
                      </a:r>
                      <a:endParaRPr lang="en-US" sz="1400" b="0"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ctr"/>
                      <a:r>
                        <a:rPr lang="ro-MD" sz="1400" b="1" u="none" strike="noStrike" dirty="0">
                          <a:effectLst/>
                        </a:rPr>
                        <a:t>pî</a:t>
                      </a:r>
                      <a:r>
                        <a:rPr lang="en-US" sz="1400" b="1" u="none" strike="noStrike" dirty="0">
                          <a:effectLst/>
                        </a:rPr>
                        <a:t>nă la 15 Mai</a:t>
                      </a:r>
                      <a:endParaRPr lang="en-US" sz="1400" b="0"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ctr"/>
                      <a:r>
                        <a:rPr lang="en-US" sz="1400" b="1" u="none" strike="noStrike" dirty="0">
                          <a:effectLst/>
                        </a:rPr>
                        <a:t>20 % din Suma asigurată </a:t>
                      </a:r>
                      <a:r>
                        <a:rPr lang="en-US" sz="1400" u="none" strike="noStrike" dirty="0">
                          <a:solidFill>
                            <a:schemeClr val="tx1"/>
                          </a:solidFill>
                          <a:effectLst/>
                        </a:rPr>
                        <a:t>dar nu mai mult de 5.000 MDL per hectar,</a:t>
                      </a:r>
                      <a:r>
                        <a:rPr lang="en-US" sz="1400" u="none" strike="noStrike" dirty="0">
                          <a:effectLst/>
                        </a:rPr>
                        <a:t> </a:t>
                      </a:r>
                      <a:r>
                        <a:rPr lang="ro-MD" sz="1400" u="none" strike="noStrike" dirty="0">
                          <a:effectLst/>
                        </a:rPr>
                        <a:t>după</a:t>
                      </a:r>
                      <a:r>
                        <a:rPr lang="en-US" sz="1400" u="none" strike="noStrike" dirty="0">
                          <a:effectLst/>
                        </a:rPr>
                        <a:t> reînsăm</a:t>
                      </a:r>
                      <a:r>
                        <a:rPr lang="ro-MD" sz="1400" u="none" strike="noStrike" dirty="0">
                          <a:effectLst/>
                        </a:rPr>
                        <a:t>â</a:t>
                      </a:r>
                      <a:r>
                        <a:rPr lang="en-US" sz="1400" u="none" strike="noStrike" dirty="0">
                          <a:effectLst/>
                        </a:rPr>
                        <a:t>nțarea parcelei afectate</a:t>
                      </a:r>
                      <a:endParaRPr lang="en-US" sz="1400" b="0" i="0" u="none" strike="noStrike" dirty="0">
                        <a:solidFill>
                          <a:srgbClr val="000000"/>
                        </a:solidFill>
                        <a:effectLst/>
                        <a:latin typeface="Calibri" panose="020F0502020204030204" pitchFamily="34" charset="0"/>
                      </a:endParaRPr>
                    </a:p>
                  </a:txBody>
                  <a:tcPr marL="7285" marR="7285" marT="7285" marB="0" anchor="ct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7285" marR="7285" marT="7285" marB="0" anchor="ctr"/>
                </a:tc>
                <a:extLst>
                  <a:ext uri="{0D108BD9-81ED-4DB2-BD59-A6C34878D82A}">
                    <a16:rowId xmlns:a16="http://schemas.microsoft.com/office/drawing/2014/main" val="1272853030"/>
                  </a:ext>
                </a:extLst>
              </a:tr>
            </a:tbl>
          </a:graphicData>
        </a:graphic>
      </p:graphicFrame>
    </p:spTree>
    <p:extLst>
      <p:ext uri="{BB962C8B-B14F-4D97-AF65-F5344CB8AC3E}">
        <p14:creationId xmlns:p14="http://schemas.microsoft.com/office/powerpoint/2010/main" val="1967879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240" y="499651"/>
            <a:ext cx="6198397" cy="576064"/>
          </a:xfrm>
        </p:spPr>
        <p:txBody>
          <a:bodyPr/>
          <a:lstStyle/>
          <a:p>
            <a:r>
              <a:rPr lang="ro-MD" sz="2400" dirty="0"/>
              <a:t>CE SE DESPĂGUBEȘTE ÎN CAZ DE SECETĂ</a:t>
            </a:r>
            <a:br>
              <a:rPr lang="ro-MD" sz="2400" dirty="0"/>
            </a:br>
            <a:r>
              <a:rPr lang="ro-RO" sz="2400" dirty="0"/>
              <a:t>( CULTURA PORUMB PENTRU BOABE )</a:t>
            </a:r>
            <a:endParaRPr lang="ro-RO" sz="2400" dirty="0">
              <a:solidFill>
                <a:srgbClr val="038462"/>
              </a:solidFill>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2"/>
          <p:cNvSpPr txBox="1">
            <a:spLocks/>
          </p:cNvSpPr>
          <p:nvPr/>
        </p:nvSpPr>
        <p:spPr>
          <a:xfrm>
            <a:off x="458551" y="1075715"/>
            <a:ext cx="11232706" cy="4415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None/>
            </a:pPr>
            <a:endParaRPr lang="ro-RO" sz="2000" dirty="0">
              <a:solidFill>
                <a:schemeClr val="accent2">
                  <a:lumMod val="75000"/>
                </a:schemeClr>
              </a:solidFill>
              <a:ea typeface="Calibri" panose="020F0502020204030204" pitchFamily="34" charset="0"/>
              <a:cs typeface="Tahoma" panose="020B0604030504040204" pitchFamily="34" charset="0"/>
            </a:endParaRPr>
          </a:p>
          <a:p>
            <a:pPr marL="457200" lvl="1" indent="0" algn="just">
              <a:buNone/>
            </a:pPr>
            <a:r>
              <a:rPr lang="ro-RO" sz="2000" dirty="0">
                <a:cs typeface="Tahoma" panose="020B0604030504040204" pitchFamily="34" charset="0"/>
              </a:rPr>
              <a:t>Se despăgubesc daunele cauzate de secetă la cultura de porumb pentru boabe în perioada de vegetație de la 15 aprilie până la 31 august, dar nu mai târziu de recoltare în această perioadă.</a:t>
            </a:r>
          </a:p>
          <a:p>
            <a:pPr marL="457200" lvl="1" indent="0" algn="just">
              <a:buNone/>
            </a:pPr>
            <a:endParaRPr lang="ro-RO" sz="1800" dirty="0">
              <a:cs typeface="Tahoma" panose="020B0604030504040204" pitchFamily="34" charset="0"/>
            </a:endParaRPr>
          </a:p>
          <a:p>
            <a:pPr marL="457200" lvl="1" indent="0" algn="just">
              <a:buNone/>
            </a:pPr>
            <a:r>
              <a:rPr lang="ro-MD" sz="1800" b="1" dirty="0">
                <a:cs typeface="Tahoma" panose="020B0604030504040204" pitchFamily="34" charset="0"/>
              </a:rPr>
              <a:t>Caz asigurat </a:t>
            </a:r>
            <a:r>
              <a:rPr lang="en-US" sz="1800" b="1" dirty="0">
                <a:cs typeface="Tahoma" panose="020B0604030504040204" pitchFamily="34" charset="0"/>
              </a:rPr>
              <a:t>:</a:t>
            </a:r>
          </a:p>
          <a:p>
            <a:pPr lvl="1" algn="just">
              <a:buFontTx/>
              <a:buChar char="-"/>
            </a:pPr>
            <a:r>
              <a:rPr lang="en-US" sz="1800" dirty="0">
                <a:cs typeface="Tahoma" panose="020B0604030504040204" pitchFamily="34" charset="0"/>
              </a:rPr>
              <a:t>Minimum 20% din </a:t>
            </a:r>
            <a:r>
              <a:rPr lang="en-US" sz="1800" dirty="0" err="1">
                <a:cs typeface="Tahoma" panose="020B0604030504040204" pitchFamily="34" charset="0"/>
              </a:rPr>
              <a:t>suprafața</a:t>
            </a:r>
            <a:r>
              <a:rPr lang="en-US" sz="1800" dirty="0">
                <a:cs typeface="Tahoma" panose="020B0604030504040204" pitchFamily="34" charset="0"/>
              </a:rPr>
              <a:t> </a:t>
            </a:r>
            <a:r>
              <a:rPr lang="en-US" sz="1800" dirty="0" err="1">
                <a:cs typeface="Tahoma" panose="020B0604030504040204" pitchFamily="34" charset="0"/>
              </a:rPr>
              <a:t>totală</a:t>
            </a:r>
            <a:r>
              <a:rPr lang="en-US" sz="1800" dirty="0">
                <a:cs typeface="Tahoma" panose="020B0604030504040204" pitchFamily="34" charset="0"/>
              </a:rPr>
              <a:t> a </a:t>
            </a:r>
            <a:r>
              <a:rPr lang="en-US" sz="1800" dirty="0" err="1">
                <a:cs typeface="Tahoma" panose="020B0604030504040204" pitchFamily="34" charset="0"/>
              </a:rPr>
              <a:t>culturii</a:t>
            </a:r>
            <a:r>
              <a:rPr lang="en-US" sz="1800" dirty="0">
                <a:cs typeface="Tahoma" panose="020B0604030504040204" pitchFamily="34" charset="0"/>
              </a:rPr>
              <a:t> de </a:t>
            </a:r>
            <a:r>
              <a:rPr lang="en-US" sz="1800" dirty="0" err="1">
                <a:cs typeface="Tahoma" panose="020B0604030504040204" pitchFamily="34" charset="0"/>
              </a:rPr>
              <a:t>porumb</a:t>
            </a:r>
            <a:r>
              <a:rPr lang="en-US" sz="1800" dirty="0">
                <a:cs typeface="Tahoma" panose="020B0604030504040204" pitchFamily="34" charset="0"/>
              </a:rPr>
              <a:t> </a:t>
            </a:r>
            <a:r>
              <a:rPr lang="en-US" sz="1800" dirty="0" err="1">
                <a:cs typeface="Tahoma" panose="020B0604030504040204" pitchFamily="34" charset="0"/>
              </a:rPr>
              <a:t>asigurată</a:t>
            </a:r>
            <a:r>
              <a:rPr lang="en-US" sz="1800" dirty="0">
                <a:cs typeface="Tahoma" panose="020B0604030504040204" pitchFamily="34" charset="0"/>
              </a:rPr>
              <a:t> </a:t>
            </a:r>
            <a:r>
              <a:rPr lang="ro-MD" sz="1800" dirty="0">
                <a:cs typeface="Tahoma" panose="020B0604030504040204" pitchFamily="34" charset="0"/>
              </a:rPr>
              <a:t>trebuie să fie </a:t>
            </a:r>
            <a:r>
              <a:rPr lang="en-US" sz="1800" dirty="0" err="1">
                <a:cs typeface="Tahoma" panose="020B0604030504040204" pitchFamily="34" charset="0"/>
              </a:rPr>
              <a:t>afectat</a:t>
            </a:r>
            <a:r>
              <a:rPr lang="ro-MD" sz="1800" dirty="0">
                <a:cs typeface="Tahoma" panose="020B0604030504040204" pitchFamily="34" charset="0"/>
              </a:rPr>
              <a:t>ă</a:t>
            </a:r>
            <a:r>
              <a:rPr lang="en-US" sz="1800" dirty="0">
                <a:cs typeface="Tahoma" panose="020B0604030504040204" pitchFamily="34" charset="0"/>
              </a:rPr>
              <a:t> de </a:t>
            </a:r>
            <a:r>
              <a:rPr lang="en-US" sz="1800" dirty="0" err="1">
                <a:cs typeface="Tahoma" panose="020B0604030504040204" pitchFamily="34" charset="0"/>
              </a:rPr>
              <a:t>secet</a:t>
            </a:r>
            <a:r>
              <a:rPr lang="ro-MD" sz="1800" dirty="0">
                <a:cs typeface="Tahoma" panose="020B0604030504040204" pitchFamily="34" charset="0"/>
              </a:rPr>
              <a:t>ă.</a:t>
            </a:r>
          </a:p>
          <a:p>
            <a:pPr lvl="1" algn="just">
              <a:buFontTx/>
              <a:buChar char="-"/>
            </a:pPr>
            <a:r>
              <a:rPr lang="ro-MD" sz="1800" dirty="0">
                <a:cs typeface="Tahoma" panose="020B0604030504040204" pitchFamily="34" charset="0"/>
              </a:rPr>
              <a:t>Limita </a:t>
            </a:r>
            <a:r>
              <a:rPr lang="en-US" sz="1800" dirty="0">
                <a:cs typeface="Tahoma" panose="020B0604030504040204" pitchFamily="34" charset="0"/>
              </a:rPr>
              <a:t>de </a:t>
            </a:r>
            <a:r>
              <a:rPr lang="en-US" sz="1800" dirty="0" err="1">
                <a:cs typeface="Tahoma" panose="020B0604030504040204" pitchFamily="34" charset="0"/>
              </a:rPr>
              <a:t>producție</a:t>
            </a:r>
            <a:r>
              <a:rPr lang="en-US" sz="1800" dirty="0">
                <a:cs typeface="Tahoma" panose="020B0604030504040204" pitchFamily="34" charset="0"/>
              </a:rPr>
              <a:t> </a:t>
            </a:r>
            <a:r>
              <a:rPr lang="ro-MD" sz="1800" dirty="0">
                <a:cs typeface="Tahoma" panose="020B0604030504040204" pitchFamily="34" charset="0"/>
              </a:rPr>
              <a:t>sub</a:t>
            </a:r>
            <a:r>
              <a:rPr lang="en-US" sz="1800" dirty="0">
                <a:cs typeface="Tahoma" panose="020B0604030504040204" pitchFamily="34" charset="0"/>
              </a:rPr>
              <a:t> </a:t>
            </a:r>
            <a:r>
              <a:rPr lang="ro-MD" sz="1800" b="1" dirty="0">
                <a:cs typeface="Tahoma" panose="020B0604030504040204" pitchFamily="34" charset="0"/>
              </a:rPr>
              <a:t>3</a:t>
            </a:r>
            <a:r>
              <a:rPr lang="en-US" sz="1800" b="1" dirty="0">
                <a:cs typeface="Tahoma" panose="020B0604030504040204" pitchFamily="34" charset="0"/>
              </a:rPr>
              <a:t>000 kg/ha</a:t>
            </a:r>
            <a:r>
              <a:rPr lang="ro-MD" sz="1800" b="1" dirty="0">
                <a:cs typeface="Tahoma" panose="020B0604030504040204" pitchFamily="34" charset="0"/>
              </a:rPr>
              <a:t> </a:t>
            </a:r>
            <a:r>
              <a:rPr lang="ro-MD" sz="1800" dirty="0">
                <a:cs typeface="Tahoma" panose="020B0604030504040204" pitchFamily="34" charset="0"/>
              </a:rPr>
              <a:t>(calculată la umiditatea de 14 %).</a:t>
            </a:r>
          </a:p>
          <a:p>
            <a:pPr lvl="1" algn="just">
              <a:buFontTx/>
              <a:buChar char="-"/>
            </a:pPr>
            <a:r>
              <a:rPr lang="ro-MD" sz="1800" dirty="0">
                <a:cs typeface="Tahoma" panose="020B0604030504040204" pitchFamily="34" charset="0"/>
              </a:rPr>
              <a:t>Despăgubirea constituie </a:t>
            </a:r>
            <a:r>
              <a:rPr lang="ro-RO" sz="1800" b="1" dirty="0">
                <a:cs typeface="Tahoma" panose="020B0604030504040204" pitchFamily="34" charset="0"/>
              </a:rPr>
              <a:t>3</a:t>
            </a:r>
            <a:r>
              <a:rPr lang="en-US" sz="1800" b="1" dirty="0">
                <a:cs typeface="Tahoma" panose="020B0604030504040204" pitchFamily="34" charset="0"/>
              </a:rPr>
              <a:t>0% din </a:t>
            </a:r>
            <a:r>
              <a:rPr lang="ro-MD" sz="1800" b="1" dirty="0">
                <a:cs typeface="Tahoma" panose="020B0604030504040204" pitchFamily="34" charset="0"/>
              </a:rPr>
              <a:t>S</a:t>
            </a:r>
            <a:r>
              <a:rPr lang="en-US" sz="1800" b="1" dirty="0" err="1">
                <a:cs typeface="Tahoma" panose="020B0604030504040204" pitchFamily="34" charset="0"/>
              </a:rPr>
              <a:t>uma</a:t>
            </a:r>
            <a:r>
              <a:rPr lang="en-US" sz="1800" b="1" dirty="0">
                <a:cs typeface="Tahoma" panose="020B0604030504040204" pitchFamily="34" charset="0"/>
              </a:rPr>
              <a:t> </a:t>
            </a:r>
            <a:r>
              <a:rPr lang="ro-MD" sz="1800" b="1" dirty="0">
                <a:cs typeface="Tahoma" panose="020B0604030504040204" pitchFamily="34" charset="0"/>
              </a:rPr>
              <a:t>A</a:t>
            </a:r>
            <a:r>
              <a:rPr lang="en-US" sz="1800" b="1" dirty="0" err="1">
                <a:cs typeface="Tahoma" panose="020B0604030504040204" pitchFamily="34" charset="0"/>
              </a:rPr>
              <a:t>sigurată</a:t>
            </a:r>
            <a:r>
              <a:rPr lang="en-US" sz="1800" dirty="0">
                <a:cs typeface="Tahoma" panose="020B0604030504040204" pitchFamily="34" charset="0"/>
              </a:rPr>
              <a:t>, </a:t>
            </a:r>
            <a:r>
              <a:rPr lang="en-US" sz="1800" dirty="0" err="1">
                <a:cs typeface="Tahoma" panose="020B0604030504040204" pitchFamily="34" charset="0"/>
              </a:rPr>
              <a:t>în</a:t>
            </a:r>
            <a:r>
              <a:rPr lang="en-US" sz="1800" dirty="0">
                <a:cs typeface="Tahoma" panose="020B0604030504040204" pitchFamily="34" charset="0"/>
              </a:rPr>
              <a:t> </a:t>
            </a:r>
            <a:r>
              <a:rPr lang="en-US" sz="1800" dirty="0" err="1">
                <a:cs typeface="Tahoma" panose="020B0604030504040204" pitchFamily="34" charset="0"/>
              </a:rPr>
              <a:t>limita</a:t>
            </a:r>
            <a:r>
              <a:rPr lang="en-US" sz="1800" dirty="0">
                <a:cs typeface="Tahoma" panose="020B0604030504040204" pitchFamily="34" charset="0"/>
              </a:rPr>
              <a:t> a </a:t>
            </a:r>
            <a:r>
              <a:rPr lang="ro-RO" sz="1800" b="1" dirty="0">
                <a:cs typeface="Tahoma" panose="020B0604030504040204" pitchFamily="34" charset="0"/>
              </a:rPr>
              <a:t>10.000 MDL</a:t>
            </a:r>
            <a:r>
              <a:rPr lang="en-US" sz="1800" b="1" dirty="0">
                <a:cs typeface="Tahoma" panose="020B0604030504040204" pitchFamily="34" charset="0"/>
              </a:rPr>
              <a:t>/ha.</a:t>
            </a:r>
            <a:endParaRPr lang="ro-MD" sz="1800" b="1" dirty="0">
              <a:cs typeface="Tahoma" panose="020B0604030504040204" pitchFamily="34" charset="0"/>
            </a:endParaRPr>
          </a:p>
          <a:p>
            <a:pPr lvl="1" algn="just">
              <a:buFontTx/>
              <a:buChar char="-"/>
            </a:pPr>
            <a:r>
              <a:rPr lang="ro-RO" sz="1800" b="1" dirty="0">
                <a:cs typeface="Tahoma" panose="020B0604030504040204" pitchFamily="34" charset="0"/>
              </a:rPr>
              <a:t>FRANȘIZ</a:t>
            </a:r>
            <a:r>
              <a:rPr lang="en-US" sz="1800" b="1" dirty="0">
                <a:cs typeface="Tahoma" panose="020B0604030504040204" pitchFamily="34" charset="0"/>
              </a:rPr>
              <a:t>A </a:t>
            </a:r>
            <a:r>
              <a:rPr lang="en-US" sz="1800" dirty="0" err="1">
                <a:cs typeface="Tahoma" panose="020B0604030504040204" pitchFamily="34" charset="0"/>
              </a:rPr>
              <a:t>constituie</a:t>
            </a:r>
            <a:r>
              <a:rPr lang="ro-RO" sz="1800" b="1" dirty="0">
                <a:cs typeface="Tahoma" panose="020B0604030504040204" pitchFamily="34" charset="0"/>
              </a:rPr>
              <a:t> : 0%</a:t>
            </a:r>
          </a:p>
          <a:p>
            <a:pPr lvl="1" algn="just">
              <a:buFontTx/>
              <a:buChar char="-"/>
            </a:pPr>
            <a:endParaRPr lang="en-US" sz="1800" dirty="0">
              <a:cs typeface="Tahoma" panose="020B0604030504040204" pitchFamily="34" charset="0"/>
            </a:endParaRPr>
          </a:p>
          <a:p>
            <a:pPr marL="457200" lvl="1" indent="0" algn="just">
              <a:buNone/>
            </a:pPr>
            <a:endParaRPr lang="ro-RO" sz="1800" b="1" dirty="0">
              <a:cs typeface="Tahoma" panose="020B0604030504040204" pitchFamily="34" charset="0"/>
            </a:endParaRPr>
          </a:p>
          <a:p>
            <a:pPr marL="457200" lvl="1" indent="0" algn="just">
              <a:buNone/>
            </a:pPr>
            <a:endParaRPr lang="ro-RO" sz="1800" dirty="0">
              <a:cs typeface="Tahoma" panose="020B0604030504040204" pitchFamily="34" charset="0"/>
            </a:endParaRPr>
          </a:p>
          <a:p>
            <a:pPr marL="457200" lvl="1" indent="0" algn="just">
              <a:buNone/>
            </a:pPr>
            <a:endParaRPr lang="ro-RO" sz="2300" dirty="0">
              <a:cs typeface="Tahoma" panose="020B0604030504040204" pitchFamily="34" charset="0"/>
            </a:endParaRPr>
          </a:p>
          <a:p>
            <a:pPr marL="914400" lvl="2" indent="0" algn="just">
              <a:buNone/>
            </a:pPr>
            <a:endParaRPr lang="ro-RO" sz="2300" dirty="0">
              <a:ea typeface="Calibri" panose="020F0502020204030204" pitchFamily="34" charset="0"/>
              <a:cs typeface="Tahoma" panose="020B0604030504040204" pitchFamily="34" charset="0"/>
            </a:endParaRPr>
          </a:p>
          <a:p>
            <a:pPr marL="914400" lvl="2" indent="0" algn="just">
              <a:buNone/>
            </a:pPr>
            <a:endParaRPr lang="ro-RO" u="sng" dirty="0">
              <a:ea typeface="Calibri" panose="020F0502020204030204" pitchFamily="34" charset="0"/>
              <a:cs typeface="Tahoma" panose="020B0604030504040204" pitchFamily="34" charset="0"/>
            </a:endParaRPr>
          </a:p>
          <a:p>
            <a:pPr marL="457200" lvl="1" indent="0" algn="just">
              <a:buNone/>
            </a:pPr>
            <a:endParaRPr lang="ro-RO" sz="2000" dirty="0">
              <a:solidFill>
                <a:schemeClr val="accent6">
                  <a:lumMod val="75000"/>
                </a:schemeClr>
              </a:solidFill>
              <a:ea typeface="Calibri" panose="020F0502020204030204" pitchFamily="34" charset="0"/>
              <a:cs typeface="Tahoma" panose="020B0604030504040204" pitchFamily="34" charset="0"/>
            </a:endParaRPr>
          </a:p>
          <a:p>
            <a:pPr marL="457200" lvl="1" indent="0" algn="just">
              <a:buNone/>
            </a:pPr>
            <a:endParaRPr lang="ro-RO" sz="2000" dirty="0">
              <a:solidFill>
                <a:schemeClr val="accent6">
                  <a:lumMod val="75000"/>
                </a:schemeClr>
              </a:solidFill>
              <a:ea typeface="Calibri" panose="020F0502020204030204" pitchFamily="34" charset="0"/>
              <a:cs typeface="Tahoma" panose="020B0604030504040204" pitchFamily="34" charset="0"/>
            </a:endParaRPr>
          </a:p>
          <a:p>
            <a:pPr marL="457200" lvl="1" indent="0" algn="just">
              <a:buNone/>
            </a:pPr>
            <a:endParaRPr lang="en-US" sz="2000" dirty="0">
              <a:solidFill>
                <a:schemeClr val="accent6">
                  <a:lumMod val="75000"/>
                </a:schemeClr>
              </a:solidFill>
              <a:latin typeface="+mj-lt"/>
              <a:ea typeface="+mj-ea"/>
              <a:cs typeface="+mj-cs"/>
            </a:endParaRPr>
          </a:p>
          <a:p>
            <a:pPr marL="457200" lvl="1" indent="0" algn="just">
              <a:buNone/>
            </a:pPr>
            <a:endParaRPr lang="ro-RO" sz="4000" dirty="0">
              <a:solidFill>
                <a:schemeClr val="accent6">
                  <a:lumMod val="75000"/>
                </a:schemeClr>
              </a:solidFill>
            </a:endParaRPr>
          </a:p>
        </p:txBody>
      </p:sp>
      <p:pic>
        <p:nvPicPr>
          <p:cNvPr id="3" name="Picture 2">
            <a:extLst>
              <a:ext uri="{FF2B5EF4-FFF2-40B4-BE49-F238E27FC236}">
                <a16:creationId xmlns:a16="http://schemas.microsoft.com/office/drawing/2014/main" id="{1E8F00A7-FFA9-CF8F-7DD0-57AB5BB89F5B}"/>
              </a:ext>
            </a:extLst>
          </p:cNvPr>
          <p:cNvPicPr>
            <a:picLocks noChangeAspect="1"/>
          </p:cNvPicPr>
          <p:nvPr/>
        </p:nvPicPr>
        <p:blipFill>
          <a:blip r:embed="rId3"/>
          <a:srcRect b="21927"/>
          <a:stretch/>
        </p:blipFill>
        <p:spPr>
          <a:xfrm>
            <a:off x="4744525" y="3778897"/>
            <a:ext cx="6261135" cy="2696548"/>
          </a:xfrm>
          <a:prstGeom prst="rect">
            <a:avLst/>
          </a:prstGeom>
        </p:spPr>
      </p:pic>
    </p:spTree>
    <p:extLst>
      <p:ext uri="{BB962C8B-B14F-4D97-AF65-F5344CB8AC3E}">
        <p14:creationId xmlns:p14="http://schemas.microsoft.com/office/powerpoint/2010/main" val="2131419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03CF3B0-76E6-1BBA-3007-2F228636F2C7}"/>
              </a:ext>
            </a:extLst>
          </p:cNvPr>
          <p:cNvSpPr>
            <a:spLocks noGrp="1"/>
          </p:cNvSpPr>
          <p:nvPr>
            <p:ph type="title"/>
          </p:nvPr>
        </p:nvSpPr>
        <p:spPr>
          <a:xfrm>
            <a:off x="783772" y="814513"/>
            <a:ext cx="10960358" cy="576064"/>
          </a:xfrm>
        </p:spPr>
        <p:txBody>
          <a:bodyPr/>
          <a:lstStyle/>
          <a:p>
            <a:r>
              <a:rPr lang="ro-RO" sz="2400" dirty="0"/>
              <a:t>RISC ASIGURAT – </a:t>
            </a:r>
            <a:r>
              <a:rPr lang="ro-MD" sz="2400" u="none" strike="noStrike" dirty="0">
                <a:effectLst/>
              </a:rPr>
              <a:t>SECETĂ PEDOLOGICĂ ÎN FAZA DE RĂSĂRIRE, </a:t>
            </a:r>
            <a:br>
              <a:rPr lang="ro-MD" sz="2400" u="none" strike="noStrike" dirty="0">
                <a:effectLst/>
              </a:rPr>
            </a:br>
            <a:r>
              <a:rPr lang="ro-MD" sz="2400" u="none" strike="noStrike" dirty="0">
                <a:effectLst/>
              </a:rPr>
              <a:t>DĂUNĂTORI SPECIFICI</a:t>
            </a:r>
            <a:br>
              <a:rPr lang="en-US" sz="3200" b="1" i="0" u="none" strike="noStrike" dirty="0">
                <a:solidFill>
                  <a:srgbClr val="000000"/>
                </a:solidFill>
                <a:effectLst/>
                <a:latin typeface="Calibri" panose="020F0502020204030204" pitchFamily="34" charset="0"/>
              </a:rPr>
            </a:br>
            <a:endParaRPr lang="en-US" dirty="0"/>
          </a:p>
        </p:txBody>
      </p:sp>
      <p:graphicFrame>
        <p:nvGraphicFramePr>
          <p:cNvPr id="7" name="Content Placeholder 6">
            <a:extLst>
              <a:ext uri="{FF2B5EF4-FFF2-40B4-BE49-F238E27FC236}">
                <a16:creationId xmlns:a16="http://schemas.microsoft.com/office/drawing/2014/main" id="{14A3AD5E-2A09-C768-15EC-F16526CAC2D6}"/>
              </a:ext>
            </a:extLst>
          </p:cNvPr>
          <p:cNvGraphicFramePr>
            <a:graphicFrameLocks noGrp="1"/>
          </p:cNvGraphicFramePr>
          <p:nvPr>
            <p:ph sz="half" idx="2"/>
            <p:extLst>
              <p:ext uri="{D42A27DB-BD31-4B8C-83A1-F6EECF244321}">
                <p14:modId xmlns:p14="http://schemas.microsoft.com/office/powerpoint/2010/main" val="1017336471"/>
              </p:ext>
            </p:extLst>
          </p:nvPr>
        </p:nvGraphicFramePr>
        <p:xfrm>
          <a:off x="1279849" y="1787352"/>
          <a:ext cx="9968204" cy="4476896"/>
        </p:xfrm>
        <a:graphic>
          <a:graphicData uri="http://schemas.openxmlformats.org/drawingml/2006/table">
            <a:tbl>
              <a:tblPr firstRow="1" bandRow="1">
                <a:tableStyleId>{5C22544A-7EE6-4342-B048-85BDC9FD1C3A}</a:tableStyleId>
              </a:tblPr>
              <a:tblGrid>
                <a:gridCol w="2450044">
                  <a:extLst>
                    <a:ext uri="{9D8B030D-6E8A-4147-A177-3AD203B41FA5}">
                      <a16:colId xmlns:a16="http://schemas.microsoft.com/office/drawing/2014/main" val="3631024977"/>
                    </a:ext>
                  </a:extLst>
                </a:gridCol>
                <a:gridCol w="3766018">
                  <a:extLst>
                    <a:ext uri="{9D8B030D-6E8A-4147-A177-3AD203B41FA5}">
                      <a16:colId xmlns:a16="http://schemas.microsoft.com/office/drawing/2014/main" val="1704879212"/>
                    </a:ext>
                  </a:extLst>
                </a:gridCol>
                <a:gridCol w="3752142">
                  <a:extLst>
                    <a:ext uri="{9D8B030D-6E8A-4147-A177-3AD203B41FA5}">
                      <a16:colId xmlns:a16="http://schemas.microsoft.com/office/drawing/2014/main" val="215132139"/>
                    </a:ext>
                  </a:extLst>
                </a:gridCol>
              </a:tblGrid>
              <a:tr h="871872">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92" marR="9592" marT="9592"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o-MD" sz="1600" u="none" strike="noStrike" dirty="0">
                          <a:effectLst/>
                        </a:rPr>
                        <a:t>SECETĂ PEDOLOGICĂ ÎN FAZA DE RĂSĂRIRE</a:t>
                      </a:r>
                      <a:endParaRPr lang="en-US" sz="1600" b="1" i="0" u="none" strike="noStrike" dirty="0">
                        <a:solidFill>
                          <a:srgbClr val="000000"/>
                        </a:solidFill>
                        <a:effectLst/>
                        <a:latin typeface="Calibri" panose="020F0502020204030204" pitchFamily="34" charset="0"/>
                      </a:endParaRPr>
                    </a:p>
                    <a:p>
                      <a:pPr algn="ctr" fontAlgn="b"/>
                      <a:endParaRPr lang="en-US" sz="1600" b="0" i="0" u="none" strike="noStrike" dirty="0">
                        <a:solidFill>
                          <a:srgbClr val="000000"/>
                        </a:solidFill>
                        <a:effectLst/>
                        <a:latin typeface="Calibri" panose="020F0502020204030204" pitchFamily="34" charset="0"/>
                      </a:endParaRPr>
                    </a:p>
                  </a:txBody>
                  <a:tcPr marL="9592" marR="9592" marT="9592"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o-MD" sz="1600" b="1" i="0" u="none" strike="noStrike" dirty="0">
                          <a:solidFill>
                            <a:schemeClr val="bg1"/>
                          </a:solidFill>
                          <a:effectLst/>
                          <a:latin typeface="Calibri" panose="020F0502020204030204" pitchFamily="34" charset="0"/>
                        </a:rPr>
                        <a:t>DĂUNĂTORI SPECIFICI</a:t>
                      </a:r>
                      <a:endParaRPr lang="en-US" sz="1600" b="1" i="0" u="none" strike="noStrike" dirty="0">
                        <a:solidFill>
                          <a:schemeClr val="bg1"/>
                        </a:solidFill>
                        <a:effectLst/>
                        <a:latin typeface="Calibri" panose="020F0502020204030204" pitchFamily="34" charset="0"/>
                      </a:endParaRPr>
                    </a:p>
                    <a:p>
                      <a:pPr algn="ctr" fontAlgn="ctr"/>
                      <a:endParaRPr lang="en-US" sz="1600" b="1" i="0" u="none" strike="noStrike" dirty="0">
                        <a:solidFill>
                          <a:srgbClr val="000000"/>
                        </a:solidFill>
                        <a:effectLst/>
                        <a:latin typeface="Calibri" panose="020F0502020204030204" pitchFamily="34" charset="0"/>
                      </a:endParaRPr>
                    </a:p>
                  </a:txBody>
                  <a:tcPr marL="9592" marR="9592" marT="9592" marB="0" anchor="ctr"/>
                </a:tc>
                <a:extLst>
                  <a:ext uri="{0D108BD9-81ED-4DB2-BD59-A6C34878D82A}">
                    <a16:rowId xmlns:a16="http://schemas.microsoft.com/office/drawing/2014/main" val="1637872180"/>
                  </a:ext>
                </a:extLst>
              </a:tr>
              <a:tr h="382480">
                <a:tc rowSpan="3">
                  <a:txBody>
                    <a:bodyPr/>
                    <a:lstStyle/>
                    <a:p>
                      <a:pPr algn="ctr" fontAlgn="ctr"/>
                      <a:r>
                        <a:rPr lang="pt-BR" sz="1600" b="1" u="none" strike="noStrike" dirty="0">
                          <a:effectLst/>
                        </a:rPr>
                        <a:t>Termenul limită pentru depunerea cererii de asigurare</a:t>
                      </a:r>
                      <a:endParaRPr lang="pt-BR" sz="1600" b="1" i="0" u="none" strike="noStrike" dirty="0">
                        <a:solidFill>
                          <a:srgbClr val="000000"/>
                        </a:solidFill>
                        <a:effectLst/>
                        <a:latin typeface="Calibri" panose="020F0502020204030204" pitchFamily="34" charset="0"/>
                      </a:endParaRPr>
                    </a:p>
                  </a:txBody>
                  <a:tcPr marL="9592" marR="9592" marT="9592" marB="0" anchor="ctr"/>
                </a:tc>
                <a:tc>
                  <a:txBody>
                    <a:bodyPr/>
                    <a:lstStyle/>
                    <a:p>
                      <a:pPr algn="l" fontAlgn="ctr"/>
                      <a:r>
                        <a:rPr lang="ro-MD" sz="1600" u="none" strike="noStrike" dirty="0">
                          <a:effectLst/>
                        </a:rPr>
                        <a:t>R</a:t>
                      </a:r>
                      <a:r>
                        <a:rPr lang="en-US" sz="1600" u="none" strike="noStrike" dirty="0">
                          <a:effectLst/>
                        </a:rPr>
                        <a:t>apița de toamnă</a:t>
                      </a:r>
                      <a:r>
                        <a:rPr lang="ro-MD" sz="1600" u="none" strike="noStrike" dirty="0">
                          <a:effectLst/>
                        </a:rPr>
                        <a:t> - </a:t>
                      </a:r>
                      <a:r>
                        <a:rPr lang="en-US" sz="1600" u="none" strike="noStrike" dirty="0">
                          <a:effectLst/>
                        </a:rPr>
                        <a:t>31 August</a:t>
                      </a:r>
                      <a:endParaRPr lang="en-US" sz="1600" b="0" i="0" u="none" strike="noStrike" dirty="0">
                        <a:solidFill>
                          <a:srgbClr val="000000"/>
                        </a:solidFill>
                        <a:effectLst/>
                        <a:latin typeface="Calibri" panose="020F0502020204030204" pitchFamily="34" charset="0"/>
                      </a:endParaRPr>
                    </a:p>
                  </a:txBody>
                  <a:tcPr marL="9592" marR="9592" marT="9592" marB="0" anchor="ctr"/>
                </a:tc>
                <a:tc>
                  <a:txBody>
                    <a:bodyPr/>
                    <a:lstStyle/>
                    <a:p>
                      <a:pPr algn="l" fontAlgn="ctr"/>
                      <a:r>
                        <a:rPr lang="ro-MD" sz="1600" u="none" strike="noStrike" dirty="0">
                          <a:effectLst/>
                        </a:rPr>
                        <a:t>R</a:t>
                      </a:r>
                      <a:r>
                        <a:rPr lang="en-US" sz="1600" u="none" strike="noStrike" dirty="0">
                          <a:effectLst/>
                        </a:rPr>
                        <a:t>apița de toamnă</a:t>
                      </a:r>
                      <a:r>
                        <a:rPr lang="ro-MD" sz="1600" u="none" strike="noStrike" dirty="0">
                          <a:effectLst/>
                        </a:rPr>
                        <a:t> - </a:t>
                      </a:r>
                      <a:r>
                        <a:rPr lang="en-US" sz="1600" u="none" strike="noStrike" dirty="0">
                          <a:effectLst/>
                        </a:rPr>
                        <a:t>31 August</a:t>
                      </a:r>
                      <a:endParaRPr lang="en-US" sz="1600" b="0" i="0" u="none" strike="noStrike" dirty="0">
                        <a:solidFill>
                          <a:srgbClr val="000000"/>
                        </a:solidFill>
                        <a:effectLst/>
                        <a:latin typeface="Calibri" panose="020F0502020204030204" pitchFamily="34" charset="0"/>
                      </a:endParaRPr>
                    </a:p>
                  </a:txBody>
                  <a:tcPr marL="9592" marR="9592" marT="9592" marB="0" anchor="ctr"/>
                </a:tc>
                <a:extLst>
                  <a:ext uri="{0D108BD9-81ED-4DB2-BD59-A6C34878D82A}">
                    <a16:rowId xmlns:a16="http://schemas.microsoft.com/office/drawing/2014/main" val="3854527857"/>
                  </a:ext>
                </a:extLst>
              </a:tr>
              <a:tr h="382480">
                <a:tc vMerge="1">
                  <a:txBody>
                    <a:bodyPr/>
                    <a:lstStyle/>
                    <a:p>
                      <a:endParaRPr lang="en-US"/>
                    </a:p>
                  </a:txBody>
                  <a:tcPr/>
                </a:tc>
                <a:tc>
                  <a:txBody>
                    <a:bodyPr/>
                    <a:lstStyle/>
                    <a:p>
                      <a:pPr algn="l" fontAlgn="ctr"/>
                      <a:r>
                        <a:rPr lang="ro-MD" sz="1600" u="none" strike="noStrike" dirty="0">
                          <a:effectLst/>
                        </a:rPr>
                        <a:t>Cereale</a:t>
                      </a:r>
                      <a:r>
                        <a:rPr lang="en-US" sz="1600" u="none" strike="noStrike" dirty="0">
                          <a:effectLst/>
                        </a:rPr>
                        <a:t> de toamnă</a:t>
                      </a:r>
                      <a:r>
                        <a:rPr lang="ro-MD" sz="1600" u="none" strike="noStrike" dirty="0">
                          <a:effectLst/>
                        </a:rPr>
                        <a:t> - </a:t>
                      </a:r>
                      <a:r>
                        <a:rPr lang="en-US" sz="1600" u="none" strike="noStrike" dirty="0">
                          <a:effectLst/>
                        </a:rPr>
                        <a:t>30 Septembrie</a:t>
                      </a:r>
                      <a:endParaRPr lang="en-US" sz="1600" b="0" i="0" u="none" strike="noStrike" dirty="0">
                        <a:solidFill>
                          <a:srgbClr val="000000"/>
                        </a:solidFill>
                        <a:effectLst/>
                        <a:latin typeface="Calibri" panose="020F0502020204030204" pitchFamily="34" charset="0"/>
                      </a:endParaRPr>
                    </a:p>
                  </a:txBody>
                  <a:tcPr marL="9592" marR="9592" marT="9592" marB="0" anchor="ctr"/>
                </a:tc>
                <a:tc>
                  <a:txBody>
                    <a:bodyPr/>
                    <a:lstStyle/>
                    <a:p>
                      <a:pPr algn="l" fontAlgn="ctr"/>
                      <a:r>
                        <a:rPr lang="ro-MD" sz="1600" u="none" strike="noStrike" dirty="0">
                          <a:effectLst/>
                        </a:rPr>
                        <a:t>Cereale</a:t>
                      </a:r>
                      <a:r>
                        <a:rPr lang="en-US" sz="1600" u="none" strike="noStrike" dirty="0">
                          <a:effectLst/>
                        </a:rPr>
                        <a:t> de toamnă</a:t>
                      </a:r>
                      <a:r>
                        <a:rPr lang="ro-MD" sz="1600" u="none" strike="noStrike" dirty="0">
                          <a:effectLst/>
                        </a:rPr>
                        <a:t> - </a:t>
                      </a:r>
                      <a:r>
                        <a:rPr lang="en-US" sz="1600" u="none" strike="noStrike" dirty="0">
                          <a:effectLst/>
                        </a:rPr>
                        <a:t>30 Septembrie</a:t>
                      </a:r>
                      <a:endParaRPr lang="en-US" sz="1600" b="0" i="0" u="none" strike="noStrike" dirty="0">
                        <a:solidFill>
                          <a:srgbClr val="000000"/>
                        </a:solidFill>
                        <a:effectLst/>
                        <a:latin typeface="Calibri" panose="020F0502020204030204" pitchFamily="34" charset="0"/>
                      </a:endParaRPr>
                    </a:p>
                  </a:txBody>
                  <a:tcPr marL="9592" marR="9592" marT="9592" marB="0" anchor="ctr"/>
                </a:tc>
                <a:extLst>
                  <a:ext uri="{0D108BD9-81ED-4DB2-BD59-A6C34878D82A}">
                    <a16:rowId xmlns:a16="http://schemas.microsoft.com/office/drawing/2014/main" val="376188723"/>
                  </a:ext>
                </a:extLst>
              </a:tr>
              <a:tr h="382480">
                <a:tc vMerge="1">
                  <a:txBody>
                    <a:bodyPr/>
                    <a:lstStyle/>
                    <a:p>
                      <a:endParaRPr lang="en-US"/>
                    </a:p>
                  </a:txBody>
                  <a:tcPr/>
                </a:tc>
                <a:tc>
                  <a:txBody>
                    <a:bodyPr/>
                    <a:lstStyle/>
                    <a:p>
                      <a:pPr algn="l" fontAlgn="ctr"/>
                      <a:r>
                        <a:rPr lang="ro-MD" sz="1600" u="none" strike="noStrike" dirty="0">
                          <a:effectLst/>
                        </a:rPr>
                        <a:t>C</a:t>
                      </a:r>
                      <a:r>
                        <a:rPr lang="en-US" sz="1600" u="none" strike="noStrike" dirty="0">
                          <a:effectLst/>
                        </a:rPr>
                        <a:t>ulturile de primăvară </a:t>
                      </a:r>
                      <a:r>
                        <a:rPr lang="ro-MD" sz="1600" u="none" strike="noStrike" dirty="0">
                          <a:effectLst/>
                        </a:rPr>
                        <a:t>nu pot fi asigurate</a:t>
                      </a:r>
                      <a:endParaRPr lang="en-US" sz="1600" b="0" i="0" u="none" strike="noStrike" dirty="0">
                        <a:solidFill>
                          <a:srgbClr val="000000"/>
                        </a:solidFill>
                        <a:effectLst/>
                        <a:latin typeface="Calibri" panose="020F0502020204030204" pitchFamily="34" charset="0"/>
                      </a:endParaRPr>
                    </a:p>
                  </a:txBody>
                  <a:tcPr marL="9592" marR="9592" marT="9592" marB="0" anchor="ctr"/>
                </a:tc>
                <a:tc>
                  <a:txBody>
                    <a:bodyPr/>
                    <a:lstStyle/>
                    <a:p>
                      <a:pPr algn="l" fontAlgn="ctr"/>
                      <a:r>
                        <a:rPr lang="ro-MD" sz="1600" u="none" strike="noStrike" dirty="0">
                          <a:effectLst/>
                        </a:rPr>
                        <a:t>C</a:t>
                      </a:r>
                      <a:r>
                        <a:rPr lang="en-US" sz="1600" u="none" strike="noStrike" dirty="0">
                          <a:effectLst/>
                        </a:rPr>
                        <a:t>ulturile de primăvară </a:t>
                      </a:r>
                      <a:r>
                        <a:rPr lang="ro-MD" sz="1600" u="none" strike="noStrike" dirty="0">
                          <a:effectLst/>
                        </a:rPr>
                        <a:t>– 31 martie</a:t>
                      </a:r>
                      <a:endParaRPr lang="en-US" sz="1600" b="0" i="0" u="none" strike="noStrike" dirty="0">
                        <a:solidFill>
                          <a:srgbClr val="000000"/>
                        </a:solidFill>
                        <a:effectLst/>
                        <a:latin typeface="Calibri" panose="020F0502020204030204" pitchFamily="34" charset="0"/>
                      </a:endParaRPr>
                    </a:p>
                  </a:txBody>
                  <a:tcPr marL="9592" marR="9592" marT="9592" marB="0" anchor="ctr"/>
                </a:tc>
                <a:extLst>
                  <a:ext uri="{0D108BD9-81ED-4DB2-BD59-A6C34878D82A}">
                    <a16:rowId xmlns:a16="http://schemas.microsoft.com/office/drawing/2014/main" val="4171043794"/>
                  </a:ext>
                </a:extLst>
              </a:tr>
              <a:tr h="1063593">
                <a:tc rowSpan="2">
                  <a:txBody>
                    <a:bodyPr/>
                    <a:lstStyle/>
                    <a:p>
                      <a:pPr algn="ctr" fontAlgn="ctr"/>
                      <a:r>
                        <a:rPr lang="en-US" sz="1600" b="1" u="none" strike="noStrike" dirty="0">
                          <a:effectLst/>
                        </a:rPr>
                        <a:t>Ce despăgubim </a:t>
                      </a:r>
                      <a:endParaRPr lang="en-US" sz="1600" b="1" i="0" u="none" strike="noStrike" dirty="0">
                        <a:solidFill>
                          <a:srgbClr val="000000"/>
                        </a:solidFill>
                        <a:effectLst/>
                        <a:latin typeface="Calibri" panose="020F0502020204030204" pitchFamily="34" charset="0"/>
                      </a:endParaRPr>
                    </a:p>
                  </a:txBody>
                  <a:tcPr marL="9592" marR="9592" marT="9592" marB="0" anchor="ctr"/>
                </a:tc>
                <a:tc rowSpan="2">
                  <a:txBody>
                    <a:bodyPr/>
                    <a:lstStyle/>
                    <a:p>
                      <a:pPr algn="ctr" fontAlgn="ctr"/>
                      <a:r>
                        <a:rPr lang="ro-MD" sz="1600" b="0" i="0" u="none" strike="noStrike" dirty="0">
                          <a:solidFill>
                            <a:srgbClr val="000000"/>
                          </a:solidFill>
                          <a:effectLst/>
                          <a:latin typeface="Calibri" panose="020F0502020204030204" pitchFamily="34" charset="0"/>
                        </a:rPr>
                        <a:t> </a:t>
                      </a:r>
                      <a:r>
                        <a:rPr lang="ro-MD" sz="1600" b="1" i="0" u="none" strike="noStrike" dirty="0">
                          <a:solidFill>
                            <a:srgbClr val="000000"/>
                          </a:solidFill>
                          <a:effectLst/>
                          <a:latin typeface="Calibri" panose="020F0502020204030204" pitchFamily="34" charset="0"/>
                        </a:rPr>
                        <a:t>15 %</a:t>
                      </a:r>
                      <a:r>
                        <a:rPr lang="ro-MD" sz="1600" b="0" i="0" u="none" strike="noStrike" dirty="0">
                          <a:solidFill>
                            <a:srgbClr val="000000"/>
                          </a:solidFill>
                          <a:effectLst/>
                          <a:latin typeface="Calibri" panose="020F0502020204030204" pitchFamily="34" charset="0"/>
                        </a:rPr>
                        <a:t> din Suma Asigurată dar nu mai mult de </a:t>
                      </a:r>
                    </a:p>
                    <a:p>
                      <a:pPr algn="ctr" fontAlgn="ctr"/>
                      <a:r>
                        <a:rPr lang="ro-MD" sz="1600" b="0" i="0" u="none" strike="noStrike" dirty="0">
                          <a:solidFill>
                            <a:srgbClr val="000000"/>
                          </a:solidFill>
                          <a:effectLst/>
                          <a:latin typeface="Calibri" panose="020F0502020204030204" pitchFamily="34" charset="0"/>
                        </a:rPr>
                        <a:t>4 000 lei/ha după efectuarea reînsămânțării</a:t>
                      </a:r>
                      <a:endParaRPr lang="fr-FR" sz="1600" b="0" i="0" u="none" strike="noStrike" dirty="0">
                        <a:solidFill>
                          <a:srgbClr val="000000"/>
                        </a:solidFill>
                        <a:effectLst/>
                        <a:latin typeface="Calibri" panose="020F0502020204030204" pitchFamily="34" charset="0"/>
                      </a:endParaRPr>
                    </a:p>
                  </a:txBody>
                  <a:tcPr marL="9592" marR="9592" marT="9592"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o-MD" sz="1600" b="1" u="none" strike="noStrike" dirty="0">
                          <a:effectLst/>
                        </a:rPr>
                        <a:t>C</a:t>
                      </a:r>
                      <a:r>
                        <a:rPr lang="en-US" sz="1600" b="1" u="none" strike="noStrike" dirty="0">
                          <a:effectLst/>
                        </a:rPr>
                        <a:t>ulturile  de toamnă</a:t>
                      </a:r>
                      <a:r>
                        <a:rPr lang="ro-MD" sz="1600" b="1" u="none" strike="noStrike" dirty="0">
                          <a:effectLst/>
                        </a:rPr>
                        <a:t> </a:t>
                      </a:r>
                      <a:r>
                        <a:rPr lang="ro-MD" sz="1600" u="none" strike="noStrike" dirty="0">
                          <a:effectLst/>
                        </a:rPr>
                        <a:t>– până la 30.11 se despăgubesc cu </a:t>
                      </a:r>
                      <a:r>
                        <a:rPr lang="en-US" sz="1600" b="1" u="none" strike="noStrike" dirty="0">
                          <a:effectLst/>
                        </a:rPr>
                        <a:t>20 % din Suma asigurată </a:t>
                      </a:r>
                      <a:r>
                        <a:rPr lang="en-US" sz="1600" u="none" strike="noStrike" dirty="0">
                          <a:solidFill>
                            <a:schemeClr val="tx1"/>
                          </a:solidFill>
                          <a:effectLst/>
                        </a:rPr>
                        <a:t>dar nu mai </a:t>
                      </a:r>
                      <a:r>
                        <a:rPr lang="ro-MD" sz="1600" u="none" strike="noStrike" dirty="0">
                          <a:solidFill>
                            <a:schemeClr val="tx1"/>
                          </a:solidFill>
                          <a:effectLst/>
                        </a:rPr>
                        <a:t>  </a:t>
                      </a:r>
                      <a:r>
                        <a:rPr lang="en-US" sz="1600" u="none" strike="noStrike" dirty="0">
                          <a:solidFill>
                            <a:schemeClr val="tx1"/>
                          </a:solidFill>
                          <a:effectLst/>
                        </a:rPr>
                        <a:t>mult de 5.000 MDL per hectar, </a:t>
                      </a:r>
                      <a:r>
                        <a:rPr lang="ro-MD" sz="1600" u="none" strike="noStrike" dirty="0">
                          <a:effectLst/>
                        </a:rPr>
                        <a:t>după </a:t>
                      </a:r>
                      <a:r>
                        <a:rPr lang="en-US" sz="1600" u="none" strike="noStrike" dirty="0">
                          <a:effectLst/>
                        </a:rPr>
                        <a:t>reînsăm</a:t>
                      </a:r>
                      <a:r>
                        <a:rPr lang="ro-MD" sz="1600" u="none" strike="noStrike" dirty="0">
                          <a:effectLst/>
                        </a:rPr>
                        <a:t>â</a:t>
                      </a:r>
                      <a:r>
                        <a:rPr lang="en-US" sz="1600" u="none" strike="noStrike" dirty="0">
                          <a:effectLst/>
                        </a:rPr>
                        <a:t>nțarea parcelei afectate</a:t>
                      </a:r>
                      <a:endParaRPr lang="en-US" sz="1600" b="0" i="0" u="none" strike="noStrike" dirty="0">
                        <a:solidFill>
                          <a:srgbClr val="000000"/>
                        </a:solidFill>
                        <a:effectLst/>
                        <a:latin typeface="Calibri" panose="020F0502020204030204" pitchFamily="34" charset="0"/>
                      </a:endParaRPr>
                    </a:p>
                    <a:p>
                      <a:pPr algn="l" fontAlgn="ctr"/>
                      <a:endParaRPr lang="en-US" sz="1600" b="0" i="0" u="none" strike="noStrike" dirty="0">
                        <a:solidFill>
                          <a:srgbClr val="000000"/>
                        </a:solidFill>
                        <a:effectLst/>
                        <a:latin typeface="Calibri" panose="020F0502020204030204" pitchFamily="34" charset="0"/>
                      </a:endParaRPr>
                    </a:p>
                  </a:txBody>
                  <a:tcPr marL="9592" marR="9592" marT="9592" marB="0" anchor="ctr"/>
                </a:tc>
                <a:extLst>
                  <a:ext uri="{0D108BD9-81ED-4DB2-BD59-A6C34878D82A}">
                    <a16:rowId xmlns:a16="http://schemas.microsoft.com/office/drawing/2014/main" val="3426083005"/>
                  </a:ext>
                </a:extLst>
              </a:tr>
              <a:tr h="1063593">
                <a:tc vMerge="1">
                  <a:txBody>
                    <a:bodyPr/>
                    <a:lstStyle/>
                    <a:p>
                      <a:endParaRPr lang="en-US"/>
                    </a:p>
                  </a:txBody>
                  <a:tcPr/>
                </a:tc>
                <a:tc vMerge="1">
                  <a:txBody>
                    <a:bodyPr/>
                    <a:lstStyle/>
                    <a:p>
                      <a:endParaRPr 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o-MD" sz="1600" b="1" u="none" strike="noStrike" dirty="0">
                          <a:effectLst/>
                        </a:rPr>
                        <a:t>C</a:t>
                      </a:r>
                      <a:r>
                        <a:rPr lang="en-US" sz="1600" b="1" u="none" strike="noStrike" dirty="0">
                          <a:effectLst/>
                        </a:rPr>
                        <a:t>ulturile de primăvară </a:t>
                      </a:r>
                      <a:r>
                        <a:rPr lang="ro-MD" sz="1600" u="none" strike="noStrike" dirty="0">
                          <a:effectLst/>
                        </a:rPr>
                        <a:t>– până la 31.05 se despăgubesc cu </a:t>
                      </a:r>
                      <a:r>
                        <a:rPr lang="en-US" sz="1600" b="1" u="none" strike="noStrike" dirty="0">
                          <a:effectLst/>
                        </a:rPr>
                        <a:t>20 % din Suma asigurată </a:t>
                      </a:r>
                      <a:r>
                        <a:rPr lang="en-US" sz="1600" u="none" strike="noStrike" dirty="0">
                          <a:solidFill>
                            <a:schemeClr val="tx1"/>
                          </a:solidFill>
                          <a:effectLst/>
                        </a:rPr>
                        <a:t>dar nu mai </a:t>
                      </a:r>
                      <a:r>
                        <a:rPr lang="ro-MD" sz="1600" u="none" strike="noStrike" dirty="0">
                          <a:solidFill>
                            <a:schemeClr val="tx1"/>
                          </a:solidFill>
                          <a:effectLst/>
                        </a:rPr>
                        <a:t>  </a:t>
                      </a:r>
                      <a:r>
                        <a:rPr lang="en-US" sz="1600" u="none" strike="noStrike" dirty="0">
                          <a:solidFill>
                            <a:schemeClr val="tx1"/>
                          </a:solidFill>
                          <a:effectLst/>
                        </a:rPr>
                        <a:t>mult de 5.000 MDL per hectar, </a:t>
                      </a:r>
                      <a:r>
                        <a:rPr lang="ro-MD" sz="1600" u="none" strike="noStrike" dirty="0">
                          <a:effectLst/>
                        </a:rPr>
                        <a:t>după </a:t>
                      </a:r>
                      <a:r>
                        <a:rPr lang="en-US" sz="1600" u="none" strike="noStrike" dirty="0">
                          <a:effectLst/>
                        </a:rPr>
                        <a:t>reînsăm</a:t>
                      </a:r>
                      <a:r>
                        <a:rPr lang="ro-MD" sz="1600" u="none" strike="noStrike" dirty="0">
                          <a:effectLst/>
                        </a:rPr>
                        <a:t>â</a:t>
                      </a:r>
                      <a:r>
                        <a:rPr lang="en-US" sz="1600" u="none" strike="noStrike" dirty="0">
                          <a:effectLst/>
                        </a:rPr>
                        <a:t>nțarea parcelei afectate</a:t>
                      </a:r>
                      <a:endParaRPr lang="en-US" sz="1600" b="0" i="0" u="none" strike="noStrike" dirty="0">
                        <a:solidFill>
                          <a:srgbClr val="000000"/>
                        </a:solidFill>
                        <a:effectLst/>
                        <a:latin typeface="Calibri" panose="020F0502020204030204" pitchFamily="34" charset="0"/>
                      </a:endParaRPr>
                    </a:p>
                    <a:p>
                      <a:pPr algn="l" fontAlgn="ctr"/>
                      <a:endParaRPr lang="en-US" sz="1600" b="0" i="0" u="none" strike="noStrike" dirty="0">
                        <a:solidFill>
                          <a:srgbClr val="000000"/>
                        </a:solidFill>
                        <a:effectLst/>
                        <a:latin typeface="Calibri" panose="020F0502020204030204" pitchFamily="34" charset="0"/>
                      </a:endParaRPr>
                    </a:p>
                  </a:txBody>
                  <a:tcPr marL="9592" marR="9592" marT="9592" marB="0" anchor="ctr"/>
                </a:tc>
                <a:extLst>
                  <a:ext uri="{0D108BD9-81ED-4DB2-BD59-A6C34878D82A}">
                    <a16:rowId xmlns:a16="http://schemas.microsoft.com/office/drawing/2014/main" val="2661390179"/>
                  </a:ext>
                </a:extLst>
              </a:tr>
            </a:tbl>
          </a:graphicData>
        </a:graphic>
      </p:graphicFrame>
    </p:spTree>
    <p:extLst>
      <p:ext uri="{BB962C8B-B14F-4D97-AF65-F5344CB8AC3E}">
        <p14:creationId xmlns:p14="http://schemas.microsoft.com/office/powerpoint/2010/main" val="163501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B0D5-F314-3985-4F6E-395C4B485769}"/>
              </a:ext>
            </a:extLst>
          </p:cNvPr>
          <p:cNvSpPr>
            <a:spLocks noGrp="1"/>
          </p:cNvSpPr>
          <p:nvPr>
            <p:ph type="title"/>
          </p:nvPr>
        </p:nvSpPr>
        <p:spPr>
          <a:xfrm>
            <a:off x="502918" y="451845"/>
            <a:ext cx="8960528" cy="576064"/>
          </a:xfrm>
        </p:spPr>
        <p:txBody>
          <a:bodyPr/>
          <a:lstStyle/>
          <a:p>
            <a:r>
              <a:rPr lang="ro-MD" sz="2400" dirty="0"/>
              <a:t>EXEMPLU DE CALCUL RAPIȚĂ DE TOAMNĂ </a:t>
            </a:r>
            <a:br>
              <a:rPr lang="ro-MD" sz="2400" dirty="0"/>
            </a:br>
            <a:r>
              <a:rPr lang="ro-MD" sz="1800" i="1" dirty="0"/>
              <a:t>(</a:t>
            </a:r>
            <a:r>
              <a:rPr lang="ro-MD" sz="1800" i="1" u="sng" dirty="0"/>
              <a:t>Brassica napus oliefera</a:t>
            </a:r>
            <a:r>
              <a:rPr lang="ro-MD" sz="1800" i="1" dirty="0"/>
              <a:t>)</a:t>
            </a:r>
            <a:endParaRPr lang="en-US" sz="1800" i="1" dirty="0"/>
          </a:p>
        </p:txBody>
      </p:sp>
      <p:sp>
        <p:nvSpPr>
          <p:cNvPr id="7" name="TextBox 6">
            <a:extLst>
              <a:ext uri="{FF2B5EF4-FFF2-40B4-BE49-F238E27FC236}">
                <a16:creationId xmlns:a16="http://schemas.microsoft.com/office/drawing/2014/main" id="{9902B093-EBC1-0EAA-227E-EA486CDF756E}"/>
              </a:ext>
            </a:extLst>
          </p:cNvPr>
          <p:cNvSpPr txBox="1"/>
          <p:nvPr/>
        </p:nvSpPr>
        <p:spPr>
          <a:xfrm>
            <a:off x="213669" y="1027909"/>
            <a:ext cx="11633948" cy="1569660"/>
          </a:xfrm>
          <a:prstGeom prst="rect">
            <a:avLst/>
          </a:prstGeom>
          <a:noFill/>
        </p:spPr>
        <p:txBody>
          <a:bodyPr wrap="square" rtlCol="0">
            <a:spAutoFit/>
          </a:bodyPr>
          <a:lstStyle/>
          <a:p>
            <a:endParaRPr lang="ro-MD" sz="1400" b="1" dirty="0"/>
          </a:p>
          <a:p>
            <a:r>
              <a:rPr lang="ro-MD" sz="1400" b="1" dirty="0"/>
              <a:t>Pachet complet de riscuri asigurate</a:t>
            </a:r>
            <a:r>
              <a:rPr lang="en-US" sz="1400" dirty="0"/>
              <a:t>:</a:t>
            </a:r>
            <a:r>
              <a:rPr lang="ro-MD" sz="1400" dirty="0"/>
              <a:t>  </a:t>
            </a:r>
            <a:r>
              <a:rPr lang="en-US" sz="1400" dirty="0"/>
              <a:t>Grindin</a:t>
            </a:r>
            <a:r>
              <a:rPr lang="ro-MD" sz="1400" dirty="0"/>
              <a:t>ă, Incendiu, Furtună, Ploaie torențială, Îngheț, Secetă pedologică în faza de răsărire, Daune provocate de particule de sol antrenate de vântul puternic, Crustă, Spălarea solului, Dăunători specifici</a:t>
            </a:r>
            <a:endParaRPr lang="en-US" sz="1400" dirty="0"/>
          </a:p>
          <a:p>
            <a:endParaRPr lang="ro-MD" dirty="0"/>
          </a:p>
          <a:p>
            <a:endParaRPr lang="ro-MD" dirty="0"/>
          </a:p>
          <a:p>
            <a:endParaRPr lang="en-US" dirty="0"/>
          </a:p>
        </p:txBody>
      </p:sp>
      <p:graphicFrame>
        <p:nvGraphicFramePr>
          <p:cNvPr id="3" name="Table 3">
            <a:extLst>
              <a:ext uri="{FF2B5EF4-FFF2-40B4-BE49-F238E27FC236}">
                <a16:creationId xmlns:a16="http://schemas.microsoft.com/office/drawing/2014/main" id="{0106F20F-17F7-5267-9CEC-DC76FD80AA06}"/>
              </a:ext>
            </a:extLst>
          </p:cNvPr>
          <p:cNvGraphicFramePr>
            <a:graphicFrameLocks noGrp="1"/>
          </p:cNvGraphicFramePr>
          <p:nvPr>
            <p:extLst>
              <p:ext uri="{D42A27DB-BD31-4B8C-83A1-F6EECF244321}">
                <p14:modId xmlns:p14="http://schemas.microsoft.com/office/powerpoint/2010/main" val="1129466113"/>
              </p:ext>
            </p:extLst>
          </p:nvPr>
        </p:nvGraphicFramePr>
        <p:xfrm>
          <a:off x="830424" y="4140747"/>
          <a:ext cx="10718686" cy="2514600"/>
        </p:xfrm>
        <a:graphic>
          <a:graphicData uri="http://schemas.openxmlformats.org/drawingml/2006/table">
            <a:tbl>
              <a:tblPr firstRow="1" bandRow="1">
                <a:tableStyleId>{5C22544A-7EE6-4342-B048-85BDC9FD1C3A}</a:tableStyleId>
              </a:tblPr>
              <a:tblGrid>
                <a:gridCol w="3173235">
                  <a:extLst>
                    <a:ext uri="{9D8B030D-6E8A-4147-A177-3AD203B41FA5}">
                      <a16:colId xmlns:a16="http://schemas.microsoft.com/office/drawing/2014/main" val="1460196581"/>
                    </a:ext>
                  </a:extLst>
                </a:gridCol>
                <a:gridCol w="3840337">
                  <a:extLst>
                    <a:ext uri="{9D8B030D-6E8A-4147-A177-3AD203B41FA5}">
                      <a16:colId xmlns:a16="http://schemas.microsoft.com/office/drawing/2014/main" val="1874357620"/>
                    </a:ext>
                  </a:extLst>
                </a:gridCol>
                <a:gridCol w="3705114">
                  <a:extLst>
                    <a:ext uri="{9D8B030D-6E8A-4147-A177-3AD203B41FA5}">
                      <a16:colId xmlns:a16="http://schemas.microsoft.com/office/drawing/2014/main" val="1429870486"/>
                    </a:ext>
                  </a:extLst>
                </a:gridCol>
              </a:tblGrid>
              <a:tr h="271863">
                <a:tc gridSpan="3">
                  <a:txBody>
                    <a:bodyPr/>
                    <a:lstStyle/>
                    <a:p>
                      <a:pPr algn="ctr"/>
                      <a:r>
                        <a:rPr lang="en-US" sz="1300" b="1" dirty="0"/>
                        <a:t>Desp</a:t>
                      </a:r>
                      <a:r>
                        <a:rPr lang="ro-MD" sz="1300" b="1" dirty="0"/>
                        <a:t>ăgubiri </a:t>
                      </a:r>
                    </a:p>
                  </a:txBody>
                  <a:tcPr/>
                </a:tc>
                <a:tc hMerge="1">
                  <a:txBody>
                    <a:bodyPr/>
                    <a:lstStyle/>
                    <a:p>
                      <a:endParaRPr lang="ro-MD"/>
                    </a:p>
                  </a:txBody>
                  <a:tcPr/>
                </a:tc>
                <a:tc hMerge="1">
                  <a:txBody>
                    <a:bodyPr/>
                    <a:lstStyle/>
                    <a:p>
                      <a:endParaRPr lang="ro-MD" dirty="0"/>
                    </a:p>
                  </a:txBody>
                  <a:tcPr/>
                </a:tc>
                <a:extLst>
                  <a:ext uri="{0D108BD9-81ED-4DB2-BD59-A6C34878D82A}">
                    <a16:rowId xmlns:a16="http://schemas.microsoft.com/office/drawing/2014/main" val="3706995626"/>
                  </a:ext>
                </a:extLst>
              </a:tr>
              <a:tr h="462167">
                <a:tc>
                  <a:txBody>
                    <a:bodyPr/>
                    <a:lstStyle/>
                    <a:p>
                      <a:pPr algn="ctr"/>
                      <a:r>
                        <a:rPr lang="ro-MD" sz="1300" b="1" dirty="0"/>
                        <a:t>Risc asigurat</a:t>
                      </a:r>
                    </a:p>
                  </a:txBody>
                  <a:tcPr/>
                </a:tc>
                <a:tc>
                  <a:txBody>
                    <a:bodyPr/>
                    <a:lstStyle/>
                    <a:p>
                      <a:pPr algn="ctr"/>
                      <a:r>
                        <a:rPr lang="ro-MD" sz="1300" b="1" dirty="0"/>
                        <a:t>Daune inițiale (după reînsămânțare)</a:t>
                      </a:r>
                    </a:p>
                  </a:txBody>
                  <a:tcPr/>
                </a:tc>
                <a:tc>
                  <a:txBody>
                    <a:bodyPr/>
                    <a:lstStyle/>
                    <a:p>
                      <a:pPr algn="ctr"/>
                      <a:r>
                        <a:rPr lang="ro-MD" sz="1300" b="1" dirty="0"/>
                        <a:t>Daune tardive (reînsămânțarea nu mai este posibilă)</a:t>
                      </a:r>
                    </a:p>
                  </a:txBody>
                  <a:tcPr/>
                </a:tc>
                <a:extLst>
                  <a:ext uri="{0D108BD9-81ED-4DB2-BD59-A6C34878D82A}">
                    <a16:rowId xmlns:a16="http://schemas.microsoft.com/office/drawing/2014/main" val="621663282"/>
                  </a:ext>
                </a:extLst>
              </a:tr>
              <a:tr h="271863">
                <a:tc>
                  <a:txBody>
                    <a:bodyPr/>
                    <a:lstStyle/>
                    <a:p>
                      <a:r>
                        <a:rPr lang="ro-MD" sz="1300" b="1" dirty="0"/>
                        <a:t>Grindină</a:t>
                      </a:r>
                    </a:p>
                  </a:txBody>
                  <a:tcPr/>
                </a:tc>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MD" sz="1300" dirty="0">
                          <a:solidFill>
                            <a:schemeClr val="tx1"/>
                          </a:solidFill>
                        </a:rPr>
                        <a:t>20 % din Suma Asigurată =5.000 MDL</a:t>
                      </a:r>
                    </a:p>
                    <a:p>
                      <a:pPr algn="ctr"/>
                      <a:endParaRPr lang="ro-MD" sz="1300" dirty="0">
                        <a:solidFill>
                          <a:schemeClr val="tx1"/>
                        </a:solidFill>
                      </a:endParaRPr>
                    </a:p>
                  </a:txBody>
                  <a:tcPr anchor="ctr"/>
                </a:tc>
                <a:tc rowSpan="2">
                  <a:txBody>
                    <a:bodyPr/>
                    <a:lstStyle/>
                    <a:p>
                      <a:pPr algn="ctr"/>
                      <a:r>
                        <a:rPr lang="ro-MD" sz="1300" dirty="0">
                          <a:solidFill>
                            <a:schemeClr val="tx1"/>
                          </a:solidFill>
                        </a:rPr>
                        <a:t>S</a:t>
                      </a:r>
                      <a:r>
                        <a:rPr lang="en-US" sz="1300" dirty="0">
                          <a:solidFill>
                            <a:schemeClr val="tx1"/>
                          </a:solidFill>
                        </a:rPr>
                        <a:t>uma </a:t>
                      </a:r>
                      <a:r>
                        <a:rPr lang="ro-MD" sz="1300" dirty="0">
                          <a:solidFill>
                            <a:schemeClr val="tx1"/>
                          </a:solidFill>
                        </a:rPr>
                        <a:t>A</a:t>
                      </a:r>
                      <a:r>
                        <a:rPr lang="en-US" sz="1300" dirty="0">
                          <a:solidFill>
                            <a:schemeClr val="tx1"/>
                          </a:solidFill>
                        </a:rPr>
                        <a:t>sigurat</a:t>
                      </a:r>
                      <a:r>
                        <a:rPr lang="ro-MD" sz="1300" dirty="0">
                          <a:solidFill>
                            <a:schemeClr val="tx1"/>
                          </a:solidFill>
                        </a:rPr>
                        <a:t>ă</a:t>
                      </a:r>
                      <a:r>
                        <a:rPr lang="en-US" sz="1300" dirty="0">
                          <a:solidFill>
                            <a:schemeClr val="tx1"/>
                          </a:solidFill>
                        </a:rPr>
                        <a:t> </a:t>
                      </a:r>
                      <a:r>
                        <a:rPr lang="ro-MD" sz="1300" dirty="0">
                          <a:solidFill>
                            <a:schemeClr val="tx1"/>
                          </a:solidFill>
                        </a:rPr>
                        <a:t> – </a:t>
                      </a:r>
                      <a:r>
                        <a:rPr lang="en-US" sz="1300" dirty="0">
                          <a:solidFill>
                            <a:schemeClr val="tx1"/>
                          </a:solidFill>
                        </a:rPr>
                        <a:t>fran</a:t>
                      </a:r>
                      <a:r>
                        <a:rPr lang="ro-MD" sz="1300" dirty="0">
                          <a:solidFill>
                            <a:schemeClr val="tx1"/>
                          </a:solidFill>
                        </a:rPr>
                        <a:t>ș</a:t>
                      </a:r>
                      <a:r>
                        <a:rPr lang="en-US" sz="1300" dirty="0">
                          <a:solidFill>
                            <a:schemeClr val="tx1"/>
                          </a:solidFill>
                        </a:rPr>
                        <a:t>iza</a:t>
                      </a:r>
                      <a:r>
                        <a:rPr lang="ro-MD" sz="1300" dirty="0">
                          <a:solidFill>
                            <a:schemeClr val="tx1"/>
                          </a:solidFill>
                        </a:rPr>
                        <a:t> 15 % =21.250 MDL</a:t>
                      </a:r>
                    </a:p>
                  </a:txBody>
                  <a:tcPr anchor="ctr"/>
                </a:tc>
                <a:extLst>
                  <a:ext uri="{0D108BD9-81ED-4DB2-BD59-A6C34878D82A}">
                    <a16:rowId xmlns:a16="http://schemas.microsoft.com/office/drawing/2014/main" val="1694724411"/>
                  </a:ext>
                </a:extLst>
              </a:tr>
              <a:tr h="271863">
                <a:tc>
                  <a:txBody>
                    <a:bodyPr/>
                    <a:lstStyle/>
                    <a:p>
                      <a:r>
                        <a:rPr lang="ro-MD" sz="1300" b="1" dirty="0"/>
                        <a:t>Incendiu</a:t>
                      </a:r>
                    </a:p>
                  </a:txBody>
                  <a:tcPr/>
                </a:tc>
                <a:tc vMerge="1">
                  <a:txBody>
                    <a:bodyPr/>
                    <a:lstStyle/>
                    <a:p>
                      <a:pPr algn="ctr"/>
                      <a:endParaRPr lang="ro-MD" sz="1400" dirty="0">
                        <a:solidFill>
                          <a:schemeClr val="tx1"/>
                        </a:solidFill>
                      </a:endParaRPr>
                    </a:p>
                  </a:txBody>
                  <a:tcPr anchor="ctr"/>
                </a:tc>
                <a:tc vMerge="1">
                  <a:txBody>
                    <a:bodyPr/>
                    <a:lstStyle/>
                    <a:p>
                      <a:endParaRPr lang="ro-MD" dirty="0"/>
                    </a:p>
                  </a:txBody>
                  <a:tcPr/>
                </a:tc>
                <a:extLst>
                  <a:ext uri="{0D108BD9-81ED-4DB2-BD59-A6C34878D82A}">
                    <a16:rowId xmlns:a16="http://schemas.microsoft.com/office/drawing/2014/main" val="3926948231"/>
                  </a:ext>
                </a:extLst>
              </a:tr>
              <a:tr h="271863">
                <a:tc>
                  <a:txBody>
                    <a:bodyPr/>
                    <a:lstStyle/>
                    <a:p>
                      <a:r>
                        <a:rPr lang="ro-MD" sz="1300" b="1" dirty="0"/>
                        <a:t>Crustă, Spălarea solului</a:t>
                      </a:r>
                    </a:p>
                  </a:txBody>
                  <a:tcPr/>
                </a:tc>
                <a:tc vMerge="1">
                  <a:txBody>
                    <a:bodyPr/>
                    <a:lstStyle/>
                    <a:p>
                      <a:pPr algn="ctr"/>
                      <a:endParaRPr lang="ro-MD" sz="1400" dirty="0">
                        <a:solidFill>
                          <a:schemeClr val="tx1"/>
                        </a:solidFill>
                      </a:endParaRPr>
                    </a:p>
                  </a:txBody>
                  <a:tcPr anchor="ctr"/>
                </a:tc>
                <a:tc>
                  <a:txBody>
                    <a:bodyPr/>
                    <a:lstStyle/>
                    <a:p>
                      <a:pPr algn="ctr"/>
                      <a:r>
                        <a:rPr lang="ro-MD" sz="1300" dirty="0">
                          <a:solidFill>
                            <a:schemeClr val="tx1"/>
                          </a:solidFill>
                        </a:rPr>
                        <a:t>--------</a:t>
                      </a:r>
                    </a:p>
                  </a:txBody>
                  <a:tcPr/>
                </a:tc>
                <a:extLst>
                  <a:ext uri="{0D108BD9-81ED-4DB2-BD59-A6C34878D82A}">
                    <a16:rowId xmlns:a16="http://schemas.microsoft.com/office/drawing/2014/main" val="2435111252"/>
                  </a:ext>
                </a:extLst>
              </a:tr>
              <a:tr h="271863">
                <a:tc>
                  <a:txBody>
                    <a:bodyPr/>
                    <a:lstStyle/>
                    <a:p>
                      <a:r>
                        <a:rPr lang="ro-MD" sz="1300" b="1" dirty="0"/>
                        <a:t>Îngheț</a:t>
                      </a:r>
                    </a:p>
                  </a:txBody>
                  <a:tcPr/>
                </a:tc>
                <a:tc vMerge="1">
                  <a:txBody>
                    <a:bodyPr/>
                    <a:lstStyle/>
                    <a:p>
                      <a:pPr algn="ctr"/>
                      <a:endParaRPr lang="ro-MD" sz="14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MD" sz="1300" dirty="0">
                          <a:solidFill>
                            <a:schemeClr val="tx1"/>
                          </a:solidFill>
                        </a:rPr>
                        <a:t>S</a:t>
                      </a:r>
                      <a:r>
                        <a:rPr lang="en-US" sz="1300" dirty="0">
                          <a:solidFill>
                            <a:schemeClr val="tx1"/>
                          </a:solidFill>
                        </a:rPr>
                        <a:t>uma </a:t>
                      </a:r>
                      <a:r>
                        <a:rPr lang="ro-MD" sz="1300" dirty="0">
                          <a:solidFill>
                            <a:schemeClr val="tx1"/>
                          </a:solidFill>
                        </a:rPr>
                        <a:t>A</a:t>
                      </a:r>
                      <a:r>
                        <a:rPr lang="en-US" sz="1300" dirty="0">
                          <a:solidFill>
                            <a:schemeClr val="tx1"/>
                          </a:solidFill>
                        </a:rPr>
                        <a:t>sigurat</a:t>
                      </a:r>
                      <a:r>
                        <a:rPr lang="ro-MD" sz="1300" dirty="0">
                          <a:solidFill>
                            <a:schemeClr val="tx1"/>
                          </a:solidFill>
                        </a:rPr>
                        <a:t>ă</a:t>
                      </a:r>
                      <a:r>
                        <a:rPr lang="en-US" sz="1300" dirty="0">
                          <a:solidFill>
                            <a:schemeClr val="tx1"/>
                          </a:solidFill>
                        </a:rPr>
                        <a:t> </a:t>
                      </a:r>
                      <a:r>
                        <a:rPr lang="ro-MD" sz="1300" dirty="0">
                          <a:solidFill>
                            <a:schemeClr val="tx1"/>
                          </a:solidFill>
                        </a:rPr>
                        <a:t> –</a:t>
                      </a:r>
                      <a:r>
                        <a:rPr lang="en-US" sz="1300" dirty="0">
                          <a:solidFill>
                            <a:schemeClr val="tx1"/>
                          </a:solidFill>
                        </a:rPr>
                        <a:t> fran</a:t>
                      </a:r>
                      <a:r>
                        <a:rPr lang="ro-MD" sz="1300" dirty="0">
                          <a:solidFill>
                            <a:schemeClr val="tx1"/>
                          </a:solidFill>
                        </a:rPr>
                        <a:t>ș</a:t>
                      </a:r>
                      <a:r>
                        <a:rPr lang="en-US" sz="1300" dirty="0">
                          <a:solidFill>
                            <a:schemeClr val="tx1"/>
                          </a:solidFill>
                        </a:rPr>
                        <a:t>iza</a:t>
                      </a:r>
                      <a:r>
                        <a:rPr lang="ro-MD" sz="1300" dirty="0">
                          <a:solidFill>
                            <a:schemeClr val="tx1"/>
                          </a:solidFill>
                        </a:rPr>
                        <a:t> 30 % = 17.500 MDL</a:t>
                      </a:r>
                    </a:p>
                  </a:txBody>
                  <a:tcPr/>
                </a:tc>
                <a:extLst>
                  <a:ext uri="{0D108BD9-81ED-4DB2-BD59-A6C34878D82A}">
                    <a16:rowId xmlns:a16="http://schemas.microsoft.com/office/drawing/2014/main" val="1215745368"/>
                  </a:ext>
                </a:extLst>
              </a:tr>
              <a:tr h="271863">
                <a:tc>
                  <a:txBody>
                    <a:bodyPr/>
                    <a:lstStyle/>
                    <a:p>
                      <a:r>
                        <a:rPr lang="ro-MD" sz="1300" b="1" dirty="0"/>
                        <a:t>Dăunători specifici</a:t>
                      </a:r>
                    </a:p>
                  </a:txBody>
                  <a:tcPr/>
                </a:tc>
                <a:tc vMerge="1">
                  <a:txBody>
                    <a:bodyPr/>
                    <a:lstStyle/>
                    <a:p>
                      <a:pPr algn="ctr"/>
                      <a:endParaRPr lang="ro-MD" sz="1400" dirty="0">
                        <a:solidFill>
                          <a:schemeClr val="tx1"/>
                        </a:solidFill>
                      </a:endParaRPr>
                    </a:p>
                  </a:txBody>
                  <a:tcPr anchor="ctr"/>
                </a:tc>
                <a:tc>
                  <a:txBody>
                    <a:bodyPr/>
                    <a:lstStyle/>
                    <a:p>
                      <a:pPr algn="ctr"/>
                      <a:r>
                        <a:rPr lang="ro-MD" sz="1300" dirty="0">
                          <a:solidFill>
                            <a:schemeClr val="tx1"/>
                          </a:solidFill>
                        </a:rPr>
                        <a:t>--------</a:t>
                      </a:r>
                    </a:p>
                  </a:txBody>
                  <a:tcPr/>
                </a:tc>
                <a:extLst>
                  <a:ext uri="{0D108BD9-81ED-4DB2-BD59-A6C34878D82A}">
                    <a16:rowId xmlns:a16="http://schemas.microsoft.com/office/drawing/2014/main" val="438376051"/>
                  </a:ext>
                </a:extLst>
              </a:tr>
              <a:tr h="271863">
                <a:tc>
                  <a:txBody>
                    <a:bodyPr/>
                    <a:lstStyle/>
                    <a:p>
                      <a:r>
                        <a:rPr lang="ro-MD" sz="1300" b="1" dirty="0"/>
                        <a:t>Secetă pedologică în faza de răsărire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MD" sz="1300" dirty="0">
                          <a:solidFill>
                            <a:schemeClr val="tx1"/>
                          </a:solidFill>
                        </a:rPr>
                        <a:t>15 % din Suma Asigurată = 3.</a:t>
                      </a:r>
                      <a:r>
                        <a:rPr lang="en-US" sz="1300" dirty="0">
                          <a:solidFill>
                            <a:schemeClr val="tx1"/>
                          </a:solidFill>
                        </a:rPr>
                        <a:t>7</a:t>
                      </a:r>
                      <a:r>
                        <a:rPr lang="ro-MD" sz="1300" dirty="0">
                          <a:solidFill>
                            <a:schemeClr val="tx1"/>
                          </a:solidFill>
                        </a:rPr>
                        <a:t>50MDL</a:t>
                      </a:r>
                    </a:p>
                  </a:txBody>
                  <a:tcPr/>
                </a:tc>
                <a:tc>
                  <a:txBody>
                    <a:bodyPr/>
                    <a:lstStyle/>
                    <a:p>
                      <a:pPr algn="ctr"/>
                      <a:r>
                        <a:rPr lang="ro-MD" sz="1300" dirty="0">
                          <a:solidFill>
                            <a:schemeClr val="tx1"/>
                          </a:solidFill>
                        </a:rPr>
                        <a:t>--------</a:t>
                      </a:r>
                    </a:p>
                  </a:txBody>
                  <a:tcPr/>
                </a:tc>
                <a:extLst>
                  <a:ext uri="{0D108BD9-81ED-4DB2-BD59-A6C34878D82A}">
                    <a16:rowId xmlns:a16="http://schemas.microsoft.com/office/drawing/2014/main" val="3872797920"/>
                  </a:ext>
                </a:extLst>
              </a:tr>
            </a:tbl>
          </a:graphicData>
        </a:graphic>
      </p:graphicFrame>
      <p:graphicFrame>
        <p:nvGraphicFramePr>
          <p:cNvPr id="5" name="Table 4">
            <a:extLst>
              <a:ext uri="{FF2B5EF4-FFF2-40B4-BE49-F238E27FC236}">
                <a16:creationId xmlns:a16="http://schemas.microsoft.com/office/drawing/2014/main" id="{5952EBF1-AD27-368D-BF58-2C2247A6AF07}"/>
              </a:ext>
            </a:extLst>
          </p:cNvPr>
          <p:cNvGraphicFramePr>
            <a:graphicFrameLocks noGrp="1"/>
          </p:cNvGraphicFramePr>
          <p:nvPr>
            <p:extLst>
              <p:ext uri="{D42A27DB-BD31-4B8C-83A1-F6EECF244321}">
                <p14:modId xmlns:p14="http://schemas.microsoft.com/office/powerpoint/2010/main" val="3782070804"/>
              </p:ext>
            </p:extLst>
          </p:nvPr>
        </p:nvGraphicFramePr>
        <p:xfrm>
          <a:off x="213683" y="1812739"/>
          <a:ext cx="11764648" cy="2165279"/>
        </p:xfrm>
        <a:graphic>
          <a:graphicData uri="http://schemas.openxmlformats.org/drawingml/2006/table">
            <a:tbl>
              <a:tblPr firstRow="1" bandRow="1">
                <a:tableStyleId>{5C22544A-7EE6-4342-B048-85BDC9FD1C3A}</a:tableStyleId>
              </a:tblPr>
              <a:tblGrid>
                <a:gridCol w="1680664">
                  <a:extLst>
                    <a:ext uri="{9D8B030D-6E8A-4147-A177-3AD203B41FA5}">
                      <a16:colId xmlns:a16="http://schemas.microsoft.com/office/drawing/2014/main" val="2474420079"/>
                    </a:ext>
                  </a:extLst>
                </a:gridCol>
                <a:gridCol w="1680664">
                  <a:extLst>
                    <a:ext uri="{9D8B030D-6E8A-4147-A177-3AD203B41FA5}">
                      <a16:colId xmlns:a16="http://schemas.microsoft.com/office/drawing/2014/main" val="630447002"/>
                    </a:ext>
                  </a:extLst>
                </a:gridCol>
                <a:gridCol w="1680664">
                  <a:extLst>
                    <a:ext uri="{9D8B030D-6E8A-4147-A177-3AD203B41FA5}">
                      <a16:colId xmlns:a16="http://schemas.microsoft.com/office/drawing/2014/main" val="2168998327"/>
                    </a:ext>
                  </a:extLst>
                </a:gridCol>
                <a:gridCol w="1680664">
                  <a:extLst>
                    <a:ext uri="{9D8B030D-6E8A-4147-A177-3AD203B41FA5}">
                      <a16:colId xmlns:a16="http://schemas.microsoft.com/office/drawing/2014/main" val="36096069"/>
                    </a:ext>
                  </a:extLst>
                </a:gridCol>
                <a:gridCol w="1680664">
                  <a:extLst>
                    <a:ext uri="{9D8B030D-6E8A-4147-A177-3AD203B41FA5}">
                      <a16:colId xmlns:a16="http://schemas.microsoft.com/office/drawing/2014/main" val="3617060089"/>
                    </a:ext>
                  </a:extLst>
                </a:gridCol>
                <a:gridCol w="1680664">
                  <a:extLst>
                    <a:ext uri="{9D8B030D-6E8A-4147-A177-3AD203B41FA5}">
                      <a16:colId xmlns:a16="http://schemas.microsoft.com/office/drawing/2014/main" val="2401851338"/>
                    </a:ext>
                  </a:extLst>
                </a:gridCol>
                <a:gridCol w="1680664">
                  <a:extLst>
                    <a:ext uri="{9D8B030D-6E8A-4147-A177-3AD203B41FA5}">
                      <a16:colId xmlns:a16="http://schemas.microsoft.com/office/drawing/2014/main" val="3072808862"/>
                    </a:ext>
                  </a:extLst>
                </a:gridCol>
              </a:tblGrid>
              <a:tr h="448895">
                <a:tc gridSpan="7">
                  <a:txBody>
                    <a:bodyPr/>
                    <a:lstStyle/>
                    <a:p>
                      <a:pPr algn="ctr"/>
                      <a:r>
                        <a:rPr lang="en-US" sz="1400" dirty="0"/>
                        <a:t>Poli</a:t>
                      </a:r>
                      <a:r>
                        <a:rPr lang="ro-MD" sz="1400" dirty="0"/>
                        <a:t>ță de asigurare</a:t>
                      </a:r>
                    </a:p>
                  </a:txBody>
                  <a:tcPr anchor="ctr"/>
                </a:tc>
                <a:tc hMerge="1">
                  <a:txBody>
                    <a:bodyPr/>
                    <a:lstStyle/>
                    <a:p>
                      <a:endParaRPr lang="ro-MD" dirty="0"/>
                    </a:p>
                  </a:txBody>
                  <a:tcPr/>
                </a:tc>
                <a:tc hMerge="1">
                  <a:txBody>
                    <a:bodyPr/>
                    <a:lstStyle/>
                    <a:p>
                      <a:endParaRPr lang="ro-MD"/>
                    </a:p>
                  </a:txBody>
                  <a:tcPr/>
                </a:tc>
                <a:tc hMerge="1">
                  <a:txBody>
                    <a:bodyPr/>
                    <a:lstStyle/>
                    <a:p>
                      <a:endParaRPr lang="ro-MD"/>
                    </a:p>
                  </a:txBody>
                  <a:tcPr/>
                </a:tc>
                <a:tc hMerge="1">
                  <a:txBody>
                    <a:bodyPr/>
                    <a:lstStyle/>
                    <a:p>
                      <a:endParaRPr lang="ro-MD"/>
                    </a:p>
                  </a:txBody>
                  <a:tcPr/>
                </a:tc>
                <a:tc hMerge="1">
                  <a:txBody>
                    <a:bodyPr/>
                    <a:lstStyle/>
                    <a:p>
                      <a:endParaRPr lang="ro-MD"/>
                    </a:p>
                  </a:txBody>
                  <a:tcPr/>
                </a:tc>
                <a:tc hMerge="1">
                  <a:txBody>
                    <a:bodyPr/>
                    <a:lstStyle/>
                    <a:p>
                      <a:endParaRPr lang="ro-MD" dirty="0"/>
                    </a:p>
                  </a:txBody>
                  <a:tcPr/>
                </a:tc>
                <a:extLst>
                  <a:ext uri="{0D108BD9-81ED-4DB2-BD59-A6C34878D82A}">
                    <a16:rowId xmlns:a16="http://schemas.microsoft.com/office/drawing/2014/main" val="577932159"/>
                  </a:ext>
                </a:extLst>
              </a:tr>
              <a:tr h="399408">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MD" sz="1400" b="1" dirty="0"/>
                        <a:t>Risc asigurat</a:t>
                      </a:r>
                    </a:p>
                    <a:p>
                      <a:pPr algn="ctr"/>
                      <a:endParaRPr lang="ro-MD" sz="1400" dirty="0"/>
                    </a:p>
                  </a:txBody>
                  <a:tcPr anchor="ct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MD" sz="1400" b="1" dirty="0"/>
                        <a:t>Suma Asigurată </a:t>
                      </a:r>
                      <a:r>
                        <a:rPr lang="en-US" sz="1400" b="1" dirty="0"/>
                        <a:t>l</a:t>
                      </a:r>
                      <a:r>
                        <a:rPr lang="ro-MD" sz="1400" b="1" dirty="0"/>
                        <a:t>ei/ha</a:t>
                      </a:r>
                    </a:p>
                  </a:txBody>
                  <a:tcPr anchor="ctr"/>
                </a:tc>
                <a:tc hMerge="1">
                  <a:txBody>
                    <a:bodyPr/>
                    <a:lstStyle/>
                    <a:p>
                      <a:endParaRPr lang="ro-MD" dirty="0"/>
                    </a:p>
                  </a:txBody>
                  <a:tcPr/>
                </a:tc>
                <a:tc hMerge="1">
                  <a:txBody>
                    <a:bodyPr/>
                    <a:lstStyle/>
                    <a:p>
                      <a:endParaRPr lang="ro-MD"/>
                    </a:p>
                  </a:txBody>
                  <a:tcPr/>
                </a:tc>
                <a:tc hMerge="1">
                  <a:txBody>
                    <a:bodyPr/>
                    <a:lstStyle/>
                    <a:p>
                      <a:endParaRPr lang="ro-MD" dirty="0"/>
                    </a:p>
                  </a:txBody>
                  <a:tcPr/>
                </a:tc>
                <a:tc hMerge="1">
                  <a:txBody>
                    <a:bodyPr/>
                    <a:lstStyle/>
                    <a:p>
                      <a:endParaRPr lang="ro-MD" dirty="0"/>
                    </a:p>
                  </a:txBody>
                  <a:tcPr/>
                </a:tc>
                <a:tc hMerge="1">
                  <a:txBody>
                    <a:bodyPr/>
                    <a:lstStyle/>
                    <a:p>
                      <a:endParaRPr lang="ro-MD" dirty="0"/>
                    </a:p>
                  </a:txBody>
                  <a:tcPr/>
                </a:tc>
                <a:extLst>
                  <a:ext uri="{0D108BD9-81ED-4DB2-BD59-A6C34878D82A}">
                    <a16:rowId xmlns:a16="http://schemas.microsoft.com/office/drawing/2014/main" val="1673325833"/>
                  </a:ext>
                </a:extLst>
              </a:tr>
              <a:tr h="399408">
                <a:tc vMerge="1">
                  <a:txBody>
                    <a:bodyPr/>
                    <a:lstStyle/>
                    <a:p>
                      <a:endParaRPr lang="ro-MD"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MD" sz="1400" b="1" dirty="0"/>
                        <a:t>Exemplu 1</a:t>
                      </a:r>
                      <a:r>
                        <a:rPr lang="en-US" sz="1400" b="1" dirty="0"/>
                        <a:t> - </a:t>
                      </a:r>
                      <a:r>
                        <a:rPr lang="ro-MD" sz="1400" b="1" dirty="0"/>
                        <a:t> 16 000 lei/ha</a:t>
                      </a:r>
                    </a:p>
                  </a:txBody>
                  <a:tcPr anchor="ctr"/>
                </a:tc>
                <a:tc hMerge="1">
                  <a:txBody>
                    <a:bodyPr/>
                    <a:lstStyle/>
                    <a:p>
                      <a:endParaRPr lang="ro-MD"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MD" sz="1400" b="1" dirty="0"/>
                        <a:t>Exemplu 2</a:t>
                      </a:r>
                      <a:r>
                        <a:rPr lang="en-US" sz="1400" b="1" dirty="0"/>
                        <a:t> - </a:t>
                      </a:r>
                      <a:r>
                        <a:rPr lang="ro-MD" sz="1400" b="1" dirty="0"/>
                        <a:t> 18 000 lei/ha</a:t>
                      </a:r>
                    </a:p>
                  </a:txBody>
                  <a:tcPr anchor="ctr"/>
                </a:tc>
                <a:tc hMerge="1">
                  <a:txBody>
                    <a:bodyPr/>
                    <a:lstStyle/>
                    <a:p>
                      <a:endParaRPr lang="ro-MD"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MD" sz="1400" b="1" dirty="0"/>
                        <a:t>Exemplu 3</a:t>
                      </a:r>
                      <a:r>
                        <a:rPr lang="en-US" sz="1400" b="1" dirty="0"/>
                        <a:t> - </a:t>
                      </a:r>
                      <a:r>
                        <a:rPr lang="ro-MD" sz="1400" b="1" dirty="0"/>
                        <a:t> 25 000 lei/ha</a:t>
                      </a:r>
                    </a:p>
                  </a:txBody>
                  <a:tcPr anchor="ctr"/>
                </a:tc>
                <a:tc hMerge="1">
                  <a:txBody>
                    <a:bodyPr/>
                    <a:lstStyle/>
                    <a:p>
                      <a:endParaRPr lang="ro-MD" dirty="0"/>
                    </a:p>
                  </a:txBody>
                  <a:tcPr/>
                </a:tc>
                <a:extLst>
                  <a:ext uri="{0D108BD9-81ED-4DB2-BD59-A6C34878D82A}">
                    <a16:rowId xmlns:a16="http://schemas.microsoft.com/office/drawing/2014/main" val="1452329146"/>
                  </a:ext>
                </a:extLst>
              </a:tr>
              <a:tr h="399408">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MD" sz="1400" b="1" dirty="0"/>
                        <a:t>P</a:t>
                      </a:r>
                      <a:r>
                        <a:rPr lang="en-US" sz="1400" b="1" dirty="0"/>
                        <a:t>rima de asigurare</a:t>
                      </a:r>
                      <a:endParaRPr lang="ro-MD" sz="1400" b="1" dirty="0"/>
                    </a:p>
                  </a:txBody>
                  <a:tcPr anchor="ctr"/>
                </a:tc>
                <a:tc>
                  <a:txBody>
                    <a:bodyPr/>
                    <a:lstStyle/>
                    <a:p>
                      <a:pPr algn="ctr"/>
                      <a:r>
                        <a:rPr lang="ro-MD" sz="1400" b="0" dirty="0"/>
                        <a:t>Prima totală</a:t>
                      </a:r>
                    </a:p>
                  </a:txBody>
                  <a:tcPr anchor="ctr"/>
                </a:tc>
                <a:tc>
                  <a:txBody>
                    <a:bodyPr/>
                    <a:lstStyle/>
                    <a:p>
                      <a:pPr algn="ctr"/>
                      <a:r>
                        <a:rPr lang="ro-MD" sz="1400" b="1" dirty="0"/>
                        <a:t>Prima achitată de fermier (30%)</a:t>
                      </a:r>
                    </a:p>
                  </a:txBody>
                  <a:tcPr anchor="ctr"/>
                </a:tc>
                <a:tc>
                  <a:txBody>
                    <a:bodyPr/>
                    <a:lstStyle/>
                    <a:p>
                      <a:pPr algn="ctr"/>
                      <a:r>
                        <a:rPr lang="ro-MD" sz="1400" b="0" dirty="0"/>
                        <a:t>Prima totală</a:t>
                      </a:r>
                    </a:p>
                  </a:txBody>
                  <a:tcPr anchor="ctr"/>
                </a:tc>
                <a:tc>
                  <a:txBody>
                    <a:bodyPr/>
                    <a:lstStyle/>
                    <a:p>
                      <a:pPr algn="ctr"/>
                      <a:r>
                        <a:rPr lang="ro-MD" sz="1400" b="1" dirty="0"/>
                        <a:t>Prima achitată de fermier (30%)</a:t>
                      </a:r>
                    </a:p>
                  </a:txBody>
                  <a:tcPr anchor="ctr"/>
                </a:tc>
                <a:tc>
                  <a:txBody>
                    <a:bodyPr/>
                    <a:lstStyle/>
                    <a:p>
                      <a:pPr algn="ctr"/>
                      <a:r>
                        <a:rPr lang="ro-MD" sz="1400" b="0" dirty="0"/>
                        <a:t>Prima totală</a:t>
                      </a:r>
                    </a:p>
                  </a:txBody>
                  <a:tcPr anchor="ctr"/>
                </a:tc>
                <a:tc>
                  <a:txBody>
                    <a:bodyPr/>
                    <a:lstStyle/>
                    <a:p>
                      <a:pPr algn="ctr"/>
                      <a:r>
                        <a:rPr lang="ro-MD" sz="1400" b="1" dirty="0"/>
                        <a:t>Prima achitată de fermier (30%)</a:t>
                      </a:r>
                    </a:p>
                  </a:txBody>
                  <a:tcPr anchor="ctr"/>
                </a:tc>
                <a:extLst>
                  <a:ext uri="{0D108BD9-81ED-4DB2-BD59-A6C34878D82A}">
                    <a16:rowId xmlns:a16="http://schemas.microsoft.com/office/drawing/2014/main" val="1491541866"/>
                  </a:ext>
                </a:extLst>
              </a:tr>
              <a:tr h="399408">
                <a:tc vMerge="1">
                  <a:txBody>
                    <a:bodyPr/>
                    <a:lstStyle/>
                    <a:p>
                      <a:endParaRPr lang="ro-MD" dirty="0"/>
                    </a:p>
                  </a:txBody>
                  <a:tcPr/>
                </a:tc>
                <a:tc>
                  <a:txBody>
                    <a:bodyPr/>
                    <a:lstStyle/>
                    <a:p>
                      <a:pPr algn="ctr"/>
                      <a:r>
                        <a:rPr lang="en-US" sz="1400" b="0" dirty="0"/>
                        <a:t>2</a:t>
                      </a:r>
                      <a:r>
                        <a:rPr lang="ro-MD" sz="1400" b="0" dirty="0"/>
                        <a:t> 632</a:t>
                      </a:r>
                    </a:p>
                  </a:txBody>
                  <a:tcPr anchor="ctr"/>
                </a:tc>
                <a:tc>
                  <a:txBody>
                    <a:bodyPr/>
                    <a:lstStyle/>
                    <a:p>
                      <a:pPr algn="ctr"/>
                      <a:r>
                        <a:rPr lang="en-US" sz="1400" b="1" dirty="0">
                          <a:solidFill>
                            <a:schemeClr val="tx1"/>
                          </a:solidFill>
                        </a:rPr>
                        <a:t> </a:t>
                      </a:r>
                      <a:r>
                        <a:rPr lang="ro-MD" sz="1400" b="1" dirty="0">
                          <a:solidFill>
                            <a:schemeClr val="tx1"/>
                          </a:solidFill>
                        </a:rPr>
                        <a:t>790</a:t>
                      </a:r>
                      <a:endParaRPr lang="ro-MD" sz="1400" b="1" dirty="0"/>
                    </a:p>
                  </a:txBody>
                  <a:tcPr anchor="ctr"/>
                </a:tc>
                <a:tc>
                  <a:txBody>
                    <a:bodyPr/>
                    <a:lstStyle/>
                    <a:p>
                      <a:pPr algn="ctr"/>
                      <a:r>
                        <a:rPr lang="ro-MD" sz="1400" b="0" dirty="0"/>
                        <a:t>2961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MD" sz="1400" b="1" dirty="0"/>
                        <a:t>888</a:t>
                      </a:r>
                    </a:p>
                  </a:txBody>
                  <a:tcPr anchor="ctr"/>
                </a:tc>
                <a:tc>
                  <a:txBody>
                    <a:bodyPr/>
                    <a:lstStyle/>
                    <a:p>
                      <a:pPr algn="ctr"/>
                      <a:r>
                        <a:rPr lang="ro-MD" sz="1400" b="0" dirty="0"/>
                        <a:t>4112</a:t>
                      </a:r>
                    </a:p>
                  </a:txBody>
                  <a:tcPr anchor="ctr"/>
                </a:tc>
                <a:tc>
                  <a:txBody>
                    <a:bodyPr/>
                    <a:lstStyle/>
                    <a:p>
                      <a:pPr algn="ctr"/>
                      <a:r>
                        <a:rPr lang="ro-MD" sz="1400" b="1" dirty="0"/>
                        <a:t>1234</a:t>
                      </a:r>
                    </a:p>
                  </a:txBody>
                  <a:tcPr anchor="ctr"/>
                </a:tc>
                <a:extLst>
                  <a:ext uri="{0D108BD9-81ED-4DB2-BD59-A6C34878D82A}">
                    <a16:rowId xmlns:a16="http://schemas.microsoft.com/office/drawing/2014/main" val="2074723576"/>
                  </a:ext>
                </a:extLst>
              </a:tr>
            </a:tbl>
          </a:graphicData>
        </a:graphic>
      </p:graphicFrame>
    </p:spTree>
    <p:extLst>
      <p:ext uri="{BB962C8B-B14F-4D97-AF65-F5344CB8AC3E}">
        <p14:creationId xmlns:p14="http://schemas.microsoft.com/office/powerpoint/2010/main" val="4043932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noGrp="1"/>
          </p:cNvSpPr>
          <p:nvPr>
            <p:ph sz="half" idx="2"/>
          </p:nvPr>
        </p:nvSpPr>
        <p:spPr>
          <a:xfrm>
            <a:off x="321472" y="1444741"/>
            <a:ext cx="7031050" cy="4387791"/>
          </a:xfr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lvl="1" indent="0">
              <a:spcBef>
                <a:spcPts val="0"/>
              </a:spcBef>
              <a:buNone/>
            </a:pPr>
            <a:r>
              <a:rPr lang="en-US" sz="1600" b="1" dirty="0"/>
              <a:t>E</a:t>
            </a:r>
            <a:r>
              <a:rPr lang="ro-RO" sz="1600" b="1" dirty="0"/>
              <a:t>valuarea </a:t>
            </a:r>
            <a:r>
              <a:rPr lang="ro-RO" sz="1600" dirty="0"/>
              <a:t>daunei</a:t>
            </a:r>
            <a:r>
              <a:rPr lang="en-US" sz="1600" dirty="0"/>
              <a:t> </a:t>
            </a:r>
            <a:r>
              <a:rPr lang="ro-RO" sz="1600" dirty="0"/>
              <a:t>conform metodei </a:t>
            </a:r>
            <a:r>
              <a:rPr lang="ro-RO" sz="1600" b="1" u="sng" dirty="0"/>
              <a:t>”în câmp”</a:t>
            </a:r>
          </a:p>
          <a:p>
            <a:pPr marL="233363" lvl="1" indent="0" algn="ctr">
              <a:spcBef>
                <a:spcPts val="0"/>
              </a:spcBef>
              <a:buNone/>
            </a:pPr>
            <a:endParaRPr lang="en-US" sz="1600" b="1" u="sng" dirty="0"/>
          </a:p>
          <a:p>
            <a:pPr marL="576263" lvl="1" indent="-342900" algn="just">
              <a:spcBef>
                <a:spcPct val="0"/>
              </a:spcBef>
              <a:buFont typeface="Wingdings" panose="05000000000000000000" pitchFamily="2" charset="2"/>
              <a:buChar char="Ø"/>
              <a:tabLst>
                <a:tab pos="2597150" algn="l"/>
              </a:tabLst>
            </a:pPr>
            <a:r>
              <a:rPr lang="ro-RO" sz="1600" b="1" dirty="0"/>
              <a:t>Modalitate mobilă </a:t>
            </a:r>
            <a:r>
              <a:rPr lang="ro-RO" sz="1600" dirty="0"/>
              <a:t>de evaluare și stabilire a procentului de daună în funcție de stadiul de dezvoltare a culturilor afectate</a:t>
            </a:r>
            <a:r>
              <a:rPr lang="en-US" sz="1600" dirty="0"/>
              <a:t>, </a:t>
            </a:r>
            <a:r>
              <a:rPr lang="ro-MD" sz="1600" dirty="0"/>
              <a:t>se va lua în considerare</a:t>
            </a:r>
            <a:r>
              <a:rPr lang="en-US" sz="1600" dirty="0"/>
              <a:t> </a:t>
            </a:r>
            <a:r>
              <a:rPr lang="ro-RO" sz="1600" dirty="0"/>
              <a:t>: </a:t>
            </a:r>
          </a:p>
          <a:p>
            <a:pPr marL="576263" lvl="1" indent="-342900" algn="just">
              <a:lnSpc>
                <a:spcPct val="150000"/>
              </a:lnSpc>
              <a:spcBef>
                <a:spcPct val="0"/>
              </a:spcBef>
              <a:tabLst>
                <a:tab pos="2597150" algn="l"/>
              </a:tabLst>
            </a:pPr>
            <a:r>
              <a:rPr lang="ro-RO" sz="1600" dirty="0"/>
              <a:t>pierderea producției culturii afectat</a:t>
            </a:r>
            <a:r>
              <a:rPr lang="en-US" sz="1600" dirty="0"/>
              <a:t>e</a:t>
            </a:r>
            <a:r>
              <a:rPr lang="ro-RO" sz="1600" dirty="0"/>
              <a:t>, </a:t>
            </a:r>
          </a:p>
          <a:p>
            <a:pPr marL="576263" lvl="1" indent="-342900" algn="just">
              <a:lnSpc>
                <a:spcPct val="150000"/>
              </a:lnSpc>
              <a:spcBef>
                <a:spcPct val="0"/>
              </a:spcBef>
              <a:tabLst>
                <a:tab pos="2597150" algn="l"/>
              </a:tabLst>
            </a:pPr>
            <a:r>
              <a:rPr lang="ro-RO" sz="1600" dirty="0"/>
              <a:t>compararea plantelor afectate cu plantele neafectate. </a:t>
            </a:r>
          </a:p>
          <a:p>
            <a:pPr marL="233363" lvl="1" indent="0" algn="just">
              <a:lnSpc>
                <a:spcPct val="150000"/>
              </a:lnSpc>
              <a:spcBef>
                <a:spcPct val="0"/>
              </a:spcBef>
              <a:buNone/>
              <a:tabLst>
                <a:tab pos="2597150" algn="l"/>
              </a:tabLst>
            </a:pPr>
            <a:endParaRPr lang="ro-RO" sz="1600" dirty="0"/>
          </a:p>
          <a:p>
            <a:pPr marL="576263" lvl="1" indent="-342900" algn="just">
              <a:spcBef>
                <a:spcPct val="0"/>
              </a:spcBef>
              <a:buFont typeface="Wingdings" panose="05000000000000000000" pitchFamily="2" charset="2"/>
              <a:buChar char="Ø"/>
              <a:tabLst>
                <a:tab pos="2597150" algn="l"/>
              </a:tabLst>
            </a:pPr>
            <a:r>
              <a:rPr lang="ro-RO" sz="1600" dirty="0"/>
              <a:t>Despăgubirea este achitată ca  % </a:t>
            </a:r>
            <a:r>
              <a:rPr lang="en-US" sz="1600" b="0" i="0" dirty="0">
                <a:effectLst/>
              </a:rPr>
              <a:t> </a:t>
            </a:r>
            <a:r>
              <a:rPr lang="ro-RO" sz="1600" b="0" i="0" dirty="0">
                <a:effectLst/>
              </a:rPr>
              <a:t>din </a:t>
            </a:r>
            <a:r>
              <a:rPr lang="ro-RO" sz="1600" b="1" i="0" u="sng" dirty="0">
                <a:effectLst/>
              </a:rPr>
              <a:t>SUMA ASIGURATĂ </a:t>
            </a:r>
            <a:r>
              <a:rPr lang="ro-RO" sz="1600" i="0" dirty="0">
                <a:effectLst/>
              </a:rPr>
              <a:t>agreată</a:t>
            </a:r>
            <a:r>
              <a:rPr lang="ro-RO" sz="1600" dirty="0"/>
              <a:t> </a:t>
            </a:r>
            <a:r>
              <a:rPr lang="ro-RO" sz="1600" i="0" dirty="0">
                <a:effectLst/>
              </a:rPr>
              <a:t>de client împreună cu asiguratorul</a:t>
            </a:r>
            <a:r>
              <a:rPr lang="en-US" sz="1600" dirty="0"/>
              <a:t>;</a:t>
            </a:r>
            <a:endParaRPr lang="ro-MD" sz="1600" dirty="0"/>
          </a:p>
          <a:p>
            <a:pPr marL="233363" lvl="1" indent="0" algn="just">
              <a:spcBef>
                <a:spcPct val="0"/>
              </a:spcBef>
              <a:buNone/>
              <a:tabLst>
                <a:tab pos="2597150" algn="l"/>
              </a:tabLst>
            </a:pPr>
            <a:endParaRPr lang="ro-RO" sz="1600" b="1" i="0" u="sng" dirty="0">
              <a:effectLst/>
            </a:endParaRPr>
          </a:p>
          <a:p>
            <a:pPr marL="576263" lvl="1" indent="-342900" algn="just">
              <a:spcBef>
                <a:spcPct val="0"/>
              </a:spcBef>
              <a:buFont typeface="Wingdings" panose="05000000000000000000" pitchFamily="2" charset="2"/>
              <a:buChar char="Ø"/>
              <a:tabLst>
                <a:tab pos="2597150" algn="l"/>
              </a:tabLst>
            </a:pPr>
            <a:r>
              <a:rPr lang="ro-MD" sz="1600" dirty="0"/>
              <a:t>Achitarea</a:t>
            </a:r>
            <a:r>
              <a:rPr lang="en-US" sz="1600" dirty="0"/>
              <a:t> rapidă a despăgubirilor</a:t>
            </a:r>
            <a:r>
              <a:rPr lang="ro-RO" sz="1600" dirty="0"/>
              <a:t>, </a:t>
            </a:r>
            <a:r>
              <a:rPr lang="ro-MD" sz="1600" dirty="0"/>
              <a:t>î</a:t>
            </a:r>
            <a:r>
              <a:rPr lang="it-IT" sz="1600" dirty="0"/>
              <a:t>n momentul oportun, c</a:t>
            </a:r>
            <a:r>
              <a:rPr lang="ro-MD" sz="1600" dirty="0"/>
              <a:t>â</a:t>
            </a:r>
            <a:r>
              <a:rPr lang="it-IT" sz="1600" dirty="0"/>
              <a:t>nd produc</a:t>
            </a:r>
            <a:r>
              <a:rPr lang="ro-MD" sz="1600" dirty="0"/>
              <a:t>ă</a:t>
            </a:r>
            <a:r>
              <a:rPr lang="it-IT" sz="1600" dirty="0"/>
              <a:t>torul are cea mai mare nevoie</a:t>
            </a:r>
            <a:r>
              <a:rPr lang="ro-MD" sz="1600" dirty="0"/>
              <a:t> de lichidități, nu se așteaptă recoltarea culturii</a:t>
            </a:r>
            <a:r>
              <a:rPr lang="en-US" sz="1600" dirty="0"/>
              <a:t>;</a:t>
            </a:r>
            <a:endParaRPr lang="ro-MD" sz="1600" dirty="0"/>
          </a:p>
          <a:p>
            <a:pPr marL="233363" lvl="1" indent="0" algn="just">
              <a:spcBef>
                <a:spcPct val="0"/>
              </a:spcBef>
              <a:buNone/>
              <a:tabLst>
                <a:tab pos="2597150" algn="l"/>
              </a:tabLst>
            </a:pPr>
            <a:endParaRPr lang="ro-RO" sz="1600" dirty="0"/>
          </a:p>
          <a:p>
            <a:pPr marL="576263" lvl="1" indent="-342900" algn="just">
              <a:spcBef>
                <a:spcPct val="0"/>
              </a:spcBef>
              <a:buFont typeface="Wingdings" panose="05000000000000000000" pitchFamily="2" charset="2"/>
              <a:buChar char="Ø"/>
              <a:tabLst>
                <a:tab pos="2597150" algn="l"/>
              </a:tabLst>
            </a:pPr>
            <a:r>
              <a:rPr lang="ro-MD" sz="1600" dirty="0"/>
              <a:t>După achitarea despăgubirilor producătorul</a:t>
            </a:r>
            <a:r>
              <a:rPr lang="it-IT" sz="1600" dirty="0"/>
              <a:t> </a:t>
            </a:r>
            <a:r>
              <a:rPr lang="ro-MD" sz="1600" dirty="0"/>
              <a:t>î</a:t>
            </a:r>
            <a:r>
              <a:rPr lang="it-IT" sz="1600" dirty="0"/>
              <a:t>n contiuare poate recolta culturile r</a:t>
            </a:r>
            <a:r>
              <a:rPr lang="ro-MD" sz="1600" dirty="0"/>
              <a:t>ă</a:t>
            </a:r>
            <a:r>
              <a:rPr lang="it-IT" sz="1600" dirty="0"/>
              <a:t>mase</a:t>
            </a:r>
            <a:r>
              <a:rPr lang="ro-MD" sz="1600" dirty="0"/>
              <a:t> în câmp</a:t>
            </a:r>
            <a:r>
              <a:rPr lang="it-IT" sz="1600" dirty="0"/>
              <a:t> </a:t>
            </a:r>
            <a:r>
              <a:rPr lang="ro-MD" sz="1600" dirty="0"/>
              <a:t>sau nou înființate pentru</a:t>
            </a:r>
            <a:r>
              <a:rPr lang="it-IT" sz="1600" dirty="0"/>
              <a:t> venituri suplimentare</a:t>
            </a:r>
            <a:r>
              <a:rPr lang="ro-MD" sz="1600" dirty="0"/>
              <a:t>.</a:t>
            </a:r>
          </a:p>
          <a:p>
            <a:pPr marL="233363" lvl="1" indent="0">
              <a:spcBef>
                <a:spcPct val="0"/>
              </a:spcBef>
              <a:buNone/>
              <a:tabLst>
                <a:tab pos="2597150" algn="l"/>
              </a:tabLst>
            </a:pPr>
            <a:endParaRPr lang="ro-RO" sz="1500" dirty="0"/>
          </a:p>
          <a:p>
            <a:pPr marL="0" indent="0">
              <a:buNone/>
            </a:pPr>
            <a:endParaRPr lang="ro-RO" sz="1500" b="1" i="1" dirty="0"/>
          </a:p>
        </p:txBody>
      </p:sp>
      <p:pic>
        <p:nvPicPr>
          <p:cNvPr id="7" name="Picture 6" descr="A group of people in a field&#10;&#10;AI-generated content may be incorrect.">
            <a:extLst>
              <a:ext uri="{FF2B5EF4-FFF2-40B4-BE49-F238E27FC236}">
                <a16:creationId xmlns:a16="http://schemas.microsoft.com/office/drawing/2014/main" id="{0E39F095-9148-7F4F-42BD-BD2E24FB3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917094" y="1919072"/>
            <a:ext cx="5125615" cy="3844211"/>
          </a:xfrm>
          <a:prstGeom prst="rect">
            <a:avLst/>
          </a:prstGeom>
        </p:spPr>
      </p:pic>
      <p:sp>
        <p:nvSpPr>
          <p:cNvPr id="13" name="Title 1">
            <a:extLst>
              <a:ext uri="{FF2B5EF4-FFF2-40B4-BE49-F238E27FC236}">
                <a16:creationId xmlns:a16="http://schemas.microsoft.com/office/drawing/2014/main" id="{E4C29B50-D27A-2ACA-A622-D47A785DEE36}"/>
              </a:ext>
            </a:extLst>
          </p:cNvPr>
          <p:cNvSpPr>
            <a:spLocks noGrp="1"/>
          </p:cNvSpPr>
          <p:nvPr>
            <p:ph type="title"/>
          </p:nvPr>
        </p:nvSpPr>
        <p:spPr>
          <a:xfrm>
            <a:off x="561858" y="562588"/>
            <a:ext cx="5995353" cy="576064"/>
          </a:xfrm>
        </p:spPr>
        <p:txBody>
          <a:bodyPr/>
          <a:lstStyle/>
          <a:p>
            <a:r>
              <a:rPr lang="en-US" sz="2400" dirty="0"/>
              <a:t>CONSTATAREA DAUNEI</a:t>
            </a:r>
            <a:br>
              <a:rPr lang="ro-MD" sz="2400" dirty="0"/>
            </a:br>
            <a:endParaRPr lang="en-US" sz="2400" i="1" dirty="0"/>
          </a:p>
        </p:txBody>
      </p:sp>
    </p:spTree>
    <p:extLst>
      <p:ext uri="{BB962C8B-B14F-4D97-AF65-F5344CB8AC3E}">
        <p14:creationId xmlns:p14="http://schemas.microsoft.com/office/powerpoint/2010/main" val="1014224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992" y="378287"/>
            <a:ext cx="3663462" cy="576064"/>
          </a:xfrm>
        </p:spPr>
        <p:txBody>
          <a:bodyPr/>
          <a:lstStyle/>
          <a:p>
            <a:r>
              <a:rPr lang="en-US" sz="2400">
                <a:latin typeface="+mn-lt"/>
              </a:rPr>
              <a:t>Date de contact</a:t>
            </a:r>
            <a:endParaRPr lang="en-US" sz="2400" dirty="0">
              <a:latin typeface="+mn-lt"/>
            </a:endParaRPr>
          </a:p>
        </p:txBody>
      </p:sp>
      <p:sp>
        <p:nvSpPr>
          <p:cNvPr id="7" name="Content Placeholder 5"/>
          <p:cNvSpPr txBox="1">
            <a:spLocks/>
          </p:cNvSpPr>
          <p:nvPr/>
        </p:nvSpPr>
        <p:spPr>
          <a:xfrm>
            <a:off x="846992" y="4086042"/>
            <a:ext cx="3795346" cy="1579947"/>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6400" b="1" u="sng" dirty="0"/>
          </a:p>
        </p:txBody>
      </p:sp>
      <p:sp>
        <p:nvSpPr>
          <p:cNvPr id="8" name="Content Placeholder 5"/>
          <p:cNvSpPr txBox="1">
            <a:spLocks/>
          </p:cNvSpPr>
          <p:nvPr/>
        </p:nvSpPr>
        <p:spPr>
          <a:xfrm>
            <a:off x="1332052" y="3866813"/>
            <a:ext cx="4918557" cy="1655196"/>
          </a:xfrm>
          <a:prstGeom prst="rect">
            <a:avLst/>
          </a:prstGeom>
        </p:spPr>
        <p:txBody>
          <a:bodyPr vert="horz" lIns="91440" tIns="45720" rIns="91440" bIns="45720" rtlCol="0" anchor="ctr">
            <a:normAutofit fontScale="62500" lnSpcReduction="20000"/>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o-RO" sz="3200" b="1" dirty="0"/>
              <a:t>Gheorghe Isac</a:t>
            </a:r>
            <a:endParaRPr lang="en-US" sz="3200" b="1" dirty="0"/>
          </a:p>
          <a:p>
            <a:pPr marL="0" indent="0">
              <a:buNone/>
            </a:pPr>
            <a:r>
              <a:rPr lang="en-US" sz="2900" b="1" dirty="0">
                <a:solidFill>
                  <a:srgbClr val="038462"/>
                </a:solidFill>
              </a:rPr>
              <a:t>Specialist </a:t>
            </a:r>
            <a:r>
              <a:rPr lang="ro-MD" sz="2900" b="1" dirty="0">
                <a:solidFill>
                  <a:srgbClr val="038462"/>
                </a:solidFill>
              </a:rPr>
              <a:t>î</a:t>
            </a:r>
            <a:r>
              <a:rPr lang="en-US" sz="2900" b="1" dirty="0">
                <a:solidFill>
                  <a:srgbClr val="038462"/>
                </a:solidFill>
              </a:rPr>
              <a:t>n </a:t>
            </a:r>
            <a:r>
              <a:rPr lang="ro-RO" sz="2900" b="1" dirty="0">
                <a:solidFill>
                  <a:srgbClr val="038462"/>
                </a:solidFill>
              </a:rPr>
              <a:t>A</a:t>
            </a:r>
            <a:r>
              <a:rPr lang="en-US" sz="2900" b="1" dirty="0">
                <a:solidFill>
                  <a:srgbClr val="038462"/>
                </a:solidFill>
              </a:rPr>
              <a:t>sigur</a:t>
            </a:r>
            <a:r>
              <a:rPr lang="ro-MD" sz="2900" b="1" dirty="0">
                <a:solidFill>
                  <a:srgbClr val="038462"/>
                </a:solidFill>
              </a:rPr>
              <a:t>ă</a:t>
            </a:r>
            <a:r>
              <a:rPr lang="en-US" sz="2900" b="1" dirty="0">
                <a:solidFill>
                  <a:srgbClr val="038462"/>
                </a:solidFill>
              </a:rPr>
              <a:t>ri </a:t>
            </a:r>
            <a:r>
              <a:rPr lang="ro-RO" sz="2900" b="1" dirty="0">
                <a:solidFill>
                  <a:srgbClr val="038462"/>
                </a:solidFill>
              </a:rPr>
              <a:t>A</a:t>
            </a:r>
            <a:r>
              <a:rPr lang="en-US" sz="2900" b="1" dirty="0">
                <a:solidFill>
                  <a:srgbClr val="038462"/>
                </a:solidFill>
              </a:rPr>
              <a:t>grare</a:t>
            </a:r>
          </a:p>
          <a:p>
            <a:pPr marL="0" indent="0">
              <a:lnSpc>
                <a:spcPct val="170000"/>
              </a:lnSpc>
              <a:buNone/>
            </a:pPr>
            <a:r>
              <a:rPr lang="en-US" sz="2400" dirty="0"/>
              <a:t>Tel.:      +373 22 22 56 32</a:t>
            </a:r>
            <a:br>
              <a:rPr lang="en-US" sz="2400" dirty="0"/>
            </a:br>
            <a:r>
              <a:rPr lang="en-US" sz="2400" dirty="0"/>
              <a:t>Mob:    +373 </a:t>
            </a:r>
            <a:r>
              <a:rPr lang="ro-RO" sz="2400" dirty="0"/>
              <a:t>69 67 47 62</a:t>
            </a:r>
            <a:br>
              <a:rPr lang="en-US" sz="2400" dirty="0"/>
            </a:br>
            <a:r>
              <a:rPr lang="en-US" sz="2400" dirty="0"/>
              <a:t>Mail:     </a:t>
            </a:r>
            <a:r>
              <a:rPr lang="ro-RO" sz="2400" b="1" u="sng" dirty="0"/>
              <a:t>gheorghe.isac@grawe.md</a:t>
            </a:r>
            <a:endParaRPr lang="en-US" sz="2400" b="1" dirty="0"/>
          </a:p>
        </p:txBody>
      </p:sp>
      <p:sp>
        <p:nvSpPr>
          <p:cNvPr id="3" name="Content Placeholder 5">
            <a:extLst>
              <a:ext uri="{FF2B5EF4-FFF2-40B4-BE49-F238E27FC236}">
                <a16:creationId xmlns:a16="http://schemas.microsoft.com/office/drawing/2014/main" id="{569052D9-3B4D-17B1-D63C-E5176B7F3408}"/>
              </a:ext>
            </a:extLst>
          </p:cNvPr>
          <p:cNvSpPr txBox="1">
            <a:spLocks/>
          </p:cNvSpPr>
          <p:nvPr/>
        </p:nvSpPr>
        <p:spPr>
          <a:xfrm>
            <a:off x="1420188" y="1545360"/>
            <a:ext cx="3795346" cy="1730444"/>
          </a:xfrm>
          <a:prstGeom prst="rect">
            <a:avLst/>
          </a:prstGeom>
        </p:spPr>
        <p:txBody>
          <a:bodyPr vert="horz" lIns="91440" tIns="45720" rIns="91440" bIns="45720" rtlCol="0" anchor="ctr">
            <a:normAutofit fontScale="70000" lnSpcReduction="20000"/>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900" b="1" dirty="0"/>
              <a:t>Sergiu Pescari</a:t>
            </a:r>
          </a:p>
          <a:p>
            <a:pPr marL="0" indent="0">
              <a:buFont typeface="Arial" pitchFamily="34" charset="0"/>
              <a:buNone/>
            </a:pPr>
            <a:r>
              <a:rPr lang="en-US" sz="2600" b="1" dirty="0">
                <a:solidFill>
                  <a:srgbClr val="038462"/>
                </a:solidFill>
              </a:rPr>
              <a:t>Specialist </a:t>
            </a:r>
            <a:r>
              <a:rPr lang="ro-MD" sz="2600" b="1" dirty="0">
                <a:solidFill>
                  <a:srgbClr val="038462"/>
                </a:solidFill>
              </a:rPr>
              <a:t>î</a:t>
            </a:r>
            <a:r>
              <a:rPr lang="en-US" sz="2600" b="1" dirty="0">
                <a:solidFill>
                  <a:srgbClr val="038462"/>
                </a:solidFill>
              </a:rPr>
              <a:t>n Asigur</a:t>
            </a:r>
            <a:r>
              <a:rPr lang="ro-MD" sz="2600" b="1" dirty="0">
                <a:solidFill>
                  <a:srgbClr val="038462"/>
                </a:solidFill>
              </a:rPr>
              <a:t>ă</a:t>
            </a:r>
            <a:r>
              <a:rPr lang="en-US" sz="2600" b="1" dirty="0">
                <a:solidFill>
                  <a:srgbClr val="038462"/>
                </a:solidFill>
              </a:rPr>
              <a:t>ri Agrare</a:t>
            </a:r>
          </a:p>
          <a:p>
            <a:pPr marL="0" indent="0">
              <a:lnSpc>
                <a:spcPct val="170000"/>
              </a:lnSpc>
              <a:buFont typeface="Arial" pitchFamily="34" charset="0"/>
              <a:buNone/>
            </a:pPr>
            <a:r>
              <a:rPr lang="en-US" sz="2300" dirty="0"/>
              <a:t>Tel.:      +373 22 22 56 32</a:t>
            </a:r>
            <a:br>
              <a:rPr lang="en-US" sz="2300" dirty="0"/>
            </a:br>
            <a:r>
              <a:rPr lang="en-US" sz="2300" dirty="0"/>
              <a:t>Mob:    +373 69</a:t>
            </a:r>
            <a:r>
              <a:rPr lang="ro-RO" sz="2300" dirty="0"/>
              <a:t> </a:t>
            </a:r>
            <a:r>
              <a:rPr lang="en-US" sz="2300" dirty="0"/>
              <a:t>29</a:t>
            </a:r>
            <a:r>
              <a:rPr lang="ro-RO" sz="2300" dirty="0"/>
              <a:t> </a:t>
            </a:r>
            <a:r>
              <a:rPr lang="en-US" sz="2300" dirty="0"/>
              <a:t>99</a:t>
            </a:r>
            <a:r>
              <a:rPr lang="ro-RO" sz="2300" dirty="0"/>
              <a:t> </a:t>
            </a:r>
            <a:r>
              <a:rPr lang="en-US" sz="2300" dirty="0"/>
              <a:t>60</a:t>
            </a:r>
            <a:br>
              <a:rPr lang="en-US" sz="2300" dirty="0"/>
            </a:br>
            <a:r>
              <a:rPr lang="en-US" sz="2300" dirty="0"/>
              <a:t>Mail:     </a:t>
            </a:r>
            <a:r>
              <a:rPr lang="en-US" sz="2300" b="1" u="sng" dirty="0"/>
              <a:t>sergiu.pescari@grawe.md</a:t>
            </a:r>
            <a:endParaRPr lang="en-US" sz="2300" b="1" dirty="0"/>
          </a:p>
        </p:txBody>
      </p:sp>
      <p:pic>
        <p:nvPicPr>
          <p:cNvPr id="5" name="Picture 4">
            <a:extLst>
              <a:ext uri="{FF2B5EF4-FFF2-40B4-BE49-F238E27FC236}">
                <a16:creationId xmlns:a16="http://schemas.microsoft.com/office/drawing/2014/main" id="{90BD2196-B24F-D90E-62A8-05662681F607}"/>
              </a:ext>
            </a:extLst>
          </p:cNvPr>
          <p:cNvPicPr>
            <a:picLocks noChangeAspect="1"/>
          </p:cNvPicPr>
          <p:nvPr/>
        </p:nvPicPr>
        <p:blipFill rotWithShape="1">
          <a:blip r:embed="rId3"/>
          <a:srcRect r="20588"/>
          <a:stretch/>
        </p:blipFill>
        <p:spPr bwMode="auto">
          <a:xfrm>
            <a:off x="5959244" y="1218372"/>
            <a:ext cx="3444607" cy="49230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5112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a:off x="1356175" y="3227789"/>
            <a:ext cx="1023023" cy="894679"/>
          </a:xfrm>
          <a:custGeom>
            <a:avLst/>
            <a:gdLst/>
            <a:ahLst/>
            <a:cxnLst/>
            <a:rect l="l" t="t" r="r" b="b"/>
            <a:pathLst>
              <a:path w="1534534" h="1342019">
                <a:moveTo>
                  <a:pt x="0" y="0"/>
                </a:moveTo>
                <a:lnTo>
                  <a:pt x="1534534" y="0"/>
                </a:lnTo>
                <a:lnTo>
                  <a:pt x="1534534" y="1342020"/>
                </a:lnTo>
                <a:lnTo>
                  <a:pt x="0" y="13420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ro-MD"/>
          </a:p>
        </p:txBody>
      </p:sp>
      <p:sp>
        <p:nvSpPr>
          <p:cNvPr id="18" name="TextBox 18"/>
          <p:cNvSpPr txBox="1"/>
          <p:nvPr/>
        </p:nvSpPr>
        <p:spPr>
          <a:xfrm>
            <a:off x="2189616" y="1721201"/>
            <a:ext cx="2363775" cy="704360"/>
          </a:xfrm>
          <a:prstGeom prst="rect">
            <a:avLst/>
          </a:prstGeom>
        </p:spPr>
        <p:txBody>
          <a:bodyPr lIns="0" tIns="0" rIns="0" bIns="0" rtlCol="0" anchor="t">
            <a:spAutoFit/>
          </a:bodyPr>
          <a:lstStyle/>
          <a:p>
            <a:pPr algn="ctr">
              <a:lnSpc>
                <a:spcPts val="1376"/>
              </a:lnSpc>
            </a:pPr>
            <a:r>
              <a:rPr lang="ro-MD" sz="983" dirty="0">
                <a:solidFill>
                  <a:srgbClr val="131111"/>
                </a:solidFill>
                <a:latin typeface="Montserrat"/>
                <a:ea typeface="Montserrat"/>
                <a:cs typeface="Montserrat"/>
                <a:sym typeface="Montserrat"/>
              </a:rPr>
              <a:t>200 de specialiști și peste 50 de subdiviziuni formează  rețeaua proprie de distribuție GRAWE Carat Asigurări</a:t>
            </a:r>
            <a:endParaRPr lang="en-US" sz="983" dirty="0">
              <a:solidFill>
                <a:srgbClr val="131111"/>
              </a:solidFill>
              <a:latin typeface="Montserrat"/>
              <a:ea typeface="Montserrat"/>
              <a:cs typeface="Montserrat"/>
              <a:sym typeface="Montserrat"/>
            </a:endParaRPr>
          </a:p>
        </p:txBody>
      </p:sp>
      <p:sp>
        <p:nvSpPr>
          <p:cNvPr id="19" name="TextBox 19"/>
          <p:cNvSpPr txBox="1"/>
          <p:nvPr/>
        </p:nvSpPr>
        <p:spPr>
          <a:xfrm>
            <a:off x="2315632" y="1385713"/>
            <a:ext cx="2014611" cy="249043"/>
          </a:xfrm>
          <a:prstGeom prst="rect">
            <a:avLst/>
          </a:prstGeom>
        </p:spPr>
        <p:txBody>
          <a:bodyPr lIns="0" tIns="0" rIns="0" bIns="0" rtlCol="0" anchor="t">
            <a:spAutoFit/>
          </a:bodyPr>
          <a:lstStyle/>
          <a:p>
            <a:pPr algn="ctr">
              <a:lnSpc>
                <a:spcPts val="2078"/>
              </a:lnSpc>
            </a:pPr>
            <a:r>
              <a:rPr lang="ro-MD" sz="1484" b="1" dirty="0">
                <a:solidFill>
                  <a:srgbClr val="131111"/>
                </a:solidFill>
                <a:latin typeface="Montserrat Bold"/>
                <a:ea typeface="Montserrat Bold"/>
                <a:cs typeface="Montserrat Bold"/>
                <a:sym typeface="Montserrat Bold"/>
              </a:rPr>
              <a:t>200 Angajați</a:t>
            </a:r>
            <a:endParaRPr lang="en-US" sz="1484" b="1" dirty="0">
              <a:solidFill>
                <a:srgbClr val="131111"/>
              </a:solidFill>
              <a:latin typeface="Montserrat Bold"/>
              <a:ea typeface="Montserrat Bold"/>
              <a:cs typeface="Montserrat Bold"/>
              <a:sym typeface="Montserrat Bold"/>
            </a:endParaRPr>
          </a:p>
        </p:txBody>
      </p:sp>
      <p:sp>
        <p:nvSpPr>
          <p:cNvPr id="20" name="TextBox 20"/>
          <p:cNvSpPr txBox="1"/>
          <p:nvPr/>
        </p:nvSpPr>
        <p:spPr>
          <a:xfrm>
            <a:off x="6679870" y="1751108"/>
            <a:ext cx="2363775" cy="345287"/>
          </a:xfrm>
          <a:prstGeom prst="rect">
            <a:avLst/>
          </a:prstGeom>
        </p:spPr>
        <p:txBody>
          <a:bodyPr lIns="0" tIns="0" rIns="0" bIns="0" rtlCol="0" anchor="t">
            <a:spAutoFit/>
          </a:bodyPr>
          <a:lstStyle/>
          <a:p>
            <a:pPr algn="ctr">
              <a:lnSpc>
                <a:spcPts val="1376"/>
              </a:lnSpc>
            </a:pPr>
            <a:r>
              <a:rPr lang="ro-MD" sz="983" dirty="0">
                <a:solidFill>
                  <a:srgbClr val="131111"/>
                </a:solidFill>
                <a:latin typeface="Montserrat"/>
                <a:ea typeface="Montserrat"/>
                <a:cs typeface="Montserrat"/>
                <a:sym typeface="Montserrat"/>
              </a:rPr>
              <a:t>Protejăm și preluăm riscuri de la aproximativ 150 000 clienți</a:t>
            </a:r>
            <a:endParaRPr lang="en-US" sz="983" dirty="0">
              <a:solidFill>
                <a:srgbClr val="131111"/>
              </a:solidFill>
              <a:latin typeface="Montserrat"/>
              <a:ea typeface="Montserrat"/>
              <a:cs typeface="Montserrat"/>
              <a:sym typeface="Montserrat"/>
            </a:endParaRPr>
          </a:p>
        </p:txBody>
      </p:sp>
      <p:sp>
        <p:nvSpPr>
          <p:cNvPr id="21" name="TextBox 21"/>
          <p:cNvSpPr txBox="1"/>
          <p:nvPr/>
        </p:nvSpPr>
        <p:spPr>
          <a:xfrm>
            <a:off x="6829580" y="1314669"/>
            <a:ext cx="2014611" cy="249043"/>
          </a:xfrm>
          <a:prstGeom prst="rect">
            <a:avLst/>
          </a:prstGeom>
        </p:spPr>
        <p:txBody>
          <a:bodyPr lIns="0" tIns="0" rIns="0" bIns="0" rtlCol="0" anchor="t">
            <a:spAutoFit/>
          </a:bodyPr>
          <a:lstStyle/>
          <a:p>
            <a:pPr algn="ctr">
              <a:lnSpc>
                <a:spcPts val="2078"/>
              </a:lnSpc>
            </a:pPr>
            <a:r>
              <a:rPr lang="ro-MD" sz="1484" b="1" dirty="0">
                <a:solidFill>
                  <a:srgbClr val="131111"/>
                </a:solidFill>
                <a:latin typeface="Montserrat Bold"/>
                <a:ea typeface="Montserrat Bold"/>
                <a:cs typeface="Montserrat Bold"/>
                <a:sym typeface="Montserrat Bold"/>
              </a:rPr>
              <a:t>150 000 Contracte</a:t>
            </a:r>
            <a:endParaRPr lang="en-US" sz="1484" b="1" dirty="0">
              <a:solidFill>
                <a:srgbClr val="131111"/>
              </a:solidFill>
              <a:latin typeface="Montserrat Bold"/>
              <a:ea typeface="Montserrat Bold"/>
              <a:cs typeface="Montserrat Bold"/>
              <a:sym typeface="Montserrat Bold"/>
            </a:endParaRPr>
          </a:p>
        </p:txBody>
      </p:sp>
      <p:sp>
        <p:nvSpPr>
          <p:cNvPr id="22" name="TextBox 22"/>
          <p:cNvSpPr txBox="1"/>
          <p:nvPr/>
        </p:nvSpPr>
        <p:spPr>
          <a:xfrm>
            <a:off x="2297023" y="5608289"/>
            <a:ext cx="2363775" cy="524824"/>
          </a:xfrm>
          <a:prstGeom prst="rect">
            <a:avLst/>
          </a:prstGeom>
        </p:spPr>
        <p:txBody>
          <a:bodyPr lIns="0" tIns="0" rIns="0" bIns="0" rtlCol="0" anchor="t">
            <a:spAutoFit/>
          </a:bodyPr>
          <a:lstStyle/>
          <a:p>
            <a:pPr algn="ctr">
              <a:lnSpc>
                <a:spcPts val="1376"/>
              </a:lnSpc>
            </a:pPr>
            <a:r>
              <a:rPr lang="ro-MD" sz="983" dirty="0">
                <a:solidFill>
                  <a:srgbClr val="131111"/>
                </a:solidFill>
                <a:latin typeface="Montserrat"/>
                <a:ea typeface="Montserrat"/>
                <a:cs typeface="Montserrat"/>
                <a:sym typeface="Montserrat"/>
              </a:rPr>
              <a:t>GRAWE Carat Asigurări este unica companie care oferă protecție pe termen lung</a:t>
            </a:r>
            <a:r>
              <a:rPr lang="en-US" sz="983" dirty="0">
                <a:solidFill>
                  <a:srgbClr val="131111"/>
                </a:solidFill>
                <a:latin typeface="Montserrat"/>
                <a:ea typeface="Montserrat"/>
                <a:cs typeface="Montserrat"/>
                <a:sym typeface="Montserrat"/>
              </a:rPr>
              <a:t>.</a:t>
            </a:r>
          </a:p>
        </p:txBody>
      </p:sp>
      <p:sp>
        <p:nvSpPr>
          <p:cNvPr id="23" name="TextBox 23"/>
          <p:cNvSpPr txBox="1"/>
          <p:nvPr/>
        </p:nvSpPr>
        <p:spPr>
          <a:xfrm>
            <a:off x="3371503" y="3028126"/>
            <a:ext cx="2014611" cy="518283"/>
          </a:xfrm>
          <a:prstGeom prst="rect">
            <a:avLst/>
          </a:prstGeom>
        </p:spPr>
        <p:txBody>
          <a:bodyPr lIns="0" tIns="0" rIns="0" bIns="0" rtlCol="0" anchor="t">
            <a:spAutoFit/>
          </a:bodyPr>
          <a:lstStyle/>
          <a:p>
            <a:pPr algn="ctr">
              <a:lnSpc>
                <a:spcPts val="2078"/>
              </a:lnSpc>
            </a:pPr>
            <a:r>
              <a:rPr lang="ro-MD" sz="1484" b="1" dirty="0">
                <a:solidFill>
                  <a:srgbClr val="131111"/>
                </a:solidFill>
                <a:latin typeface="Montserrat Bold"/>
                <a:ea typeface="Montserrat Bold"/>
                <a:cs typeface="Montserrat Bold"/>
                <a:sym typeface="Montserrat Bold"/>
              </a:rPr>
              <a:t>240 mln. lei Despăgubiri</a:t>
            </a:r>
            <a:endParaRPr lang="en-US" sz="1484" b="1" dirty="0">
              <a:solidFill>
                <a:srgbClr val="131111"/>
              </a:solidFill>
              <a:latin typeface="Montserrat Bold"/>
              <a:ea typeface="Montserrat Bold"/>
              <a:cs typeface="Montserrat Bold"/>
              <a:sym typeface="Montserrat Bold"/>
            </a:endParaRPr>
          </a:p>
        </p:txBody>
      </p:sp>
      <p:sp>
        <p:nvSpPr>
          <p:cNvPr id="24" name="TextBox 24"/>
          <p:cNvSpPr txBox="1"/>
          <p:nvPr/>
        </p:nvSpPr>
        <p:spPr>
          <a:xfrm>
            <a:off x="8043457" y="5489954"/>
            <a:ext cx="2363775" cy="345287"/>
          </a:xfrm>
          <a:prstGeom prst="rect">
            <a:avLst/>
          </a:prstGeom>
        </p:spPr>
        <p:txBody>
          <a:bodyPr lIns="0" tIns="0" rIns="0" bIns="0" rtlCol="0" anchor="t">
            <a:spAutoFit/>
          </a:bodyPr>
          <a:lstStyle/>
          <a:p>
            <a:pPr algn="ctr">
              <a:lnSpc>
                <a:spcPts val="1376"/>
              </a:lnSpc>
            </a:pPr>
            <a:r>
              <a:rPr lang="ro-MD" sz="983" dirty="0">
                <a:solidFill>
                  <a:srgbClr val="131111"/>
                </a:solidFill>
                <a:latin typeface="Montserrat"/>
                <a:ea typeface="Montserrat"/>
                <a:cs typeface="Montserrat"/>
                <a:sym typeface="Montserrat"/>
              </a:rPr>
              <a:t>GRAWE Carat Asigurări este LIDER </a:t>
            </a:r>
            <a:r>
              <a:rPr lang="en-US" sz="983" dirty="0" err="1">
                <a:solidFill>
                  <a:srgbClr val="131111"/>
                </a:solidFill>
                <a:latin typeface="Montserrat"/>
                <a:ea typeface="Montserrat"/>
                <a:cs typeface="Montserrat"/>
                <a:sym typeface="Montserrat"/>
              </a:rPr>
              <a:t>în</a:t>
            </a:r>
            <a:r>
              <a:rPr lang="en-US" sz="983" dirty="0">
                <a:solidFill>
                  <a:srgbClr val="131111"/>
                </a:solidFill>
                <a:latin typeface="Montserrat"/>
                <a:ea typeface="Montserrat"/>
                <a:cs typeface="Montserrat"/>
                <a:sym typeface="Montserrat"/>
              </a:rPr>
              <a:t> pia</a:t>
            </a:r>
            <a:r>
              <a:rPr lang="ro-MD" sz="983" dirty="0">
                <a:solidFill>
                  <a:srgbClr val="131111"/>
                </a:solidFill>
                <a:latin typeface="Montserrat"/>
                <a:ea typeface="Montserrat"/>
                <a:cs typeface="Montserrat"/>
                <a:sym typeface="Montserrat"/>
              </a:rPr>
              <a:t>ț</a:t>
            </a:r>
            <a:r>
              <a:rPr lang="en-US" sz="983" dirty="0">
                <a:solidFill>
                  <a:srgbClr val="131111"/>
                </a:solidFill>
                <a:latin typeface="Montserrat"/>
                <a:ea typeface="Montserrat"/>
                <a:cs typeface="Montserrat"/>
                <a:sym typeface="Montserrat"/>
              </a:rPr>
              <a:t>a de asigurări din </a:t>
            </a:r>
            <a:r>
              <a:rPr lang="ro-MD" sz="983" dirty="0">
                <a:solidFill>
                  <a:srgbClr val="131111"/>
                </a:solidFill>
                <a:latin typeface="Montserrat"/>
                <a:ea typeface="Montserrat"/>
                <a:cs typeface="Montserrat"/>
                <a:sym typeface="Montserrat"/>
              </a:rPr>
              <a:t>R.M.</a:t>
            </a:r>
            <a:r>
              <a:rPr lang="en-US" sz="983" dirty="0">
                <a:solidFill>
                  <a:srgbClr val="131111"/>
                </a:solidFill>
                <a:latin typeface="Montserrat"/>
                <a:ea typeface="Montserrat"/>
                <a:cs typeface="Montserrat"/>
                <a:sym typeface="Montserrat"/>
              </a:rPr>
              <a:t> </a:t>
            </a:r>
          </a:p>
        </p:txBody>
      </p:sp>
      <p:sp>
        <p:nvSpPr>
          <p:cNvPr id="25" name="TextBox 25"/>
          <p:cNvSpPr txBox="1"/>
          <p:nvPr/>
        </p:nvSpPr>
        <p:spPr>
          <a:xfrm>
            <a:off x="8541292" y="2797928"/>
            <a:ext cx="2014611" cy="249043"/>
          </a:xfrm>
          <a:prstGeom prst="rect">
            <a:avLst/>
          </a:prstGeom>
        </p:spPr>
        <p:txBody>
          <a:bodyPr lIns="0" tIns="0" rIns="0" bIns="0" rtlCol="0" anchor="t">
            <a:spAutoFit/>
          </a:bodyPr>
          <a:lstStyle/>
          <a:p>
            <a:pPr algn="ctr">
              <a:lnSpc>
                <a:spcPts val="2078"/>
              </a:lnSpc>
            </a:pPr>
            <a:r>
              <a:rPr lang="ro-MD" sz="1484" b="1" dirty="0">
                <a:solidFill>
                  <a:srgbClr val="131111"/>
                </a:solidFill>
                <a:latin typeface="Montserrat Bold"/>
                <a:ea typeface="Montserrat Bold"/>
                <a:cs typeface="Montserrat Bold"/>
                <a:sym typeface="Montserrat Bold"/>
              </a:rPr>
              <a:t>1, 6 mlrd. Active</a:t>
            </a:r>
            <a:endParaRPr lang="en-US" sz="1484" b="1" dirty="0">
              <a:solidFill>
                <a:srgbClr val="131111"/>
              </a:solidFill>
              <a:latin typeface="Montserrat Bold"/>
              <a:ea typeface="Montserrat Bold"/>
              <a:cs typeface="Montserrat Bold"/>
              <a:sym typeface="Montserrat Bold"/>
            </a:endParaRPr>
          </a:p>
        </p:txBody>
      </p:sp>
      <p:sp>
        <p:nvSpPr>
          <p:cNvPr id="28" name="Rectangle 1">
            <a:extLst>
              <a:ext uri="{FF2B5EF4-FFF2-40B4-BE49-F238E27FC236}">
                <a16:creationId xmlns:a16="http://schemas.microsoft.com/office/drawing/2014/main" id="{E0785AF2-CC03-C270-BB37-5B1C4CEFF8B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MD"/>
          </a:p>
        </p:txBody>
      </p:sp>
      <p:sp>
        <p:nvSpPr>
          <p:cNvPr id="29" name="Rectangle 2">
            <a:extLst>
              <a:ext uri="{FF2B5EF4-FFF2-40B4-BE49-F238E27FC236}">
                <a16:creationId xmlns:a16="http://schemas.microsoft.com/office/drawing/2014/main" id="{D081ABDF-6382-F0E0-3028-7BB7FF729F7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MD"/>
          </a:p>
        </p:txBody>
      </p:sp>
      <p:sp>
        <p:nvSpPr>
          <p:cNvPr id="32" name="Freeform 14">
            <a:extLst>
              <a:ext uri="{FF2B5EF4-FFF2-40B4-BE49-F238E27FC236}">
                <a16:creationId xmlns:a16="http://schemas.microsoft.com/office/drawing/2014/main" id="{F8E6BAB1-2A69-31EF-3199-57385BCCE93B}"/>
              </a:ext>
            </a:extLst>
          </p:cNvPr>
          <p:cNvSpPr/>
          <p:nvPr/>
        </p:nvSpPr>
        <p:spPr>
          <a:xfrm>
            <a:off x="754943" y="1387866"/>
            <a:ext cx="1239351" cy="1129327"/>
          </a:xfrm>
          <a:custGeom>
            <a:avLst/>
            <a:gdLst/>
            <a:ahLst/>
            <a:cxnLst/>
            <a:rect l="l" t="t" r="r" b="b"/>
            <a:pathLst>
              <a:path w="1534534" h="1342019">
                <a:moveTo>
                  <a:pt x="0" y="0"/>
                </a:moveTo>
                <a:lnTo>
                  <a:pt x="1534533" y="0"/>
                </a:lnTo>
                <a:lnTo>
                  <a:pt x="1534533" y="1342019"/>
                </a:lnTo>
                <a:lnTo>
                  <a:pt x="0" y="1342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ro-MD"/>
          </a:p>
        </p:txBody>
      </p:sp>
      <p:sp>
        <p:nvSpPr>
          <p:cNvPr id="33" name="Freeform 19">
            <a:extLst>
              <a:ext uri="{FF2B5EF4-FFF2-40B4-BE49-F238E27FC236}">
                <a16:creationId xmlns:a16="http://schemas.microsoft.com/office/drawing/2014/main" id="{22B76453-0775-B8CF-F871-CC538444CAE3}"/>
              </a:ext>
            </a:extLst>
          </p:cNvPr>
          <p:cNvSpPr/>
          <p:nvPr/>
        </p:nvSpPr>
        <p:spPr>
          <a:xfrm>
            <a:off x="5302661" y="1233628"/>
            <a:ext cx="1239351" cy="1190116"/>
          </a:xfrm>
          <a:custGeom>
            <a:avLst/>
            <a:gdLst/>
            <a:ahLst/>
            <a:cxnLst/>
            <a:rect l="l" t="t" r="r" b="b"/>
            <a:pathLst>
              <a:path w="2152506" h="2172254">
                <a:moveTo>
                  <a:pt x="0" y="0"/>
                </a:moveTo>
                <a:lnTo>
                  <a:pt x="2152506" y="0"/>
                </a:lnTo>
                <a:lnTo>
                  <a:pt x="2152506" y="2172254"/>
                </a:lnTo>
                <a:lnTo>
                  <a:pt x="0" y="21722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ro-MD"/>
          </a:p>
        </p:txBody>
      </p:sp>
      <p:sp>
        <p:nvSpPr>
          <p:cNvPr id="34" name="Freeform 18">
            <a:extLst>
              <a:ext uri="{FF2B5EF4-FFF2-40B4-BE49-F238E27FC236}">
                <a16:creationId xmlns:a16="http://schemas.microsoft.com/office/drawing/2014/main" id="{899E2004-FE49-773D-021C-CE926E2A0D5F}"/>
              </a:ext>
            </a:extLst>
          </p:cNvPr>
          <p:cNvSpPr/>
          <p:nvPr/>
        </p:nvSpPr>
        <p:spPr>
          <a:xfrm>
            <a:off x="2103737" y="3020850"/>
            <a:ext cx="1219200" cy="1051119"/>
          </a:xfrm>
          <a:custGeom>
            <a:avLst/>
            <a:gdLst/>
            <a:ahLst/>
            <a:cxnLst/>
            <a:rect l="l" t="t" r="r" b="b"/>
            <a:pathLst>
              <a:path w="2566769" h="2065149">
                <a:moveTo>
                  <a:pt x="0" y="0"/>
                </a:moveTo>
                <a:lnTo>
                  <a:pt x="2566769" y="0"/>
                </a:lnTo>
                <a:lnTo>
                  <a:pt x="2566769" y="2065149"/>
                </a:lnTo>
                <a:lnTo>
                  <a:pt x="0" y="20651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ro-MD"/>
          </a:p>
        </p:txBody>
      </p:sp>
      <p:sp>
        <p:nvSpPr>
          <p:cNvPr id="36" name="TextBox 18">
            <a:extLst>
              <a:ext uri="{FF2B5EF4-FFF2-40B4-BE49-F238E27FC236}">
                <a16:creationId xmlns:a16="http://schemas.microsoft.com/office/drawing/2014/main" id="{57075125-EDD5-7EE5-5C9A-858E92AF3EEC}"/>
              </a:ext>
            </a:extLst>
          </p:cNvPr>
          <p:cNvSpPr txBox="1"/>
          <p:nvPr/>
        </p:nvSpPr>
        <p:spPr>
          <a:xfrm>
            <a:off x="3322937" y="3611542"/>
            <a:ext cx="2363775" cy="524824"/>
          </a:xfrm>
          <a:prstGeom prst="rect">
            <a:avLst/>
          </a:prstGeom>
        </p:spPr>
        <p:txBody>
          <a:bodyPr lIns="0" tIns="0" rIns="0" bIns="0" rtlCol="0" anchor="t">
            <a:spAutoFit/>
          </a:bodyPr>
          <a:lstStyle/>
          <a:p>
            <a:pPr algn="ctr">
              <a:lnSpc>
                <a:spcPts val="1376"/>
              </a:lnSpc>
            </a:pPr>
            <a:r>
              <a:rPr lang="ro-MD" sz="983" dirty="0">
                <a:solidFill>
                  <a:srgbClr val="131111"/>
                </a:solidFill>
                <a:latin typeface="Montserrat"/>
                <a:ea typeface="Montserrat"/>
                <a:cs typeface="Montserrat"/>
                <a:sym typeface="Montserrat"/>
              </a:rPr>
              <a:t>Am fost alături de clienții noștri, oferind peste 240 mln. despăgubiri în anul 2025</a:t>
            </a:r>
            <a:endParaRPr lang="en-US" sz="983" dirty="0">
              <a:solidFill>
                <a:srgbClr val="131111"/>
              </a:solidFill>
              <a:latin typeface="Montserrat"/>
              <a:ea typeface="Montserrat"/>
              <a:cs typeface="Montserrat"/>
              <a:sym typeface="Montserrat"/>
            </a:endParaRPr>
          </a:p>
        </p:txBody>
      </p:sp>
      <p:sp>
        <p:nvSpPr>
          <p:cNvPr id="37" name="Freeform 16">
            <a:extLst>
              <a:ext uri="{FF2B5EF4-FFF2-40B4-BE49-F238E27FC236}">
                <a16:creationId xmlns:a16="http://schemas.microsoft.com/office/drawing/2014/main" id="{9D2B4E51-318C-2B5B-0F9C-8445131DED12}"/>
              </a:ext>
            </a:extLst>
          </p:cNvPr>
          <p:cNvSpPr/>
          <p:nvPr/>
        </p:nvSpPr>
        <p:spPr>
          <a:xfrm>
            <a:off x="7018439" y="2839877"/>
            <a:ext cx="1305540" cy="1216115"/>
          </a:xfrm>
          <a:custGeom>
            <a:avLst/>
            <a:gdLst/>
            <a:ahLst/>
            <a:cxnLst/>
            <a:rect l="l" t="t" r="r" b="b"/>
            <a:pathLst>
              <a:path w="1697372" h="1712944">
                <a:moveTo>
                  <a:pt x="0" y="0"/>
                </a:moveTo>
                <a:lnTo>
                  <a:pt x="1697372" y="0"/>
                </a:lnTo>
                <a:lnTo>
                  <a:pt x="1697372" y="1712944"/>
                </a:lnTo>
                <a:lnTo>
                  <a:pt x="0" y="17129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ro-MD"/>
          </a:p>
        </p:txBody>
      </p:sp>
      <p:sp>
        <p:nvSpPr>
          <p:cNvPr id="38" name="TextBox 24">
            <a:extLst>
              <a:ext uri="{FF2B5EF4-FFF2-40B4-BE49-F238E27FC236}">
                <a16:creationId xmlns:a16="http://schemas.microsoft.com/office/drawing/2014/main" id="{373F63F0-49FE-9FDB-2B8B-8D45006D5609}"/>
              </a:ext>
            </a:extLst>
          </p:cNvPr>
          <p:cNvSpPr txBox="1"/>
          <p:nvPr/>
        </p:nvSpPr>
        <p:spPr>
          <a:xfrm>
            <a:off x="8473818" y="3233180"/>
            <a:ext cx="2363775" cy="883896"/>
          </a:xfrm>
          <a:prstGeom prst="rect">
            <a:avLst/>
          </a:prstGeom>
        </p:spPr>
        <p:txBody>
          <a:bodyPr lIns="0" tIns="0" rIns="0" bIns="0" rtlCol="0" anchor="t">
            <a:spAutoFit/>
          </a:bodyPr>
          <a:lstStyle/>
          <a:p>
            <a:pPr algn="ctr">
              <a:lnSpc>
                <a:spcPts val="1376"/>
              </a:lnSpc>
            </a:pPr>
            <a:r>
              <a:rPr lang="en-US" sz="983" dirty="0">
                <a:solidFill>
                  <a:srgbClr val="131111"/>
                </a:solidFill>
                <a:latin typeface="Montserrat"/>
                <a:ea typeface="Montserrat"/>
                <a:cs typeface="Montserrat"/>
                <a:sym typeface="Montserrat"/>
              </a:rPr>
              <a:t>GRAWE Carat Asigurări gestionează active plasate în Republica Moldova în valoare de aproximativ 1,6 miliarde de lei, fiind lider de piață la acest capitol</a:t>
            </a:r>
          </a:p>
        </p:txBody>
      </p:sp>
      <p:sp>
        <p:nvSpPr>
          <p:cNvPr id="39" name="Freeform 17">
            <a:extLst>
              <a:ext uri="{FF2B5EF4-FFF2-40B4-BE49-F238E27FC236}">
                <a16:creationId xmlns:a16="http://schemas.microsoft.com/office/drawing/2014/main" id="{D29C51B3-BA9F-E48F-92F3-FB6BA55AC390}"/>
              </a:ext>
            </a:extLst>
          </p:cNvPr>
          <p:cNvSpPr/>
          <p:nvPr/>
        </p:nvSpPr>
        <p:spPr>
          <a:xfrm>
            <a:off x="994639" y="4770264"/>
            <a:ext cx="1109098" cy="1187230"/>
          </a:xfrm>
          <a:custGeom>
            <a:avLst/>
            <a:gdLst/>
            <a:ahLst/>
            <a:cxnLst/>
            <a:rect l="l" t="t" r="r" b="b"/>
            <a:pathLst>
              <a:path w="1870364" h="2057400">
                <a:moveTo>
                  <a:pt x="0" y="0"/>
                </a:moveTo>
                <a:lnTo>
                  <a:pt x="1870363" y="0"/>
                </a:lnTo>
                <a:lnTo>
                  <a:pt x="1870363"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ro-MD"/>
          </a:p>
        </p:txBody>
      </p:sp>
      <p:sp>
        <p:nvSpPr>
          <p:cNvPr id="40" name="TextBox 23">
            <a:extLst>
              <a:ext uri="{FF2B5EF4-FFF2-40B4-BE49-F238E27FC236}">
                <a16:creationId xmlns:a16="http://schemas.microsoft.com/office/drawing/2014/main" id="{2C801E01-826E-5119-5F1E-575B644467AE}"/>
              </a:ext>
            </a:extLst>
          </p:cNvPr>
          <p:cNvSpPr txBox="1"/>
          <p:nvPr/>
        </p:nvSpPr>
        <p:spPr>
          <a:xfrm>
            <a:off x="2379198" y="4756304"/>
            <a:ext cx="2014611" cy="787588"/>
          </a:xfrm>
          <a:prstGeom prst="rect">
            <a:avLst/>
          </a:prstGeom>
        </p:spPr>
        <p:txBody>
          <a:bodyPr lIns="0" tIns="0" rIns="0" bIns="0" rtlCol="0" anchor="t">
            <a:spAutoFit/>
          </a:bodyPr>
          <a:lstStyle/>
          <a:p>
            <a:pPr algn="ctr">
              <a:lnSpc>
                <a:spcPts val="2078"/>
              </a:lnSpc>
            </a:pPr>
            <a:r>
              <a:rPr lang="ro-MD" sz="1484" b="1" dirty="0">
                <a:solidFill>
                  <a:srgbClr val="131111"/>
                </a:solidFill>
                <a:latin typeface="Montserrat Bold"/>
                <a:ea typeface="Montserrat Bold"/>
                <a:cs typeface="Montserrat Bold"/>
                <a:sym typeface="Montserrat Bold"/>
              </a:rPr>
              <a:t>Unica companie care oferă Asigurări de Viață</a:t>
            </a:r>
            <a:endParaRPr lang="en-US" sz="1484" b="1" dirty="0">
              <a:solidFill>
                <a:srgbClr val="131111"/>
              </a:solidFill>
              <a:latin typeface="Montserrat Bold"/>
              <a:ea typeface="Montserrat Bold"/>
              <a:cs typeface="Montserrat Bold"/>
              <a:sym typeface="Montserrat Bold"/>
            </a:endParaRPr>
          </a:p>
        </p:txBody>
      </p:sp>
      <p:sp>
        <p:nvSpPr>
          <p:cNvPr id="41" name="Title 1">
            <a:extLst>
              <a:ext uri="{FF2B5EF4-FFF2-40B4-BE49-F238E27FC236}">
                <a16:creationId xmlns:a16="http://schemas.microsoft.com/office/drawing/2014/main" id="{6BE4C239-78C1-A207-6D57-0CC2944622B0}"/>
              </a:ext>
            </a:extLst>
          </p:cNvPr>
          <p:cNvSpPr txBox="1">
            <a:spLocks/>
          </p:cNvSpPr>
          <p:nvPr/>
        </p:nvSpPr>
        <p:spPr>
          <a:xfrm>
            <a:off x="654625" y="297566"/>
            <a:ext cx="7886667"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de-DE"/>
            </a:defPPr>
            <a:lvl1pPr fontAlgn="base">
              <a:spcBef>
                <a:spcPct val="0"/>
              </a:spcBef>
              <a:spcAft>
                <a:spcPct val="0"/>
              </a:spcAft>
              <a:tabLst>
                <a:tab pos="2597150" algn="l"/>
              </a:tabLst>
              <a:defRPr sz="2800" b="1">
                <a:solidFill>
                  <a:schemeClr val="accent1"/>
                </a:solidFill>
                <a:latin typeface="Calibri"/>
                <a:ea typeface="+mj-ea"/>
                <a:cs typeface="+mj-cs"/>
              </a:defRPr>
            </a:lvl1pPr>
            <a:lvl2pPr fontAlgn="base">
              <a:spcBef>
                <a:spcPct val="0"/>
              </a:spcBef>
              <a:spcAft>
                <a:spcPct val="0"/>
              </a:spcAft>
              <a:tabLst>
                <a:tab pos="2597150" algn="l"/>
              </a:tabLst>
              <a:defRPr sz="3000" b="1">
                <a:latin typeface="Calibri" pitchFamily="34" charset="0"/>
              </a:defRPr>
            </a:lvl2pPr>
            <a:lvl3pPr fontAlgn="base">
              <a:spcBef>
                <a:spcPct val="0"/>
              </a:spcBef>
              <a:spcAft>
                <a:spcPct val="0"/>
              </a:spcAft>
              <a:tabLst>
                <a:tab pos="2597150" algn="l"/>
              </a:tabLst>
              <a:defRPr sz="3000" b="1">
                <a:latin typeface="Calibri" pitchFamily="34" charset="0"/>
              </a:defRPr>
            </a:lvl3pPr>
            <a:lvl4pPr fontAlgn="base">
              <a:spcBef>
                <a:spcPct val="0"/>
              </a:spcBef>
              <a:spcAft>
                <a:spcPct val="0"/>
              </a:spcAft>
              <a:tabLst>
                <a:tab pos="2597150" algn="l"/>
              </a:tabLst>
              <a:defRPr sz="3000" b="1">
                <a:latin typeface="Calibri" pitchFamily="34" charset="0"/>
              </a:defRPr>
            </a:lvl4pPr>
            <a:lvl5pPr fontAlgn="base">
              <a:spcBef>
                <a:spcPct val="0"/>
              </a:spcBef>
              <a:spcAft>
                <a:spcPct val="0"/>
              </a:spcAft>
              <a:tabLst>
                <a:tab pos="2597150" algn="l"/>
              </a:tabLst>
              <a:defRPr sz="3000" b="1">
                <a:latin typeface="Calibri" pitchFamily="34" charset="0"/>
              </a:defRPr>
            </a:lvl5pPr>
            <a:lvl6pPr marL="457200" fontAlgn="base">
              <a:spcBef>
                <a:spcPct val="0"/>
              </a:spcBef>
              <a:spcAft>
                <a:spcPct val="0"/>
              </a:spcAft>
              <a:tabLst>
                <a:tab pos="2597150" algn="l"/>
              </a:tabLst>
              <a:defRPr sz="3000" b="1">
                <a:latin typeface="Calibri" pitchFamily="34" charset="0"/>
              </a:defRPr>
            </a:lvl6pPr>
            <a:lvl7pPr marL="914400" fontAlgn="base">
              <a:spcBef>
                <a:spcPct val="0"/>
              </a:spcBef>
              <a:spcAft>
                <a:spcPct val="0"/>
              </a:spcAft>
              <a:tabLst>
                <a:tab pos="2597150" algn="l"/>
              </a:tabLst>
              <a:defRPr sz="3000" b="1">
                <a:latin typeface="Calibri" pitchFamily="34" charset="0"/>
              </a:defRPr>
            </a:lvl7pPr>
            <a:lvl8pPr marL="1371600" fontAlgn="base">
              <a:spcBef>
                <a:spcPct val="0"/>
              </a:spcBef>
              <a:spcAft>
                <a:spcPct val="0"/>
              </a:spcAft>
              <a:tabLst>
                <a:tab pos="2597150" algn="l"/>
              </a:tabLst>
              <a:defRPr sz="3000" b="1">
                <a:latin typeface="Calibri" pitchFamily="34" charset="0"/>
              </a:defRPr>
            </a:lvl8pPr>
            <a:lvl9pPr marL="1828800" fontAlgn="base">
              <a:spcBef>
                <a:spcPct val="0"/>
              </a:spcBef>
              <a:spcAft>
                <a:spcPct val="0"/>
              </a:spcAft>
              <a:tabLst>
                <a:tab pos="2597150" algn="l"/>
              </a:tabLst>
              <a:defRPr sz="3000" b="1">
                <a:latin typeface="Calibri" pitchFamily="34" charset="0"/>
              </a:defRPr>
            </a:lvl9pPr>
          </a:lstStyle>
          <a:p>
            <a:r>
              <a:rPr lang="ro-RO" dirty="0"/>
              <a:t>GRAWE Carat Asigurări – 22 ANI pe piața Republicii Moldova</a:t>
            </a:r>
          </a:p>
        </p:txBody>
      </p:sp>
      <p:pic>
        <p:nvPicPr>
          <p:cNvPr id="43" name="Graphic 42" descr="Upward trend with solid fill">
            <a:extLst>
              <a:ext uri="{FF2B5EF4-FFF2-40B4-BE49-F238E27FC236}">
                <a16:creationId xmlns:a16="http://schemas.microsoft.com/office/drawing/2014/main" id="{387D5891-76B0-6C31-A352-B9335148A24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84811" y="4761180"/>
            <a:ext cx="1239351" cy="1239351"/>
          </a:xfrm>
          <a:prstGeom prst="rect">
            <a:avLst/>
          </a:prstGeom>
        </p:spPr>
      </p:pic>
      <p:sp>
        <p:nvSpPr>
          <p:cNvPr id="44" name="TextBox 25">
            <a:extLst>
              <a:ext uri="{FF2B5EF4-FFF2-40B4-BE49-F238E27FC236}">
                <a16:creationId xmlns:a16="http://schemas.microsoft.com/office/drawing/2014/main" id="{3AA5C86E-AFEC-C9FC-E3A3-05F9C50B536C}"/>
              </a:ext>
            </a:extLst>
          </p:cNvPr>
          <p:cNvSpPr txBox="1"/>
          <p:nvPr/>
        </p:nvSpPr>
        <p:spPr>
          <a:xfrm>
            <a:off x="7145456" y="4855726"/>
            <a:ext cx="4159779" cy="518283"/>
          </a:xfrm>
          <a:prstGeom prst="rect">
            <a:avLst/>
          </a:prstGeom>
        </p:spPr>
        <p:txBody>
          <a:bodyPr wrap="square" lIns="0" tIns="0" rIns="0" bIns="0" rtlCol="0" anchor="t">
            <a:spAutoFit/>
          </a:bodyPr>
          <a:lstStyle/>
          <a:p>
            <a:pPr algn="ctr">
              <a:lnSpc>
                <a:spcPts val="2078"/>
              </a:lnSpc>
            </a:pPr>
            <a:r>
              <a:rPr lang="ro-MD" sz="1484" b="1" dirty="0">
                <a:solidFill>
                  <a:srgbClr val="131111"/>
                </a:solidFill>
                <a:latin typeface="Montserrat Bold"/>
                <a:ea typeface="Montserrat Bold"/>
                <a:cs typeface="Montserrat Bold"/>
                <a:sym typeface="Montserrat Bold"/>
              </a:rPr>
              <a:t>LOCUL I </a:t>
            </a:r>
          </a:p>
          <a:p>
            <a:pPr algn="ctr">
              <a:lnSpc>
                <a:spcPts val="2078"/>
              </a:lnSpc>
            </a:pPr>
            <a:r>
              <a:rPr lang="ro-MD" sz="1484" b="1" dirty="0">
                <a:solidFill>
                  <a:srgbClr val="131111"/>
                </a:solidFill>
                <a:latin typeface="Montserrat Bold"/>
                <a:ea typeface="Montserrat Bold"/>
                <a:cs typeface="Montserrat Bold"/>
                <a:sym typeface="Montserrat Bold"/>
              </a:rPr>
              <a:t>ÎN TOPUL COMPANIILOR DE ASIGURĂRI</a:t>
            </a:r>
            <a:endParaRPr lang="en-US" sz="1484" b="1" dirty="0">
              <a:solidFill>
                <a:srgbClr val="131111"/>
              </a:solidFill>
              <a:latin typeface="Montserrat Bold"/>
              <a:ea typeface="Montserrat Bold"/>
              <a:cs typeface="Montserrat Bold"/>
              <a:sym typeface="Montserrat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838CC-46A7-1D49-264E-26345E6906A8}"/>
              </a:ext>
            </a:extLst>
          </p:cNvPr>
          <p:cNvSpPr>
            <a:spLocks noGrp="1"/>
          </p:cNvSpPr>
          <p:nvPr>
            <p:ph type="title"/>
          </p:nvPr>
        </p:nvSpPr>
        <p:spPr/>
        <p:txBody>
          <a:bodyPr/>
          <a:lstStyle/>
          <a:p>
            <a:endParaRPr lang="ro-MD"/>
          </a:p>
        </p:txBody>
      </p:sp>
      <p:sp>
        <p:nvSpPr>
          <p:cNvPr id="3" name="Content Placeholder 2">
            <a:extLst>
              <a:ext uri="{FF2B5EF4-FFF2-40B4-BE49-F238E27FC236}">
                <a16:creationId xmlns:a16="http://schemas.microsoft.com/office/drawing/2014/main" id="{833211F4-D3A6-398F-BA88-E3C6260D268D}"/>
              </a:ext>
            </a:extLst>
          </p:cNvPr>
          <p:cNvSpPr>
            <a:spLocks noGrp="1"/>
          </p:cNvSpPr>
          <p:nvPr>
            <p:ph sz="half" idx="1"/>
          </p:nvPr>
        </p:nvSpPr>
        <p:spPr/>
        <p:txBody>
          <a:bodyPr/>
          <a:lstStyle/>
          <a:p>
            <a:endParaRPr lang="ro-MD"/>
          </a:p>
        </p:txBody>
      </p:sp>
      <p:sp>
        <p:nvSpPr>
          <p:cNvPr id="4" name="Content Placeholder 3">
            <a:extLst>
              <a:ext uri="{FF2B5EF4-FFF2-40B4-BE49-F238E27FC236}">
                <a16:creationId xmlns:a16="http://schemas.microsoft.com/office/drawing/2014/main" id="{B28C7D8D-F95A-E25F-C8CB-D088645B9ACE}"/>
              </a:ext>
            </a:extLst>
          </p:cNvPr>
          <p:cNvSpPr>
            <a:spLocks noGrp="1"/>
          </p:cNvSpPr>
          <p:nvPr>
            <p:ph sz="half" idx="2"/>
          </p:nvPr>
        </p:nvSpPr>
        <p:spPr/>
        <p:txBody>
          <a:bodyPr/>
          <a:lstStyle/>
          <a:p>
            <a:endParaRPr lang="ro-MD"/>
          </a:p>
        </p:txBody>
      </p:sp>
      <p:sp>
        <p:nvSpPr>
          <p:cNvPr id="5" name="Date Placeholder 4">
            <a:extLst>
              <a:ext uri="{FF2B5EF4-FFF2-40B4-BE49-F238E27FC236}">
                <a16:creationId xmlns:a16="http://schemas.microsoft.com/office/drawing/2014/main" id="{FB4C4F85-3AF2-2ADF-8A51-43A127361530}"/>
              </a:ext>
            </a:extLst>
          </p:cNvPr>
          <p:cNvSpPr>
            <a:spLocks noGrp="1"/>
          </p:cNvSpPr>
          <p:nvPr>
            <p:ph type="dt" sz="half" idx="10"/>
          </p:nvPr>
        </p:nvSpPr>
        <p:spPr/>
        <p:txBody>
          <a:bodyPr/>
          <a:lstStyle/>
          <a:p>
            <a:fld id="{CF4F6CBD-3324-480D-B02A-3E3C72AB5217}" type="datetime1">
              <a:rPr lang="de-DE" smtClean="0"/>
              <a:t>14.05.2026</a:t>
            </a:fld>
            <a:endParaRPr lang="de-AT"/>
          </a:p>
        </p:txBody>
      </p:sp>
      <p:sp>
        <p:nvSpPr>
          <p:cNvPr id="6" name="Footer Placeholder 5">
            <a:extLst>
              <a:ext uri="{FF2B5EF4-FFF2-40B4-BE49-F238E27FC236}">
                <a16:creationId xmlns:a16="http://schemas.microsoft.com/office/drawing/2014/main" id="{31D5C8B5-E2A3-74A6-7CC7-1425236E825A}"/>
              </a:ext>
            </a:extLst>
          </p:cNvPr>
          <p:cNvSpPr>
            <a:spLocks noGrp="1"/>
          </p:cNvSpPr>
          <p:nvPr>
            <p:ph type="ftr" sz="quarter" idx="11"/>
          </p:nvPr>
        </p:nvSpPr>
        <p:spPr/>
        <p:txBody>
          <a:bodyPr/>
          <a:lstStyle/>
          <a:p>
            <a:r>
              <a:rPr lang="de-AT"/>
              <a:t>Acesta este un exemplu de footer</a:t>
            </a:r>
            <a:endParaRPr lang="de-AT" dirty="0"/>
          </a:p>
        </p:txBody>
      </p:sp>
      <p:sp>
        <p:nvSpPr>
          <p:cNvPr id="7" name="Slide Number Placeholder 6">
            <a:extLst>
              <a:ext uri="{FF2B5EF4-FFF2-40B4-BE49-F238E27FC236}">
                <a16:creationId xmlns:a16="http://schemas.microsoft.com/office/drawing/2014/main" id="{5197FF37-42B4-0DE6-7FD2-DD9DE9AAAB44}"/>
              </a:ext>
            </a:extLst>
          </p:cNvPr>
          <p:cNvSpPr>
            <a:spLocks noGrp="1"/>
          </p:cNvSpPr>
          <p:nvPr>
            <p:ph type="sldNum" sz="quarter" idx="12"/>
          </p:nvPr>
        </p:nvSpPr>
        <p:spPr/>
        <p:txBody>
          <a:bodyPr/>
          <a:lstStyle/>
          <a:p>
            <a:r>
              <a:rPr lang="de-AT"/>
              <a:t>Folie </a:t>
            </a:r>
            <a:fld id="{74EE645A-1320-4394-A032-94304058C777}" type="slidenum">
              <a:rPr lang="de-AT" smtClean="0"/>
              <a:pPr/>
              <a:t>3</a:t>
            </a:fld>
            <a:endParaRPr lang="de-AT" dirty="0"/>
          </a:p>
        </p:txBody>
      </p:sp>
      <p:pic>
        <p:nvPicPr>
          <p:cNvPr id="12" name="Picture 11">
            <a:extLst>
              <a:ext uri="{FF2B5EF4-FFF2-40B4-BE49-F238E27FC236}">
                <a16:creationId xmlns:a16="http://schemas.microsoft.com/office/drawing/2014/main" id="{4F54A135-53E9-AFCA-4C22-FAECAD9E0E22}"/>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46507B38-5CA9-742A-2DF9-779AD542B89E}"/>
              </a:ext>
            </a:extLst>
          </p:cNvPr>
          <p:cNvPicPr>
            <a:picLocks noChangeAspect="1"/>
          </p:cNvPicPr>
          <p:nvPr/>
        </p:nvPicPr>
        <p:blipFill>
          <a:blip r:embed="rId4"/>
          <a:stretch>
            <a:fillRect/>
          </a:stretch>
        </p:blipFill>
        <p:spPr>
          <a:xfrm>
            <a:off x="-197016" y="0"/>
            <a:ext cx="12490616" cy="6858000"/>
          </a:xfrm>
          <a:prstGeom prst="rect">
            <a:avLst/>
          </a:prstGeom>
        </p:spPr>
      </p:pic>
      <p:sp>
        <p:nvSpPr>
          <p:cNvPr id="14" name="Titel 1">
            <a:extLst>
              <a:ext uri="{FF2B5EF4-FFF2-40B4-BE49-F238E27FC236}">
                <a16:creationId xmlns:a16="http://schemas.microsoft.com/office/drawing/2014/main" id="{A2AA20C0-656A-A91E-C13D-B475C14BC755}"/>
              </a:ext>
            </a:extLst>
          </p:cNvPr>
          <p:cNvSpPr txBox="1">
            <a:spLocks/>
          </p:cNvSpPr>
          <p:nvPr/>
        </p:nvSpPr>
        <p:spPr>
          <a:xfrm>
            <a:off x="340799" y="362496"/>
            <a:ext cx="7886667" cy="576064"/>
          </a:xfrm>
          <a:prstGeom prst="rect">
            <a:avLst/>
          </a:prstGeom>
        </p:spPr>
        <p:txBody>
          <a:bodyPr vert="horz" lIns="91440" tIns="45720" rIns="91440" bIns="45720" rtlCol="0" anchor="ctr">
            <a:normAutofit/>
          </a:bodyPr>
          <a:lstStyle>
            <a:lvl1pPr algn="l" defTabSz="914400" rtl="0" eaLnBrk="1" latinLnBrk="0" hangingPunct="1">
              <a:spcBef>
                <a:spcPct val="0"/>
              </a:spcBef>
              <a:buNone/>
              <a:tabLst>
                <a:tab pos="2597150" algn="l"/>
              </a:tabLst>
              <a:defRPr sz="3000" b="1" kern="1200">
                <a:solidFill>
                  <a:schemeClr val="accent1"/>
                </a:solidFill>
                <a:latin typeface="+mj-lt"/>
                <a:ea typeface="+mj-ea"/>
                <a:cs typeface="+mj-cs"/>
              </a:defRPr>
            </a:lvl1pPr>
          </a:lstStyle>
          <a:p>
            <a:r>
              <a:rPr lang="ro-RO" dirty="0"/>
              <a:t>PRODUSE GRAWE Carat Asigurări</a:t>
            </a:r>
            <a:endParaRPr lang="de-AT" dirty="0"/>
          </a:p>
        </p:txBody>
      </p:sp>
      <p:cxnSp>
        <p:nvCxnSpPr>
          <p:cNvPr id="17" name="Straight Connector 16">
            <a:extLst>
              <a:ext uri="{FF2B5EF4-FFF2-40B4-BE49-F238E27FC236}">
                <a16:creationId xmlns:a16="http://schemas.microsoft.com/office/drawing/2014/main" id="{2808C65B-1CB6-042A-FE26-45520519687F}"/>
              </a:ext>
            </a:extLst>
          </p:cNvPr>
          <p:cNvCxnSpPr>
            <a:cxnSpLocks/>
          </p:cNvCxnSpPr>
          <p:nvPr/>
        </p:nvCxnSpPr>
        <p:spPr>
          <a:xfrm>
            <a:off x="465667" y="3402735"/>
            <a:ext cx="552873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926179-0E0B-5CE4-4C45-9D7DF9748DD2}"/>
              </a:ext>
            </a:extLst>
          </p:cNvPr>
          <p:cNvSpPr txBox="1"/>
          <p:nvPr/>
        </p:nvSpPr>
        <p:spPr>
          <a:xfrm>
            <a:off x="465667" y="1106571"/>
            <a:ext cx="7999132" cy="4855175"/>
          </a:xfrm>
          <a:prstGeom prst="rect">
            <a:avLst/>
          </a:prstGeom>
          <a:noFill/>
        </p:spPr>
        <p:txBody>
          <a:bodyPr wrap="square">
            <a:spAutoFit/>
          </a:bodyPr>
          <a:lstStyle/>
          <a:p>
            <a:r>
              <a:rPr lang="ro-MD" b="1" dirty="0"/>
              <a:t>Asigurări Generale </a:t>
            </a:r>
          </a:p>
          <a:p>
            <a:endParaRPr lang="ro-MD" sz="1050" dirty="0"/>
          </a:p>
          <a:p>
            <a:pPr marL="171450" indent="-171450">
              <a:buFont typeface="Arial" panose="020B0604020202020204" pitchFamily="34" charset="0"/>
              <a:buChar char="•"/>
            </a:pPr>
            <a:r>
              <a:rPr lang="ro-MD" sz="1600" dirty="0"/>
              <a:t>Asigurare facultativă a recoltei culturilor agricole cu subvenționarea primelor de asigurare – </a:t>
            </a:r>
            <a:r>
              <a:rPr lang="ro-MD" sz="1600" b="1" dirty="0"/>
              <a:t>GRAWE AGRAR</a:t>
            </a:r>
          </a:p>
          <a:p>
            <a:pPr marL="171450" indent="-171450">
              <a:buFont typeface="Arial" panose="020B0604020202020204" pitchFamily="34" charset="0"/>
              <a:buChar char="•"/>
            </a:pPr>
            <a:r>
              <a:rPr lang="ro-MD" sz="1600" b="1" dirty="0"/>
              <a:t>Asigurări Auto </a:t>
            </a:r>
            <a:r>
              <a:rPr lang="ro-MD" sz="1600" dirty="0"/>
              <a:t>( RCA, CARTE VERDE, CASCO</a:t>
            </a:r>
            <a:r>
              <a:rPr lang="en-US" sz="1600" dirty="0"/>
              <a:t>, </a:t>
            </a:r>
            <a:r>
              <a:rPr lang="ro-MD" sz="1600" dirty="0"/>
              <a:t>CARGO, CMR)</a:t>
            </a:r>
          </a:p>
          <a:p>
            <a:pPr marL="171450" indent="-171450">
              <a:buFont typeface="Arial" panose="020B0604020202020204" pitchFamily="34" charset="0"/>
              <a:buChar char="•"/>
            </a:pPr>
            <a:r>
              <a:rPr lang="ro-MD" sz="1600" b="1" dirty="0"/>
              <a:t>Asigurarea facultativă a bunurilor </a:t>
            </a:r>
            <a:r>
              <a:rPr lang="ro-MD" sz="1600" dirty="0"/>
              <a:t>locative și nelocative ale persoanelor fizice și juridice</a:t>
            </a:r>
          </a:p>
          <a:p>
            <a:pPr marL="171450" indent="-171450">
              <a:buFont typeface="Arial" panose="020B0604020202020204" pitchFamily="34" charset="0"/>
              <a:buChar char="•"/>
            </a:pPr>
            <a:r>
              <a:rPr lang="ro-MD" sz="1600" b="1" dirty="0"/>
              <a:t>Asigurare de sănătate </a:t>
            </a:r>
            <a:r>
              <a:rPr lang="ro-MD" sz="1600" dirty="0"/>
              <a:t>pentru călătorii în străinătate</a:t>
            </a:r>
          </a:p>
          <a:p>
            <a:pPr marL="171450" indent="-171450">
              <a:buFont typeface="Arial" panose="020B0604020202020204" pitchFamily="34" charset="0"/>
              <a:buChar char="•"/>
            </a:pPr>
            <a:r>
              <a:rPr lang="ro-MD" sz="1600" b="1" dirty="0"/>
              <a:t>Asigurare medicală facultativă </a:t>
            </a:r>
          </a:p>
          <a:p>
            <a:pPr marL="171450" indent="-171450">
              <a:buFont typeface="Arial" panose="020B0604020202020204" pitchFamily="34" charset="0"/>
              <a:buChar char="•"/>
            </a:pPr>
            <a:r>
              <a:rPr lang="ro-MD" sz="1600" b="1" dirty="0"/>
              <a:t>Asigurare de accidente </a:t>
            </a:r>
            <a:r>
              <a:rPr lang="ro-MD" sz="1600" dirty="0"/>
              <a:t>pentru persoane fizice și juridice</a:t>
            </a:r>
          </a:p>
          <a:p>
            <a:endParaRPr lang="ro-MD" sz="1600" dirty="0"/>
          </a:p>
          <a:p>
            <a:r>
              <a:rPr lang="ro-MD" b="1" dirty="0"/>
              <a:t>Asigurări de Viaţă</a:t>
            </a:r>
          </a:p>
          <a:p>
            <a:endParaRPr lang="ro-MD" sz="900" b="1" dirty="0"/>
          </a:p>
          <a:p>
            <a:pPr marL="171450" indent="-171450">
              <a:buFont typeface="Arial" panose="020B0604020202020204" pitchFamily="34" charset="0"/>
              <a:buChar char="•"/>
            </a:pPr>
            <a:r>
              <a:rPr lang="ro-MD" sz="1600" dirty="0"/>
              <a:t>Asigurări mixte de viaţă cu acumulare de capital – </a:t>
            </a:r>
            <a:r>
              <a:rPr lang="ro-MD" sz="1600" b="1" dirty="0"/>
              <a:t>GRAWE ORIZONT, GRAWE PROFIT</a:t>
            </a:r>
          </a:p>
          <a:p>
            <a:pPr marL="171450" indent="-171450">
              <a:buFont typeface="Arial" panose="020B0604020202020204" pitchFamily="34" charset="0"/>
              <a:buChar char="•"/>
            </a:pPr>
            <a:r>
              <a:rPr lang="ro-MD" sz="1600" dirty="0"/>
              <a:t>Asigurare mixtă de viaţă cu acumulare de capital și acoperire pentru cazul de diagnosticare cu o boală gravă – </a:t>
            </a:r>
            <a:r>
              <a:rPr lang="ro-MD" sz="1600" b="1" dirty="0"/>
              <a:t>GRAWE OMNIA VITAL</a:t>
            </a:r>
          </a:p>
          <a:p>
            <a:pPr marL="171450" indent="-171450">
              <a:buFont typeface="Arial" panose="020B0604020202020204" pitchFamily="34" charset="0"/>
              <a:buChar char="•"/>
            </a:pPr>
            <a:r>
              <a:rPr lang="ro-MD" sz="1600" dirty="0"/>
              <a:t>Asigurare mixtă de viaţă cu acumulare de capital pentru copii – </a:t>
            </a:r>
            <a:r>
              <a:rPr lang="ro-MD" sz="1600" b="1" dirty="0"/>
              <a:t>GRAWE START</a:t>
            </a:r>
          </a:p>
          <a:p>
            <a:pPr marL="171450" indent="-171450">
              <a:buFont typeface="Arial" panose="020B0604020202020204" pitchFamily="34" charset="0"/>
              <a:buChar char="•"/>
            </a:pPr>
            <a:r>
              <a:rPr lang="ro-MD" sz="1600" dirty="0"/>
              <a:t>Asigurare mixtă de viaţă cu acumulare de capital pentru persoane ce desfăşoară o activitate cu risc mărit faţă de cel standard – </a:t>
            </a:r>
            <a:r>
              <a:rPr lang="ro-MD" sz="1600" b="1" dirty="0"/>
              <a:t>GRAWE RISK LIFE</a:t>
            </a:r>
          </a:p>
          <a:p>
            <a:pPr marL="171450" indent="-171450">
              <a:buFont typeface="Arial" panose="020B0604020202020204" pitchFamily="34" charset="0"/>
              <a:buChar char="•"/>
            </a:pPr>
            <a:r>
              <a:rPr lang="ro-MD" sz="1600" dirty="0"/>
              <a:t>Asigurări suplimentare de accident</a:t>
            </a:r>
          </a:p>
          <a:p>
            <a:endParaRPr lang="ro-MD" sz="1400" b="1" dirty="0"/>
          </a:p>
        </p:txBody>
      </p:sp>
    </p:spTree>
    <p:extLst>
      <p:ext uri="{BB962C8B-B14F-4D97-AF65-F5344CB8AC3E}">
        <p14:creationId xmlns:p14="http://schemas.microsoft.com/office/powerpoint/2010/main" val="1513943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1B1E423-7866-B1AC-EEC2-73C099D83B17}"/>
              </a:ext>
            </a:extLst>
          </p:cNvPr>
          <p:cNvSpPr txBox="1">
            <a:spLocks/>
          </p:cNvSpPr>
          <p:nvPr/>
        </p:nvSpPr>
        <p:spPr>
          <a:xfrm>
            <a:off x="511834" y="386605"/>
            <a:ext cx="9081511" cy="576262"/>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2597150" algn="l"/>
              </a:tabLst>
              <a:defRPr sz="3000" b="1" kern="1200">
                <a:solidFill>
                  <a:srgbClr val="007F57"/>
                </a:solidFill>
                <a:latin typeface="+mj-lt"/>
                <a:ea typeface="+mj-ea"/>
                <a:cs typeface="+mj-cs"/>
              </a:defRPr>
            </a:lvl1pPr>
          </a:lstStyle>
          <a:p>
            <a:r>
              <a:rPr lang="ro-RO" sz="3200" dirty="0"/>
              <a:t>Asigurarea în Agricultură</a:t>
            </a:r>
          </a:p>
        </p:txBody>
      </p:sp>
      <p:pic>
        <p:nvPicPr>
          <p:cNvPr id="6" name="Picture 2" descr="A man's hand protects an ear of wheat. Wheat field background. Grain insurance concept. Copy space. Agricultural insurance stock images, royalty-free photos and pictures">
            <a:extLst>
              <a:ext uri="{FF2B5EF4-FFF2-40B4-BE49-F238E27FC236}">
                <a16:creationId xmlns:a16="http://schemas.microsoft.com/office/drawing/2014/main" id="{D0632A2A-641D-ADF6-4781-958DF244B2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19"/>
          <a:stretch/>
        </p:blipFill>
        <p:spPr bwMode="auto">
          <a:xfrm>
            <a:off x="609600" y="1274031"/>
            <a:ext cx="3393057" cy="21411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rop insurance financial words displaying on paper page with agricultural background. Agricultural insurance stock images, royalty-free photos and pictures">
            <a:extLst>
              <a:ext uri="{FF2B5EF4-FFF2-40B4-BE49-F238E27FC236}">
                <a16:creationId xmlns:a16="http://schemas.microsoft.com/office/drawing/2014/main" id="{FBBBA14D-7F38-EE2E-D237-F926B513BB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159"/>
          <a:stretch/>
        </p:blipFill>
        <p:spPr bwMode="auto">
          <a:xfrm>
            <a:off x="609600" y="3726356"/>
            <a:ext cx="3393057" cy="227763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54C8F5F6-BB88-8128-CCE3-6B8780683502}"/>
              </a:ext>
            </a:extLst>
          </p:cNvPr>
          <p:cNvSpPr txBox="1">
            <a:spLocks/>
          </p:cNvSpPr>
          <p:nvPr/>
        </p:nvSpPr>
        <p:spPr>
          <a:xfrm>
            <a:off x="4295955" y="1145716"/>
            <a:ext cx="7215621" cy="516128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ro-MD" sz="1800" dirty="0">
                <a:latin typeface="+mj-lt"/>
              </a:rPr>
              <a:t>O </a:t>
            </a:r>
            <a:r>
              <a:rPr lang="ro-MD" sz="1800" b="1" dirty="0">
                <a:latin typeface="+mj-lt"/>
              </a:rPr>
              <a:t>Asigurare în agricultură </a:t>
            </a:r>
            <a:r>
              <a:rPr lang="ro-MD" sz="1800" dirty="0">
                <a:latin typeface="+mj-lt"/>
              </a:rPr>
              <a:t>reprezintă o formă de protecție financiară prin care fermierii, gospodării sau companiile agricole se apără contra pierderilor provocate de riscuri naturale sau de alte evenimente care pot afecta producția.</a:t>
            </a:r>
          </a:p>
          <a:p>
            <a:pPr marL="0" indent="0" algn="just">
              <a:lnSpc>
                <a:spcPct val="150000"/>
              </a:lnSpc>
              <a:buFont typeface="Arial" pitchFamily="34" charset="0"/>
              <a:buNone/>
            </a:pPr>
            <a:r>
              <a:rPr lang="ro-MD" sz="1800" b="1" u="sng" dirty="0">
                <a:latin typeface="+mj-lt"/>
              </a:rPr>
              <a:t>Avantajele</a:t>
            </a:r>
            <a:r>
              <a:rPr lang="en-US" sz="1800" dirty="0">
                <a:latin typeface="+mj-lt"/>
              </a:rPr>
              <a:t>:</a:t>
            </a:r>
          </a:p>
          <a:p>
            <a:pPr algn="just"/>
            <a:r>
              <a:rPr lang="ro-MD" sz="1800" dirty="0">
                <a:latin typeface="+mj-lt"/>
              </a:rPr>
              <a:t>Protejează fermierul contra </a:t>
            </a:r>
            <a:r>
              <a:rPr lang="ro-MD" sz="1800" b="1" dirty="0">
                <a:latin typeface="+mj-lt"/>
              </a:rPr>
              <a:t>pierderilor financiare mari</a:t>
            </a:r>
            <a:r>
              <a:rPr lang="ro-MD" sz="1800" dirty="0">
                <a:latin typeface="+mj-lt"/>
              </a:rPr>
              <a:t>.</a:t>
            </a:r>
          </a:p>
          <a:p>
            <a:pPr algn="just"/>
            <a:r>
              <a:rPr lang="ro-MD" sz="1800" dirty="0">
                <a:latin typeface="+mj-lt"/>
              </a:rPr>
              <a:t>Permite </a:t>
            </a:r>
            <a:r>
              <a:rPr lang="ro-MD" sz="1800" b="1" dirty="0">
                <a:latin typeface="+mj-lt"/>
              </a:rPr>
              <a:t>continuarea activității agricole </a:t>
            </a:r>
            <a:r>
              <a:rPr lang="ro-MD" sz="1800" dirty="0">
                <a:latin typeface="+mj-lt"/>
              </a:rPr>
              <a:t>după un dezastru.</a:t>
            </a:r>
          </a:p>
          <a:p>
            <a:pPr algn="just"/>
            <a:r>
              <a:rPr lang="ro-MD" sz="1800" dirty="0">
                <a:latin typeface="+mj-lt"/>
              </a:rPr>
              <a:t>Crește </a:t>
            </a:r>
            <a:r>
              <a:rPr lang="ro-MD" sz="1800" b="1" dirty="0">
                <a:latin typeface="+mj-lt"/>
              </a:rPr>
              <a:t>siguranța investițiilor </a:t>
            </a:r>
            <a:r>
              <a:rPr lang="ro-MD" sz="1800" dirty="0">
                <a:latin typeface="+mj-lt"/>
              </a:rPr>
              <a:t>în agricultură.</a:t>
            </a:r>
          </a:p>
          <a:p>
            <a:pPr algn="just"/>
            <a:r>
              <a:rPr lang="ro-MD" sz="1800" dirty="0">
                <a:latin typeface="+mj-lt"/>
              </a:rPr>
              <a:t>Ajută la </a:t>
            </a:r>
            <a:r>
              <a:rPr lang="ro-MD" sz="1800" b="1" dirty="0">
                <a:latin typeface="+mj-lt"/>
              </a:rPr>
              <a:t>stabilitatea veniturilor </a:t>
            </a:r>
            <a:r>
              <a:rPr lang="ro-MD" sz="1800" dirty="0">
                <a:latin typeface="+mj-lt"/>
              </a:rPr>
              <a:t>în sectorul agricol.</a:t>
            </a:r>
          </a:p>
          <a:p>
            <a:pPr algn="just"/>
            <a:r>
              <a:rPr lang="ro-MD" sz="1800" dirty="0">
                <a:latin typeface="+mj-lt"/>
              </a:rPr>
              <a:t>Contribuie la </a:t>
            </a:r>
            <a:r>
              <a:rPr lang="ro-MD" sz="1800" b="1" dirty="0">
                <a:latin typeface="+mj-lt"/>
              </a:rPr>
              <a:t>siguranța alimentară </a:t>
            </a:r>
            <a:r>
              <a:rPr lang="ro-MD" sz="1800" dirty="0">
                <a:latin typeface="+mj-lt"/>
              </a:rPr>
              <a:t>și </a:t>
            </a:r>
            <a:r>
              <a:rPr lang="ro-MD" sz="1800" b="1" dirty="0">
                <a:latin typeface="+mj-lt"/>
              </a:rPr>
              <a:t>dezvoltarea economică rurală</a:t>
            </a:r>
            <a:r>
              <a:rPr lang="ro-MD" sz="1800" dirty="0">
                <a:latin typeface="+mj-lt"/>
              </a:rPr>
              <a:t>.</a:t>
            </a:r>
          </a:p>
          <a:p>
            <a:pPr marL="0" indent="0" algn="just">
              <a:buNone/>
            </a:pPr>
            <a:endParaRPr lang="ro-MD" sz="1800" dirty="0">
              <a:latin typeface="+mj-lt"/>
            </a:endParaRPr>
          </a:p>
          <a:p>
            <a:pPr marL="0" indent="0" algn="just">
              <a:buFont typeface="Arial" pitchFamily="34" charset="0"/>
              <a:buNone/>
            </a:pPr>
            <a:r>
              <a:rPr lang="ro-MD" sz="1800" b="1" u="sng" dirty="0">
                <a:latin typeface="+mj-lt"/>
              </a:rPr>
              <a:t>Concluzie:</a:t>
            </a:r>
            <a:r>
              <a:rPr lang="ro-MD" sz="1800" dirty="0">
                <a:latin typeface="+mj-lt"/>
              </a:rPr>
              <a:t> Asigurarea în agricultură reprezintă un </a:t>
            </a:r>
            <a:r>
              <a:rPr lang="ro-MD" sz="1800" b="1" dirty="0">
                <a:latin typeface="+mj-lt"/>
              </a:rPr>
              <a:t>instrument esențial </a:t>
            </a:r>
            <a:r>
              <a:rPr lang="ro-MD" sz="1800" dirty="0">
                <a:latin typeface="+mj-lt"/>
              </a:rPr>
              <a:t>de protecție contra riscurilor naturale și oferă </a:t>
            </a:r>
            <a:r>
              <a:rPr lang="ro-MD" sz="1800" b="1" dirty="0">
                <a:latin typeface="+mj-lt"/>
              </a:rPr>
              <a:t>stabilitate, siguranță, echilibru economic și continuitate</a:t>
            </a:r>
            <a:r>
              <a:rPr lang="ro-MD" sz="1800" dirty="0">
                <a:latin typeface="+mj-lt"/>
              </a:rPr>
              <a:t>, fiind un sprijin pentru fermierii afectați de condițiile imprevizibile</a:t>
            </a:r>
            <a:r>
              <a:rPr lang="en-US" sz="1800" dirty="0">
                <a:latin typeface="+mj-lt"/>
              </a:rPr>
              <a:t>.</a:t>
            </a:r>
            <a:endParaRPr lang="ro-MD" sz="1800" b="1" u="sng" dirty="0">
              <a:latin typeface="+mj-lt"/>
            </a:endParaRPr>
          </a:p>
        </p:txBody>
      </p:sp>
    </p:spTree>
    <p:extLst>
      <p:ext uri="{BB962C8B-B14F-4D97-AF65-F5344CB8AC3E}">
        <p14:creationId xmlns:p14="http://schemas.microsoft.com/office/powerpoint/2010/main" val="1726828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82176" y="469121"/>
            <a:ext cx="8811969" cy="443711"/>
          </a:xfrm>
          <a:prstGeom prst="rect">
            <a:avLst/>
          </a:prstGeom>
        </p:spPr>
        <p:txBody>
          <a:bodyPr vert="horz" wrap="square" lIns="0" tIns="12700" rIns="0" bIns="0" rtlCol="0">
            <a:spAutoFit/>
          </a:bodyPr>
          <a:lstStyle/>
          <a:p>
            <a:pPr marL="12700">
              <a:lnSpc>
                <a:spcPct val="100000"/>
              </a:lnSpc>
              <a:spcBef>
                <a:spcPts val="100"/>
              </a:spcBef>
            </a:pPr>
            <a:r>
              <a:rPr lang="ro-RO" sz="2800" dirty="0">
                <a:solidFill>
                  <a:schemeClr val="accent1"/>
                </a:solidFill>
                <a:cs typeface="Calibri"/>
              </a:rPr>
              <a:t>PIAȚA ASIGURĂRILOR ÎN AGRICULTURĂ</a:t>
            </a:r>
            <a:endParaRPr sz="2800" dirty="0">
              <a:solidFill>
                <a:schemeClr val="accent1"/>
              </a:solidFill>
              <a:cs typeface="Calibri"/>
            </a:endParaRPr>
          </a:p>
        </p:txBody>
      </p:sp>
      <p:sp>
        <p:nvSpPr>
          <p:cNvPr id="4" name="object 4"/>
          <p:cNvSpPr txBox="1"/>
          <p:nvPr/>
        </p:nvSpPr>
        <p:spPr>
          <a:xfrm>
            <a:off x="4678303" y="3871477"/>
            <a:ext cx="5019040" cy="361637"/>
          </a:xfrm>
          <a:prstGeom prst="rect">
            <a:avLst/>
          </a:prstGeom>
          <a:solidFill>
            <a:srgbClr val="038661"/>
          </a:solidFill>
        </p:spPr>
        <p:txBody>
          <a:bodyPr vert="horz" wrap="square" lIns="0" tIns="53340" rIns="0" bIns="0" rtlCol="0" anchor="ctr">
            <a:spAutoFit/>
          </a:bodyPr>
          <a:lstStyle/>
          <a:p>
            <a:pPr algn="ctr">
              <a:lnSpc>
                <a:spcPct val="100000"/>
              </a:lnSpc>
              <a:spcBef>
                <a:spcPts val="420"/>
              </a:spcBef>
            </a:pPr>
            <a:r>
              <a:rPr lang="ro-MD" sz="2000" b="1" spc="-10" dirty="0">
                <a:solidFill>
                  <a:srgbClr val="FFFFFF"/>
                </a:solidFill>
                <a:cs typeface="Calibri"/>
              </a:rPr>
              <a:t>Subvenționarea primei de asigurare</a:t>
            </a:r>
            <a:endParaRPr sz="2000" dirty="0">
              <a:cs typeface="Calibri"/>
            </a:endParaRPr>
          </a:p>
        </p:txBody>
      </p:sp>
      <p:sp>
        <p:nvSpPr>
          <p:cNvPr id="5" name="object 5"/>
          <p:cNvSpPr txBox="1"/>
          <p:nvPr/>
        </p:nvSpPr>
        <p:spPr>
          <a:xfrm>
            <a:off x="2691650" y="4318539"/>
            <a:ext cx="8992347" cy="1075936"/>
          </a:xfrm>
          <a:prstGeom prst="rect">
            <a:avLst/>
          </a:prstGeom>
          <a:solidFill>
            <a:schemeClr val="bg2">
              <a:lumMod val="50000"/>
              <a:alpha val="19999"/>
            </a:schemeClr>
          </a:solidFill>
        </p:spPr>
        <p:txBody>
          <a:bodyPr vert="horz" wrap="square" lIns="0" tIns="49530" rIns="0" bIns="0" rtlCol="0">
            <a:spAutoFit/>
          </a:bodyPr>
          <a:lstStyle/>
          <a:p>
            <a:pPr marL="635" algn="ctr">
              <a:spcBef>
                <a:spcPts val="390"/>
              </a:spcBef>
            </a:pPr>
            <a:r>
              <a:rPr lang="en-US" sz="2000" dirty="0">
                <a:cs typeface="Calibri"/>
              </a:rPr>
              <a:t>F</a:t>
            </a:r>
            <a:r>
              <a:rPr lang="ro-MD" sz="2000" dirty="0">
                <a:cs typeface="Calibri"/>
              </a:rPr>
              <a:t>ermierii achită</a:t>
            </a:r>
            <a:r>
              <a:rPr lang="en-US" sz="2000" dirty="0">
                <a:cs typeface="Calibri"/>
              </a:rPr>
              <a:t> efectiv pentru poli</a:t>
            </a:r>
            <a:r>
              <a:rPr lang="ro-MD" sz="2000" dirty="0">
                <a:cs typeface="Calibri"/>
              </a:rPr>
              <a:t>ța de asigurare doar </a:t>
            </a:r>
            <a:r>
              <a:rPr lang="ro-MD" sz="2000" b="1" dirty="0">
                <a:cs typeface="Calibri"/>
              </a:rPr>
              <a:t>30 %</a:t>
            </a:r>
            <a:endParaRPr lang="en-US" sz="2000" b="1" dirty="0">
              <a:cs typeface="Calibri"/>
            </a:endParaRPr>
          </a:p>
          <a:p>
            <a:pPr marL="635" algn="ctr">
              <a:lnSpc>
                <a:spcPct val="100000"/>
              </a:lnSpc>
              <a:spcBef>
                <a:spcPts val="390"/>
              </a:spcBef>
            </a:pPr>
            <a:r>
              <a:rPr sz="2000" b="1" dirty="0">
                <a:cs typeface="Calibri"/>
              </a:rPr>
              <a:t>70%</a:t>
            </a:r>
            <a:r>
              <a:rPr lang="ro-MD" sz="2000" dirty="0">
                <a:cs typeface="Calibri"/>
              </a:rPr>
              <a:t> din prima de asigurare achitată de stat (% fix)</a:t>
            </a:r>
          </a:p>
          <a:p>
            <a:pPr marL="635" algn="ctr">
              <a:lnSpc>
                <a:spcPct val="100000"/>
              </a:lnSpc>
              <a:spcBef>
                <a:spcPts val="390"/>
              </a:spcBef>
            </a:pPr>
            <a:r>
              <a:rPr lang="ro-MD" sz="2000" b="1" dirty="0">
                <a:cs typeface="Calibri"/>
              </a:rPr>
              <a:t>beneficiu unic în</a:t>
            </a:r>
            <a:r>
              <a:rPr lang="en-US" sz="2000" b="1" dirty="0">
                <a:cs typeface="Calibri"/>
              </a:rPr>
              <a:t> </a:t>
            </a:r>
            <a:r>
              <a:rPr lang="ro-MD" sz="2000" b="1" dirty="0">
                <a:cs typeface="Calibri"/>
              </a:rPr>
              <a:t>Zona Europeană</a:t>
            </a:r>
          </a:p>
        </p:txBody>
      </p:sp>
      <p:sp>
        <p:nvSpPr>
          <p:cNvPr id="11" name="object 11"/>
          <p:cNvSpPr txBox="1"/>
          <p:nvPr/>
        </p:nvSpPr>
        <p:spPr>
          <a:xfrm>
            <a:off x="2651328" y="1652076"/>
            <a:ext cx="9032672" cy="985525"/>
          </a:xfrm>
          <a:prstGeom prst="rect">
            <a:avLst/>
          </a:prstGeom>
          <a:solidFill>
            <a:schemeClr val="bg2">
              <a:lumMod val="50000"/>
              <a:alpha val="19999"/>
            </a:schemeClr>
          </a:solidFill>
        </p:spPr>
        <p:txBody>
          <a:bodyPr vert="horz" wrap="square" lIns="0" tIns="61594" rIns="0" bIns="0" rtlCol="0">
            <a:spAutoFit/>
          </a:bodyPr>
          <a:lstStyle/>
          <a:p>
            <a:pPr marL="121920" marR="115570">
              <a:spcBef>
                <a:spcPts val="484"/>
              </a:spcBef>
              <a:tabLst>
                <a:tab pos="255270" algn="l"/>
              </a:tabLst>
            </a:pPr>
            <a:r>
              <a:rPr lang="en-US" sz="2000" spc="-10" dirty="0">
                <a:uFill>
                  <a:solidFill>
                    <a:srgbClr val="000000"/>
                  </a:solidFill>
                </a:uFill>
                <a:latin typeface="+mj-lt"/>
                <a:cs typeface="Calibri"/>
              </a:rPr>
              <a:t>- Legea LP. 126 privind </a:t>
            </a:r>
            <a:r>
              <a:rPr lang="en-US" sz="2000" spc="-10" dirty="0" err="1">
                <a:uFill>
                  <a:solidFill>
                    <a:srgbClr val="000000"/>
                  </a:solidFill>
                </a:uFill>
                <a:latin typeface="+mj-lt"/>
                <a:cs typeface="Calibri"/>
              </a:rPr>
              <a:t>finan</a:t>
            </a:r>
            <a:r>
              <a:rPr lang="ro-MD" sz="2000" spc="-10" dirty="0">
                <a:uFill>
                  <a:solidFill>
                    <a:srgbClr val="000000"/>
                  </a:solidFill>
                </a:uFill>
                <a:latin typeface="+mj-lt"/>
                <a:cs typeface="Calibri"/>
              </a:rPr>
              <a:t>țarea, gestionarea și monitorizarea politicii agricole (2025)</a:t>
            </a:r>
            <a:endParaRPr sz="2000" dirty="0">
              <a:latin typeface="+mj-lt"/>
              <a:cs typeface="Calibri"/>
            </a:endParaRPr>
          </a:p>
          <a:p>
            <a:pPr marL="243840" indent="-122555">
              <a:buChar char="-"/>
              <a:tabLst>
                <a:tab pos="244475" algn="l"/>
              </a:tabLst>
            </a:pPr>
            <a:r>
              <a:rPr lang="ro-MD" sz="2000" spc="-5" dirty="0">
                <a:latin typeface="+mj-lt"/>
                <a:cs typeface="Calibri"/>
              </a:rPr>
              <a:t>Legea LP. 183 privind asigurarea subvenționată în agricultură </a:t>
            </a:r>
            <a:r>
              <a:rPr lang="en-US" sz="2000" dirty="0">
                <a:latin typeface="+mj-lt"/>
                <a:cs typeface="Calibri"/>
              </a:rPr>
              <a:t>(2020)</a:t>
            </a:r>
          </a:p>
          <a:p>
            <a:pPr marL="240665" indent="-119380">
              <a:spcBef>
                <a:spcPts val="25"/>
              </a:spcBef>
              <a:buChar char="-"/>
              <a:tabLst>
                <a:tab pos="241300" algn="l"/>
              </a:tabLst>
            </a:pPr>
            <a:r>
              <a:rPr lang="ro-MD" sz="2000" spc="-5" dirty="0">
                <a:latin typeface="+mj-lt"/>
                <a:cs typeface="Calibri"/>
              </a:rPr>
              <a:t>Legea LP. 71 cu privire la subvenționarea în agricultură și mediul rural </a:t>
            </a:r>
            <a:r>
              <a:rPr sz="2000" spc="-25" dirty="0">
                <a:latin typeface="+mj-lt"/>
                <a:cs typeface="Calibri"/>
              </a:rPr>
              <a:t>(2023)</a:t>
            </a:r>
            <a:endParaRPr sz="2000" dirty="0">
              <a:latin typeface="+mj-lt"/>
              <a:cs typeface="Calibri"/>
            </a:endParaRPr>
          </a:p>
        </p:txBody>
      </p:sp>
      <p:sp>
        <p:nvSpPr>
          <p:cNvPr id="12" name="object 12"/>
          <p:cNvSpPr txBox="1"/>
          <p:nvPr/>
        </p:nvSpPr>
        <p:spPr>
          <a:xfrm>
            <a:off x="4678303" y="2679772"/>
            <a:ext cx="5019040" cy="360354"/>
          </a:xfrm>
          <a:prstGeom prst="rect">
            <a:avLst/>
          </a:prstGeom>
          <a:solidFill>
            <a:srgbClr val="038661"/>
          </a:solidFill>
        </p:spPr>
        <p:txBody>
          <a:bodyPr vert="horz" wrap="square" lIns="0" tIns="52069" rIns="0" bIns="0" rtlCol="0" anchor="ctr">
            <a:spAutoFit/>
          </a:bodyPr>
          <a:lstStyle/>
          <a:p>
            <a:pPr algn="ctr">
              <a:lnSpc>
                <a:spcPct val="100000"/>
              </a:lnSpc>
              <a:spcBef>
                <a:spcPts val="409"/>
              </a:spcBef>
            </a:pPr>
            <a:r>
              <a:rPr lang="ro-MD" sz="2000" b="1" spc="-10" dirty="0">
                <a:solidFill>
                  <a:srgbClr val="FFFFFF"/>
                </a:solidFill>
                <a:cs typeface="Calibri"/>
              </a:rPr>
              <a:t>Parteneriatul Public – Privat </a:t>
            </a:r>
            <a:r>
              <a:rPr sz="2000" b="1" dirty="0">
                <a:solidFill>
                  <a:srgbClr val="FFFFFF"/>
                </a:solidFill>
                <a:cs typeface="Calibri"/>
              </a:rPr>
              <a:t>(PPP)</a:t>
            </a:r>
            <a:endParaRPr sz="2000" dirty="0">
              <a:cs typeface="Calibri"/>
            </a:endParaRPr>
          </a:p>
        </p:txBody>
      </p:sp>
      <p:sp>
        <p:nvSpPr>
          <p:cNvPr id="13" name="object 13"/>
          <p:cNvSpPr txBox="1"/>
          <p:nvPr/>
        </p:nvSpPr>
        <p:spPr>
          <a:xfrm>
            <a:off x="2651327" y="3092082"/>
            <a:ext cx="9032671" cy="659411"/>
          </a:xfrm>
          <a:prstGeom prst="rect">
            <a:avLst/>
          </a:prstGeom>
          <a:solidFill>
            <a:schemeClr val="bg2">
              <a:lumMod val="50000"/>
              <a:alpha val="19999"/>
            </a:schemeClr>
          </a:solidFill>
        </p:spPr>
        <p:txBody>
          <a:bodyPr vert="horz" wrap="square" lIns="0" tIns="49530" rIns="0" bIns="0" rtlCol="0">
            <a:spAutoFit/>
          </a:bodyPr>
          <a:lstStyle/>
          <a:p>
            <a:pPr marL="168910" marR="161290" algn="ctr">
              <a:lnSpc>
                <a:spcPct val="99400"/>
              </a:lnSpc>
              <a:spcBef>
                <a:spcPts val="390"/>
              </a:spcBef>
            </a:pPr>
            <a:r>
              <a:rPr lang="ro-MD" sz="2000" dirty="0">
                <a:cs typeface="Calibri"/>
              </a:rPr>
              <a:t>S</a:t>
            </a:r>
            <a:r>
              <a:rPr lang="en-US" sz="2000" dirty="0">
                <a:cs typeface="Calibri"/>
              </a:rPr>
              <a:t>tatul alocă subvenții pentru prime</a:t>
            </a:r>
            <a:r>
              <a:rPr lang="ro-MD" sz="2000" dirty="0">
                <a:cs typeface="Calibri"/>
              </a:rPr>
              <a:t>le de asigurare </a:t>
            </a:r>
            <a:r>
              <a:rPr lang="en-US" sz="2000" dirty="0">
                <a:cs typeface="Calibri"/>
              </a:rPr>
              <a:t> prin </a:t>
            </a:r>
            <a:r>
              <a:rPr lang="ro-MD" sz="2000" dirty="0">
                <a:cs typeface="Calibri"/>
              </a:rPr>
              <a:t>intermediul </a:t>
            </a:r>
            <a:r>
              <a:rPr lang="en-US" sz="2000" dirty="0">
                <a:cs typeface="Calibri"/>
              </a:rPr>
              <a:t>Agenți</a:t>
            </a:r>
            <a:r>
              <a:rPr lang="ro-MD" sz="2000" dirty="0">
                <a:cs typeface="Calibri"/>
              </a:rPr>
              <a:t>ei</a:t>
            </a:r>
            <a:r>
              <a:rPr lang="en-US" sz="2000" dirty="0">
                <a:cs typeface="Calibri"/>
              </a:rPr>
              <a:t> de Intervenție și Plă</a:t>
            </a:r>
            <a:r>
              <a:rPr lang="ro-MD" sz="2000" dirty="0">
                <a:cs typeface="Calibri"/>
              </a:rPr>
              <a:t>ț</a:t>
            </a:r>
            <a:r>
              <a:rPr lang="en-US" sz="2000" dirty="0">
                <a:cs typeface="Calibri"/>
              </a:rPr>
              <a:t>i </a:t>
            </a:r>
            <a:r>
              <a:rPr lang="ro-MD" sz="2000" dirty="0">
                <a:cs typeface="Calibri"/>
              </a:rPr>
              <a:t>pentru </a:t>
            </a:r>
            <a:r>
              <a:rPr lang="en-US" sz="2000" dirty="0">
                <a:cs typeface="Calibri"/>
              </a:rPr>
              <a:t>Agric</a:t>
            </a:r>
            <a:r>
              <a:rPr lang="ro-MD" sz="2000" dirty="0">
                <a:cs typeface="Calibri"/>
              </a:rPr>
              <a:t>ultură (AIPA)</a:t>
            </a:r>
          </a:p>
        </p:txBody>
      </p:sp>
      <p:sp>
        <p:nvSpPr>
          <p:cNvPr id="2" name="object 4">
            <a:extLst>
              <a:ext uri="{FF2B5EF4-FFF2-40B4-BE49-F238E27FC236}">
                <a16:creationId xmlns:a16="http://schemas.microsoft.com/office/drawing/2014/main" id="{45B776DB-3D87-AADE-46D9-BBA32322990A}"/>
              </a:ext>
            </a:extLst>
          </p:cNvPr>
          <p:cNvSpPr txBox="1"/>
          <p:nvPr/>
        </p:nvSpPr>
        <p:spPr>
          <a:xfrm>
            <a:off x="4678303" y="1202805"/>
            <a:ext cx="5019040" cy="361637"/>
          </a:xfrm>
          <a:prstGeom prst="rect">
            <a:avLst/>
          </a:prstGeom>
          <a:solidFill>
            <a:srgbClr val="038661"/>
          </a:solidFill>
        </p:spPr>
        <p:txBody>
          <a:bodyPr vert="horz" wrap="square" lIns="0" tIns="53340" rIns="0" bIns="0" rtlCol="0" anchor="ctr">
            <a:spAutoFit/>
          </a:bodyPr>
          <a:lstStyle/>
          <a:p>
            <a:pPr algn="ctr">
              <a:lnSpc>
                <a:spcPct val="100000"/>
              </a:lnSpc>
              <a:spcBef>
                <a:spcPts val="420"/>
              </a:spcBef>
            </a:pPr>
            <a:r>
              <a:rPr lang="en-US" sz="2000" b="1" spc="-10" dirty="0">
                <a:solidFill>
                  <a:srgbClr val="FFFFFF"/>
                </a:solidFill>
                <a:cs typeface="Calibri"/>
              </a:rPr>
              <a:t>Regulariz</a:t>
            </a:r>
            <a:r>
              <a:rPr lang="ro-MD" sz="2000" b="1" spc="-10" dirty="0">
                <a:solidFill>
                  <a:srgbClr val="FFFFFF"/>
                </a:solidFill>
                <a:cs typeface="Calibri"/>
              </a:rPr>
              <a:t>a</a:t>
            </a:r>
            <a:r>
              <a:rPr lang="en-US" sz="2000" b="1" spc="-10" dirty="0">
                <a:solidFill>
                  <a:srgbClr val="FFFFFF"/>
                </a:solidFill>
                <a:cs typeface="Calibri"/>
              </a:rPr>
              <a:t>rea pie</a:t>
            </a:r>
            <a:r>
              <a:rPr lang="ro-MD" sz="2000" b="1" spc="-10" dirty="0">
                <a:solidFill>
                  <a:srgbClr val="FFFFFF"/>
                </a:solidFill>
                <a:cs typeface="Calibri"/>
              </a:rPr>
              <a:t>ț</a:t>
            </a:r>
            <a:r>
              <a:rPr lang="en-US" sz="2000" b="1" spc="-10" dirty="0">
                <a:solidFill>
                  <a:srgbClr val="FFFFFF"/>
                </a:solidFill>
                <a:cs typeface="Calibri"/>
              </a:rPr>
              <a:t>ei asigur</a:t>
            </a:r>
            <a:r>
              <a:rPr lang="ro-MD" sz="2000" b="1" spc="-10" dirty="0">
                <a:solidFill>
                  <a:srgbClr val="FFFFFF"/>
                </a:solidFill>
                <a:cs typeface="Calibri"/>
              </a:rPr>
              <a:t>ă</a:t>
            </a:r>
            <a:r>
              <a:rPr lang="en-US" sz="2000" b="1" spc="-10" dirty="0">
                <a:solidFill>
                  <a:srgbClr val="FFFFFF"/>
                </a:solidFill>
                <a:cs typeface="Calibri"/>
              </a:rPr>
              <a:t>rilor agricole</a:t>
            </a:r>
            <a:endParaRPr sz="2000" dirty="0">
              <a:cs typeface="Calibri"/>
            </a:endParaRPr>
          </a:p>
        </p:txBody>
      </p:sp>
      <p:pic>
        <p:nvPicPr>
          <p:cNvPr id="5122" name="Picture 2" descr="LEGISLATIE - DDD-Bacau - Firma deratizare,dezinsectie,dezinfectie  profesionala">
            <a:extLst>
              <a:ext uri="{FF2B5EF4-FFF2-40B4-BE49-F238E27FC236}">
                <a16:creationId xmlns:a16="http://schemas.microsoft.com/office/drawing/2014/main" id="{92B2C840-63E2-8D6D-9071-0915C43CE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86" y="1633653"/>
            <a:ext cx="1575233" cy="97655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flectarea în VEN12 a subvențiilor primite din fondurile de subvenţionare  a producătorilor agricoli">
            <a:extLst>
              <a:ext uri="{FF2B5EF4-FFF2-40B4-BE49-F238E27FC236}">
                <a16:creationId xmlns:a16="http://schemas.microsoft.com/office/drawing/2014/main" id="{2AC1712B-6D33-D865-63E7-BFA725A87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36611" y="4318539"/>
            <a:ext cx="1529805" cy="103751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sigurarea în agricultură în Moldova: Tipuri de asigurare și riscuri  acoperite">
            <a:extLst>
              <a:ext uri="{FF2B5EF4-FFF2-40B4-BE49-F238E27FC236}">
                <a16:creationId xmlns:a16="http://schemas.microsoft.com/office/drawing/2014/main" id="{4F7C61BC-B8B4-86D1-1BEF-92A34D2D67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176" y="2899980"/>
            <a:ext cx="1584240" cy="976557"/>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4">
            <a:extLst>
              <a:ext uri="{FF2B5EF4-FFF2-40B4-BE49-F238E27FC236}">
                <a16:creationId xmlns:a16="http://schemas.microsoft.com/office/drawing/2014/main" id="{8B1DA948-B35F-0EC1-F121-51C9A9DCC873}"/>
              </a:ext>
            </a:extLst>
          </p:cNvPr>
          <p:cNvSpPr txBox="1"/>
          <p:nvPr/>
        </p:nvSpPr>
        <p:spPr>
          <a:xfrm>
            <a:off x="4658141" y="5506336"/>
            <a:ext cx="5019040" cy="361637"/>
          </a:xfrm>
          <a:prstGeom prst="rect">
            <a:avLst/>
          </a:prstGeom>
          <a:solidFill>
            <a:srgbClr val="038661"/>
          </a:solidFill>
        </p:spPr>
        <p:txBody>
          <a:bodyPr vert="horz" wrap="square" lIns="0" tIns="53340" rIns="0" bIns="0" rtlCol="0" anchor="ctr">
            <a:spAutoFit/>
          </a:bodyPr>
          <a:lstStyle/>
          <a:p>
            <a:pPr algn="ctr">
              <a:lnSpc>
                <a:spcPct val="100000"/>
              </a:lnSpc>
              <a:spcBef>
                <a:spcPts val="420"/>
              </a:spcBef>
            </a:pPr>
            <a:r>
              <a:rPr lang="ro-MD" sz="2000" b="1" spc="-10" dirty="0">
                <a:solidFill>
                  <a:srgbClr val="FFFFFF"/>
                </a:solidFill>
                <a:cs typeface="Calibri"/>
              </a:rPr>
              <a:t>Nivelul de penetrare a asigurărilor agricole</a:t>
            </a:r>
            <a:endParaRPr sz="2000" dirty="0">
              <a:cs typeface="Calibri"/>
            </a:endParaRPr>
          </a:p>
        </p:txBody>
      </p:sp>
      <p:sp>
        <p:nvSpPr>
          <p:cNvPr id="7" name="object 13">
            <a:extLst>
              <a:ext uri="{FF2B5EF4-FFF2-40B4-BE49-F238E27FC236}">
                <a16:creationId xmlns:a16="http://schemas.microsoft.com/office/drawing/2014/main" id="{3798CED5-15CD-A740-4C40-C1234DF873A7}"/>
              </a:ext>
            </a:extLst>
          </p:cNvPr>
          <p:cNvSpPr txBox="1"/>
          <p:nvPr/>
        </p:nvSpPr>
        <p:spPr>
          <a:xfrm>
            <a:off x="2651327" y="5961521"/>
            <a:ext cx="9032669" cy="354712"/>
          </a:xfrm>
          <a:prstGeom prst="rect">
            <a:avLst/>
          </a:prstGeom>
          <a:solidFill>
            <a:schemeClr val="bg2">
              <a:lumMod val="50000"/>
              <a:alpha val="19999"/>
            </a:schemeClr>
          </a:solidFill>
        </p:spPr>
        <p:txBody>
          <a:bodyPr vert="horz" wrap="square" lIns="0" tIns="49530" rIns="0" bIns="0" rtlCol="0">
            <a:spAutoFit/>
          </a:bodyPr>
          <a:lstStyle/>
          <a:p>
            <a:pPr marL="168910" marR="161290" algn="ctr">
              <a:lnSpc>
                <a:spcPct val="99400"/>
              </a:lnSpc>
              <a:spcBef>
                <a:spcPts val="390"/>
              </a:spcBef>
            </a:pPr>
            <a:r>
              <a:rPr lang="ro-MD" sz="2000" dirty="0"/>
              <a:t>Doar 1–2 % </a:t>
            </a:r>
            <a:r>
              <a:rPr lang="ro-MD" sz="2000" b="1" dirty="0"/>
              <a:t>din suprafața agricolă este asigurată anual </a:t>
            </a:r>
            <a:r>
              <a:rPr lang="ro-MD" sz="2000" dirty="0"/>
              <a:t>în Moldova</a:t>
            </a:r>
          </a:p>
        </p:txBody>
      </p:sp>
      <p:pic>
        <p:nvPicPr>
          <p:cNvPr id="9" name="Picture 8">
            <a:extLst>
              <a:ext uri="{FF2B5EF4-FFF2-40B4-BE49-F238E27FC236}">
                <a16:creationId xmlns:a16="http://schemas.microsoft.com/office/drawing/2014/main" id="{4DDD4B02-6115-FF12-D255-F2CB3745098D}"/>
              </a:ext>
            </a:extLst>
          </p:cNvPr>
          <p:cNvPicPr>
            <a:picLocks noChangeAspect="1"/>
          </p:cNvPicPr>
          <p:nvPr/>
        </p:nvPicPr>
        <p:blipFill>
          <a:blip r:embed="rId6"/>
          <a:stretch>
            <a:fillRect/>
          </a:stretch>
        </p:blipFill>
        <p:spPr>
          <a:xfrm>
            <a:off x="723118" y="5518946"/>
            <a:ext cx="1502356" cy="105317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43521" y="2604153"/>
            <a:ext cx="615553" cy="2234251"/>
          </a:xfrm>
          <a:prstGeom prst="rect">
            <a:avLst/>
          </a:prstGeom>
        </p:spPr>
        <p:txBody>
          <a:bodyPr vert="vert270" wrap="square" lIns="0" tIns="37253" rIns="0" bIns="0" rtlCol="0">
            <a:spAutoFit/>
          </a:bodyPr>
          <a:lstStyle/>
          <a:p>
            <a:pPr marL="60958" marR="6773" indent="-44872" algn="ctr">
              <a:spcBef>
                <a:spcPts val="293"/>
              </a:spcBef>
            </a:pPr>
            <a:r>
              <a:rPr lang="ro-MD" sz="2000" b="1" dirty="0">
                <a:solidFill>
                  <a:schemeClr val="accent1"/>
                </a:solidFill>
                <a:cs typeface="Arial Black"/>
              </a:rPr>
              <a:t>Asigurare</a:t>
            </a:r>
            <a:r>
              <a:rPr sz="2000" b="1" spc="-120" dirty="0">
                <a:solidFill>
                  <a:schemeClr val="accent1"/>
                </a:solidFill>
                <a:cs typeface="Arial Black"/>
              </a:rPr>
              <a:t> </a:t>
            </a:r>
            <a:r>
              <a:rPr lang="ro-MD" sz="2000" b="1" spc="-120" dirty="0">
                <a:solidFill>
                  <a:schemeClr val="accent1"/>
                </a:solidFill>
                <a:cs typeface="Arial Black"/>
              </a:rPr>
              <a:t>subvenționată în % </a:t>
            </a:r>
            <a:r>
              <a:rPr sz="2000" b="1" dirty="0">
                <a:solidFill>
                  <a:schemeClr val="accent1"/>
                </a:solidFill>
                <a:cs typeface="Arial Black"/>
              </a:rPr>
              <a:t> </a:t>
            </a:r>
            <a:r>
              <a:rPr sz="2000" b="1" spc="-513" dirty="0">
                <a:solidFill>
                  <a:schemeClr val="accent1"/>
                </a:solidFill>
                <a:cs typeface="Arial Black"/>
              </a:rPr>
              <a:t> </a:t>
            </a:r>
            <a:endParaRPr sz="2000" b="1" dirty="0">
              <a:solidFill>
                <a:schemeClr val="accent1"/>
              </a:solidFill>
              <a:cs typeface="Arial Black"/>
            </a:endParaRPr>
          </a:p>
        </p:txBody>
      </p:sp>
      <p:graphicFrame>
        <p:nvGraphicFramePr>
          <p:cNvPr id="6" name="Table 5">
            <a:extLst>
              <a:ext uri="{FF2B5EF4-FFF2-40B4-BE49-F238E27FC236}">
                <a16:creationId xmlns:a16="http://schemas.microsoft.com/office/drawing/2014/main" id="{03612F2D-01AF-85FA-E475-A6B98A93DC68}"/>
              </a:ext>
            </a:extLst>
          </p:cNvPr>
          <p:cNvGraphicFramePr>
            <a:graphicFrameLocks noGrp="1"/>
          </p:cNvGraphicFramePr>
          <p:nvPr>
            <p:extLst>
              <p:ext uri="{D42A27DB-BD31-4B8C-83A1-F6EECF244321}">
                <p14:modId xmlns:p14="http://schemas.microsoft.com/office/powerpoint/2010/main" val="2333899209"/>
              </p:ext>
            </p:extLst>
          </p:nvPr>
        </p:nvGraphicFramePr>
        <p:xfrm>
          <a:off x="1221377" y="1771684"/>
          <a:ext cx="10101378" cy="4445937"/>
        </p:xfrm>
        <a:graphic>
          <a:graphicData uri="http://schemas.openxmlformats.org/drawingml/2006/table">
            <a:tbl>
              <a:tblPr firstRow="1" firstCol="1" bandRow="1">
                <a:tableStyleId>{5C22544A-7EE6-4342-B048-85BDC9FD1C3A}</a:tableStyleId>
              </a:tblPr>
              <a:tblGrid>
                <a:gridCol w="2476211">
                  <a:extLst>
                    <a:ext uri="{9D8B030D-6E8A-4147-A177-3AD203B41FA5}">
                      <a16:colId xmlns:a16="http://schemas.microsoft.com/office/drawing/2014/main" val="76574090"/>
                    </a:ext>
                  </a:extLst>
                </a:gridCol>
                <a:gridCol w="863293">
                  <a:extLst>
                    <a:ext uri="{9D8B030D-6E8A-4147-A177-3AD203B41FA5}">
                      <a16:colId xmlns:a16="http://schemas.microsoft.com/office/drawing/2014/main" val="1840258689"/>
                    </a:ext>
                  </a:extLst>
                </a:gridCol>
                <a:gridCol w="824153">
                  <a:extLst>
                    <a:ext uri="{9D8B030D-6E8A-4147-A177-3AD203B41FA5}">
                      <a16:colId xmlns:a16="http://schemas.microsoft.com/office/drawing/2014/main" val="3665251404"/>
                    </a:ext>
                  </a:extLst>
                </a:gridCol>
                <a:gridCol w="918634">
                  <a:extLst>
                    <a:ext uri="{9D8B030D-6E8A-4147-A177-3AD203B41FA5}">
                      <a16:colId xmlns:a16="http://schemas.microsoft.com/office/drawing/2014/main" val="3293230859"/>
                    </a:ext>
                  </a:extLst>
                </a:gridCol>
                <a:gridCol w="1060128">
                  <a:extLst>
                    <a:ext uri="{9D8B030D-6E8A-4147-A177-3AD203B41FA5}">
                      <a16:colId xmlns:a16="http://schemas.microsoft.com/office/drawing/2014/main" val="515190539"/>
                    </a:ext>
                  </a:extLst>
                </a:gridCol>
                <a:gridCol w="1034271">
                  <a:extLst>
                    <a:ext uri="{9D8B030D-6E8A-4147-A177-3AD203B41FA5}">
                      <a16:colId xmlns:a16="http://schemas.microsoft.com/office/drawing/2014/main" val="1292085558"/>
                    </a:ext>
                  </a:extLst>
                </a:gridCol>
                <a:gridCol w="1031398">
                  <a:extLst>
                    <a:ext uri="{9D8B030D-6E8A-4147-A177-3AD203B41FA5}">
                      <a16:colId xmlns:a16="http://schemas.microsoft.com/office/drawing/2014/main" val="3062244676"/>
                    </a:ext>
                  </a:extLst>
                </a:gridCol>
                <a:gridCol w="1031398">
                  <a:extLst>
                    <a:ext uri="{9D8B030D-6E8A-4147-A177-3AD203B41FA5}">
                      <a16:colId xmlns:a16="http://schemas.microsoft.com/office/drawing/2014/main" val="1776708782"/>
                    </a:ext>
                  </a:extLst>
                </a:gridCol>
                <a:gridCol w="861892">
                  <a:extLst>
                    <a:ext uri="{9D8B030D-6E8A-4147-A177-3AD203B41FA5}">
                      <a16:colId xmlns:a16="http://schemas.microsoft.com/office/drawing/2014/main" val="139193821"/>
                    </a:ext>
                  </a:extLst>
                </a:gridCol>
              </a:tblGrid>
              <a:tr h="256414">
                <a:tc>
                  <a:txBody>
                    <a:bodyPr/>
                    <a:lstStyle/>
                    <a:p>
                      <a:pPr marL="0" marR="0" algn="l">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MD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RO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CZ</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SK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SL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HU</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BG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8645863"/>
                  </a:ext>
                </a:extLst>
              </a:tr>
              <a:tr h="58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800" u="sng" dirty="0">
                          <a:effectLst/>
                        </a:rPr>
                        <a:t>Culturi anuale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txBody>
                  <a:tcPr/>
                </a:tc>
                <a:tc>
                  <a:txBody>
                    <a:bodyPr/>
                    <a:lstStyle/>
                    <a:p>
                      <a:pPr marL="0" marR="0" algn="ctr">
                        <a:lnSpc>
                          <a:spcPct val="107000"/>
                        </a:lnSpc>
                        <a:spcBef>
                          <a:spcPts val="0"/>
                        </a:spcBef>
                        <a:spcAft>
                          <a:spcPts val="0"/>
                        </a:spcAft>
                      </a:pPr>
                      <a:r>
                        <a:rPr lang="en-US" sz="1600" b="1" dirty="0">
                          <a:effectLst/>
                        </a:rPr>
                        <a:t>70 %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70 %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55 %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10% - 50%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40% - 50%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60 %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40% - 70%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2467847"/>
                  </a:ext>
                </a:extLst>
              </a:tr>
              <a:tr h="464878">
                <a:tc>
                  <a:txBody>
                    <a:bodyPr/>
                    <a:lstStyle/>
                    <a:p>
                      <a:pPr marL="0" marR="0" algn="l">
                        <a:lnSpc>
                          <a:spcPct val="107000"/>
                        </a:lnSpc>
                        <a:spcBef>
                          <a:spcPts val="0"/>
                        </a:spcBef>
                        <a:spcAft>
                          <a:spcPts val="0"/>
                        </a:spcAft>
                      </a:pPr>
                      <a:r>
                        <a:rPr lang="en-US" sz="1600" u="sng" dirty="0">
                          <a:effectLst/>
                        </a:rPr>
                        <a:t>Culturi multianuale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70 %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70 %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55 %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35% - 65%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40% - 50%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60 %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40% - 70%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70 %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4563831"/>
                  </a:ext>
                </a:extLst>
              </a:tr>
              <a:tr h="464878">
                <a:tc>
                  <a:txBody>
                    <a:bodyPr/>
                    <a:lstStyle/>
                    <a:p>
                      <a:pPr marL="0" marR="0" algn="l">
                        <a:lnSpc>
                          <a:spcPct val="107000"/>
                        </a:lnSpc>
                        <a:spcBef>
                          <a:spcPts val="0"/>
                        </a:spcBef>
                        <a:spcAft>
                          <a:spcPts val="0"/>
                        </a:spcAft>
                      </a:pPr>
                      <a:r>
                        <a:rPr lang="en-US" sz="1600" u="sng" dirty="0">
                          <a:effectLst/>
                        </a:rPr>
                        <a:t>Viticultura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70 %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70 %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55 %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35% - 65%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40% - 50%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60 %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40% - 70%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70 %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6566042"/>
                  </a:ext>
                </a:extLst>
              </a:tr>
              <a:tr h="464878">
                <a:tc>
                  <a:txBody>
                    <a:bodyPr/>
                    <a:lstStyle/>
                    <a:p>
                      <a:pPr marL="0" marR="0" algn="l">
                        <a:lnSpc>
                          <a:spcPct val="107000"/>
                        </a:lnSpc>
                        <a:spcBef>
                          <a:spcPts val="0"/>
                        </a:spcBef>
                        <a:spcAft>
                          <a:spcPts val="0"/>
                        </a:spcAft>
                      </a:pPr>
                      <a:r>
                        <a:rPr lang="en-US" sz="1600" u="sng" dirty="0">
                          <a:effectLst/>
                        </a:rPr>
                        <a:t>Pășuni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70 %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55 %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10% - 50%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40% - 50%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60 %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40% - 70%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7337005"/>
                  </a:ext>
                </a:extLst>
              </a:tr>
              <a:tr h="464878">
                <a:tc>
                  <a:txBody>
                    <a:bodyPr/>
                    <a:lstStyle/>
                    <a:p>
                      <a:pPr marL="0" marR="0" algn="l">
                        <a:lnSpc>
                          <a:spcPct val="107000"/>
                        </a:lnSpc>
                        <a:spcBef>
                          <a:spcPts val="0"/>
                        </a:spcBef>
                        <a:spcAft>
                          <a:spcPts val="0"/>
                        </a:spcAft>
                      </a:pPr>
                      <a:r>
                        <a:rPr lang="en-US" sz="1600" u="sng" dirty="0">
                          <a:effectLst/>
                        </a:rPr>
                        <a:t>Horticultura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70 %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70 %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55 %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35% - 65%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40% - 50%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60 %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70 %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40817"/>
                  </a:ext>
                </a:extLst>
              </a:tr>
              <a:tr h="464878">
                <a:tc>
                  <a:txBody>
                    <a:bodyPr/>
                    <a:lstStyle/>
                    <a:p>
                      <a:pPr marL="0" marR="0" algn="l">
                        <a:lnSpc>
                          <a:spcPct val="107000"/>
                        </a:lnSpc>
                        <a:spcBef>
                          <a:spcPts val="0"/>
                        </a:spcBef>
                        <a:spcAft>
                          <a:spcPts val="0"/>
                        </a:spcAft>
                      </a:pPr>
                      <a:r>
                        <a:rPr lang="en-US" sz="1600" u="sng" dirty="0">
                          <a:effectLst/>
                        </a:rPr>
                        <a:t>Animale (boli, accidente)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70 %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70 %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55 %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25% - 50%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40% - 50%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60 %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818389"/>
                  </a:ext>
                </a:extLst>
              </a:tr>
              <a:tr h="453909">
                <a:tc>
                  <a:txBody>
                    <a:bodyPr/>
                    <a:lstStyle/>
                    <a:p>
                      <a:pPr marL="0" marR="0" algn="l">
                        <a:lnSpc>
                          <a:spcPct val="107000"/>
                        </a:lnSpc>
                        <a:spcBef>
                          <a:spcPts val="0"/>
                        </a:spcBef>
                        <a:spcAft>
                          <a:spcPts val="0"/>
                        </a:spcAft>
                      </a:pPr>
                      <a:r>
                        <a:rPr lang="en-US" sz="1600" u="sng" dirty="0">
                          <a:effectLst/>
                        </a:rPr>
                        <a:t>Surse de finanțare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Național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EU/GAP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Național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Național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Național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Național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EU/GAP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EU/GAP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1365876"/>
                  </a:ext>
                </a:extLst>
              </a:tr>
              <a:tr h="702593">
                <a:tc>
                  <a:txBody>
                    <a:bodyPr/>
                    <a:lstStyle/>
                    <a:p>
                      <a:pPr marL="0" marR="0" algn="l">
                        <a:lnSpc>
                          <a:spcPct val="107000"/>
                        </a:lnSpc>
                        <a:spcBef>
                          <a:spcPts val="0"/>
                        </a:spcBef>
                        <a:spcAft>
                          <a:spcPts val="0"/>
                        </a:spcAft>
                      </a:pPr>
                      <a:r>
                        <a:rPr lang="en-US" sz="1600" u="sng" dirty="0">
                          <a:effectLst/>
                        </a:rPr>
                        <a:t>Impozit pe asigurare</a:t>
                      </a:r>
                      <a:r>
                        <a:rPr lang="ro-MD" sz="1600" u="sng" dirty="0">
                          <a:effectLst/>
                        </a:rPr>
                        <a:t> </a:t>
                      </a:r>
                    </a:p>
                    <a:p>
                      <a:pPr marL="0" marR="0" algn="l">
                        <a:lnSpc>
                          <a:spcPct val="107000"/>
                        </a:lnSpc>
                        <a:spcBef>
                          <a:spcPts val="0"/>
                        </a:spcBef>
                        <a:spcAft>
                          <a:spcPts val="0"/>
                        </a:spcAft>
                      </a:pPr>
                      <a:r>
                        <a:rPr lang="ro-MD" sz="1600" u="sng" dirty="0">
                          <a:effectLst/>
                          <a:latin typeface="Calibri" panose="020F0502020204030204" pitchFamily="34" charset="0"/>
                          <a:ea typeface="Calibri" panose="020F0502020204030204" pitchFamily="34" charset="0"/>
                          <a:cs typeface="Times New Roman" panose="02020603050405020304" pitchFamily="18" charset="0"/>
                        </a:rPr>
                        <a:t>(achitat de către asigurător)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0,3 % din prim</a:t>
                      </a:r>
                      <a:r>
                        <a:rPr lang="ro-MD" sz="1600" b="1" dirty="0">
                          <a:effectLst/>
                        </a:rPr>
                        <a:t>a</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0,2 ‰ din SA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8 % din primă</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8 % din prim</a:t>
                      </a:r>
                      <a:r>
                        <a:rPr lang="ro-MD" sz="1600" dirty="0">
                          <a:effectLst/>
                        </a:rPr>
                        <a:t>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2 % din prim</a:t>
                      </a:r>
                      <a:r>
                        <a:rPr lang="ro-MD" sz="1600" dirty="0">
                          <a:effectLst/>
                        </a:rPr>
                        <a:t>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9145368"/>
                  </a:ext>
                </a:extLst>
              </a:tr>
            </a:tbl>
          </a:graphicData>
        </a:graphic>
      </p:graphicFrame>
      <p:sp>
        <p:nvSpPr>
          <p:cNvPr id="5" name="Title 4">
            <a:extLst>
              <a:ext uri="{FF2B5EF4-FFF2-40B4-BE49-F238E27FC236}">
                <a16:creationId xmlns:a16="http://schemas.microsoft.com/office/drawing/2014/main" id="{07BE6253-4DAC-9282-E68E-7CB3C7D8124D}"/>
              </a:ext>
            </a:extLst>
          </p:cNvPr>
          <p:cNvSpPr>
            <a:spLocks noGrp="1"/>
          </p:cNvSpPr>
          <p:nvPr>
            <p:ph type="title"/>
          </p:nvPr>
        </p:nvSpPr>
        <p:spPr>
          <a:xfrm>
            <a:off x="767163" y="574736"/>
            <a:ext cx="7886667" cy="576064"/>
          </a:xfrm>
        </p:spPr>
        <p:txBody>
          <a:bodyPr/>
          <a:lstStyle/>
          <a:p>
            <a:r>
              <a:rPr lang="ro-MD" sz="2500" dirty="0"/>
              <a:t>PROCENTUL DE SUBVENȚIONARE ÎN REGIUNEA EUROPEANĂ</a:t>
            </a:r>
          </a:p>
        </p:txBody>
      </p:sp>
      <p:sp>
        <p:nvSpPr>
          <p:cNvPr id="8" name="TextBox 7">
            <a:extLst>
              <a:ext uri="{FF2B5EF4-FFF2-40B4-BE49-F238E27FC236}">
                <a16:creationId xmlns:a16="http://schemas.microsoft.com/office/drawing/2014/main" id="{EB2B02FF-7245-91EB-CFDC-ECF8BBC55D14}"/>
              </a:ext>
            </a:extLst>
          </p:cNvPr>
          <p:cNvSpPr txBox="1"/>
          <p:nvPr/>
        </p:nvSpPr>
        <p:spPr>
          <a:xfrm>
            <a:off x="4271088" y="1254166"/>
            <a:ext cx="6097554" cy="400110"/>
          </a:xfrm>
          <a:prstGeom prst="rect">
            <a:avLst/>
          </a:prstGeom>
          <a:noFill/>
        </p:spPr>
        <p:txBody>
          <a:bodyPr wrap="square">
            <a:spAutoFit/>
          </a:bodyPr>
          <a:lstStyle/>
          <a:p>
            <a:r>
              <a:rPr lang="ro-MD" sz="2000" b="1" dirty="0"/>
              <a:t>Subvenționarea primelor de asigurare în agricultură</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2" descr="Ein Bild, das Pflanze, Gras enthält.&#10;&#10;Automatisch generierte Beschreibung">
            <a:extLst>
              <a:ext uri="{FF2B5EF4-FFF2-40B4-BE49-F238E27FC236}">
                <a16:creationId xmlns:a16="http://schemas.microsoft.com/office/drawing/2014/main" id="{7A7FF71B-ACB8-925B-2EC8-2297D6545066}"/>
              </a:ext>
            </a:extLst>
          </p:cNvPr>
          <p:cNvPicPr>
            <a:picLocks noChangeAspect="1"/>
          </p:cNvPicPr>
          <p:nvPr/>
        </p:nvPicPr>
        <p:blipFill rotWithShape="1">
          <a:blip r:embed="rId3">
            <a:extLst>
              <a:ext uri="{28A0092B-C50C-407E-A947-70E740481C1C}">
                <a14:useLocalDpi xmlns:a14="http://schemas.microsoft.com/office/drawing/2010/main" val="0"/>
              </a:ext>
            </a:extLst>
          </a:blip>
          <a:srcRect l="11792" r="28930"/>
          <a:stretch/>
        </p:blipFill>
        <p:spPr>
          <a:xfrm>
            <a:off x="3407468" y="2997864"/>
            <a:ext cx="5377064" cy="3000867"/>
          </a:xfrm>
          <a:prstGeom prst="rect">
            <a:avLst/>
          </a:prstGeom>
        </p:spPr>
      </p:pic>
      <p:sp>
        <p:nvSpPr>
          <p:cNvPr id="5" name="Content Placeholder 2"/>
          <p:cNvSpPr txBox="1">
            <a:spLocks/>
          </p:cNvSpPr>
          <p:nvPr/>
        </p:nvSpPr>
        <p:spPr>
          <a:xfrm>
            <a:off x="457199" y="1268760"/>
            <a:ext cx="11453149" cy="48574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endParaRPr lang="ro-RO" sz="2400" dirty="0"/>
          </a:p>
        </p:txBody>
      </p:sp>
      <p:sp>
        <p:nvSpPr>
          <p:cNvPr id="8" name="Title 1">
            <a:extLst>
              <a:ext uri="{FF2B5EF4-FFF2-40B4-BE49-F238E27FC236}">
                <a16:creationId xmlns:a16="http://schemas.microsoft.com/office/drawing/2014/main" id="{1AA2CB4B-6CDA-8427-7964-3E19EE6DEF09}"/>
              </a:ext>
            </a:extLst>
          </p:cNvPr>
          <p:cNvSpPr txBox="1">
            <a:spLocks/>
          </p:cNvSpPr>
          <p:nvPr/>
        </p:nvSpPr>
        <p:spPr>
          <a:xfrm>
            <a:off x="852562" y="859269"/>
            <a:ext cx="10662422" cy="28702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ro-MD" sz="2400" b="1" dirty="0">
                <a:solidFill>
                  <a:schemeClr val="accent1"/>
                </a:solidFill>
                <a:latin typeface="+mn-lt"/>
                <a:ea typeface="Calibri" panose="020F0502020204030204" pitchFamily="34" charset="0"/>
                <a:cs typeface="Tahoma" panose="020B0604030504040204" pitchFamily="34" charset="0"/>
              </a:rPr>
              <a:t>GRAWE AGRAR – </a:t>
            </a:r>
            <a:r>
              <a:rPr lang="ro-MD" sz="2400" b="1" dirty="0">
                <a:latin typeface="+mn-lt"/>
                <a:ea typeface="Calibri" panose="020F0502020204030204" pitchFamily="34" charset="0"/>
                <a:cs typeface="Tahoma" panose="020B0604030504040204" pitchFamily="34" charset="0"/>
              </a:rPr>
              <a:t>este un produs de asigurare a culturilor agricole care oferă agricultorilor o plasă de siguranță împotriva pierderilor cauzate de diverse riscuri, fiind destinată oricărei persoane fizice sau juridice care exploatează un teren agricol.</a:t>
            </a:r>
            <a:endParaRPr lang="it-IT" sz="2400" b="1" dirty="0">
              <a:latin typeface="+mn-lt"/>
              <a:ea typeface="Calibri" panose="020F0502020204030204" pitchFamily="34" charset="0"/>
              <a:cs typeface="Tahoma" panose="020B0604030504040204" pitchFamily="34" charset="0"/>
            </a:endParaRPr>
          </a:p>
        </p:txBody>
      </p:sp>
      <p:sp>
        <p:nvSpPr>
          <p:cNvPr id="3" name="Title 4">
            <a:extLst>
              <a:ext uri="{FF2B5EF4-FFF2-40B4-BE49-F238E27FC236}">
                <a16:creationId xmlns:a16="http://schemas.microsoft.com/office/drawing/2014/main" id="{AB245C2F-4A1D-A15F-0FB5-BD9B18B00776}"/>
              </a:ext>
            </a:extLst>
          </p:cNvPr>
          <p:cNvSpPr>
            <a:spLocks noGrp="1"/>
          </p:cNvSpPr>
          <p:nvPr>
            <p:ph type="title"/>
          </p:nvPr>
        </p:nvSpPr>
        <p:spPr>
          <a:xfrm>
            <a:off x="767163" y="574736"/>
            <a:ext cx="7886667" cy="576064"/>
          </a:xfrm>
        </p:spPr>
        <p:txBody>
          <a:bodyPr/>
          <a:lstStyle/>
          <a:p>
            <a:r>
              <a:rPr lang="ro-MD" dirty="0"/>
              <a:t>GRAWE AGRAR</a:t>
            </a:r>
          </a:p>
        </p:txBody>
      </p:sp>
    </p:spTree>
    <p:extLst>
      <p:ext uri="{BB962C8B-B14F-4D97-AF65-F5344CB8AC3E}">
        <p14:creationId xmlns:p14="http://schemas.microsoft.com/office/powerpoint/2010/main" val="1924903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europe with green countries/regions&#10;&#10;Description automatically generated">
            <a:extLst>
              <a:ext uri="{FF2B5EF4-FFF2-40B4-BE49-F238E27FC236}">
                <a16:creationId xmlns:a16="http://schemas.microsoft.com/office/drawing/2014/main" id="{1D1BBA69-498D-E0BB-EEC6-A81DEE902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24376" cy="6858000"/>
          </a:xfrm>
          <a:prstGeom prst="rect">
            <a:avLst/>
          </a:prstGeom>
        </p:spPr>
      </p:pic>
      <p:graphicFrame>
        <p:nvGraphicFramePr>
          <p:cNvPr id="7" name="object 17">
            <a:extLst>
              <a:ext uri="{FF2B5EF4-FFF2-40B4-BE49-F238E27FC236}">
                <a16:creationId xmlns:a16="http://schemas.microsoft.com/office/drawing/2014/main" id="{A45A6CCD-8196-699B-EA60-2D2B46C08A66}"/>
              </a:ext>
            </a:extLst>
          </p:cNvPr>
          <p:cNvGraphicFramePr>
            <a:graphicFrameLocks noGrp="1"/>
          </p:cNvGraphicFramePr>
          <p:nvPr>
            <p:extLst>
              <p:ext uri="{D42A27DB-BD31-4B8C-83A1-F6EECF244321}">
                <p14:modId xmlns:p14="http://schemas.microsoft.com/office/powerpoint/2010/main" val="2366232524"/>
              </p:ext>
            </p:extLst>
          </p:nvPr>
        </p:nvGraphicFramePr>
        <p:xfrm>
          <a:off x="392143" y="1958517"/>
          <a:ext cx="4224682" cy="2919153"/>
        </p:xfrm>
        <a:graphic>
          <a:graphicData uri="http://schemas.openxmlformats.org/drawingml/2006/table">
            <a:tbl>
              <a:tblPr firstRow="1" bandRow="1">
                <a:tableStyleId>{2D5ABB26-0587-4C30-8999-92F81FD0307C}</a:tableStyleId>
              </a:tblPr>
              <a:tblGrid>
                <a:gridCol w="2539078">
                  <a:extLst>
                    <a:ext uri="{9D8B030D-6E8A-4147-A177-3AD203B41FA5}">
                      <a16:colId xmlns:a16="http://schemas.microsoft.com/office/drawing/2014/main" val="20000"/>
                    </a:ext>
                  </a:extLst>
                </a:gridCol>
                <a:gridCol w="1581705">
                  <a:extLst>
                    <a:ext uri="{9D8B030D-6E8A-4147-A177-3AD203B41FA5}">
                      <a16:colId xmlns:a16="http://schemas.microsoft.com/office/drawing/2014/main" val="20001"/>
                    </a:ext>
                  </a:extLst>
                </a:gridCol>
                <a:gridCol w="103899">
                  <a:extLst>
                    <a:ext uri="{9D8B030D-6E8A-4147-A177-3AD203B41FA5}">
                      <a16:colId xmlns:a16="http://schemas.microsoft.com/office/drawing/2014/main" val="20002"/>
                    </a:ext>
                  </a:extLst>
                </a:gridCol>
              </a:tblGrid>
              <a:tr h="104894">
                <a:tc>
                  <a:txBody>
                    <a:bodyPr/>
                    <a:lstStyle/>
                    <a:p>
                      <a:pPr>
                        <a:lnSpc>
                          <a:spcPct val="100000"/>
                        </a:lnSpc>
                      </a:pPr>
                      <a:endParaRPr sz="500" dirty="0">
                        <a:latin typeface="Times New Roman"/>
                        <a:cs typeface="Times New Roman"/>
                      </a:endParaRPr>
                    </a:p>
                  </a:txBody>
                  <a:tcPr marL="0" marR="0" marT="0" marB="0"/>
                </a:tc>
                <a:tc>
                  <a:txBody>
                    <a:bodyPr/>
                    <a:lstStyle/>
                    <a:p>
                      <a:pPr>
                        <a:lnSpc>
                          <a:spcPct val="100000"/>
                        </a:lnSpc>
                      </a:pPr>
                      <a:endParaRPr sz="500" dirty="0">
                        <a:latin typeface="Times New Roman"/>
                        <a:cs typeface="Times New Roman"/>
                      </a:endParaRPr>
                    </a:p>
                  </a:txBody>
                  <a:tcPr marL="0" marR="0" marT="0" marB="0"/>
                </a:tc>
                <a:tc rowSpan="2">
                  <a:txBody>
                    <a:bodyPr/>
                    <a:lstStyle/>
                    <a:p>
                      <a:pPr>
                        <a:lnSpc>
                          <a:spcPct val="100000"/>
                        </a:lnSpc>
                      </a:pPr>
                      <a:endParaRPr sz="1300" dirty="0">
                        <a:latin typeface="Times New Roman"/>
                        <a:cs typeface="Times New Roman"/>
                      </a:endParaRPr>
                    </a:p>
                  </a:txBody>
                  <a:tcPr marL="0" marR="0" marT="0" marB="0"/>
                </a:tc>
                <a:extLst>
                  <a:ext uri="{0D108BD9-81ED-4DB2-BD59-A6C34878D82A}">
                    <a16:rowId xmlns:a16="http://schemas.microsoft.com/office/drawing/2014/main" val="10000"/>
                  </a:ext>
                </a:extLst>
              </a:tr>
              <a:tr h="472220">
                <a:tc rowSpan="2" gridSpan="2">
                  <a:txBody>
                    <a:bodyPr/>
                    <a:lstStyle/>
                    <a:p>
                      <a:pPr marL="285750" marR="0" lvl="0" indent="-285750" algn="l" defTabSz="914400" rtl="0" eaLnBrk="1" fontAlgn="auto" latinLnBrk="0" hangingPunct="1">
                        <a:lnSpc>
                          <a:spcPct val="100000"/>
                        </a:lnSpc>
                        <a:spcBef>
                          <a:spcPts val="25"/>
                        </a:spcBef>
                        <a:spcAft>
                          <a:spcPts val="0"/>
                        </a:spcAft>
                        <a:buClrTx/>
                        <a:buSzTx/>
                        <a:buFont typeface="Wingdings" panose="05000000000000000000" pitchFamily="2" charset="2"/>
                        <a:buChar char="Ø"/>
                        <a:tabLst/>
                        <a:defRPr/>
                      </a:pPr>
                      <a:r>
                        <a:rPr lang="en-US" sz="1400" b="1" kern="1200" spc="7" dirty="0">
                          <a:solidFill>
                            <a:schemeClr val="tx1"/>
                          </a:solidFill>
                          <a:latin typeface="+mn-lt"/>
                          <a:ea typeface="+mn-ea"/>
                          <a:cs typeface="Arial MT"/>
                        </a:rPr>
                        <a:t> </a:t>
                      </a:r>
                      <a:r>
                        <a:rPr lang="ro-MD" sz="1400" b="1" kern="1200" spc="7" dirty="0">
                          <a:solidFill>
                            <a:schemeClr val="tx1"/>
                          </a:solidFill>
                          <a:latin typeface="+mn-lt"/>
                          <a:ea typeface="+mn-ea"/>
                          <a:cs typeface="Arial MT"/>
                        </a:rPr>
                        <a:t>Peste 75 ani de experiență în managementul </a:t>
                      </a:r>
                      <a:r>
                        <a:rPr lang="en-US" sz="1400" b="1" kern="1200" spc="7" dirty="0">
                          <a:solidFill>
                            <a:schemeClr val="tx1"/>
                          </a:solidFill>
                          <a:latin typeface="+mn-lt"/>
                          <a:ea typeface="+mn-ea"/>
                          <a:cs typeface="Arial MT"/>
                        </a:rPr>
                        <a:t>   </a:t>
                      </a:r>
                      <a:r>
                        <a:rPr lang="ro-MD" sz="1400" b="1" kern="1200" spc="7" dirty="0">
                          <a:solidFill>
                            <a:schemeClr val="tx1"/>
                          </a:solidFill>
                          <a:latin typeface="+mn-lt"/>
                          <a:ea typeface="+mn-ea"/>
                          <a:cs typeface="Arial MT"/>
                        </a:rPr>
                        <a:t>daunelor.</a:t>
                      </a:r>
                      <a:endParaRPr lang="ro-MD" sz="1400" b="1" kern="1200" dirty="0">
                        <a:solidFill>
                          <a:schemeClr val="tx1"/>
                        </a:solidFill>
                        <a:latin typeface="+mn-lt"/>
                        <a:ea typeface="+mn-ea"/>
                        <a:cs typeface="Arial MT"/>
                      </a:endParaRPr>
                    </a:p>
                    <a:p>
                      <a:pPr>
                        <a:lnSpc>
                          <a:spcPct val="100000"/>
                        </a:lnSpc>
                        <a:spcBef>
                          <a:spcPts val="25"/>
                        </a:spcBef>
                      </a:pPr>
                      <a:endParaRPr sz="1400" b="1" dirty="0">
                        <a:latin typeface="+mj-lt"/>
                        <a:cs typeface="Times New Roman"/>
                      </a:endParaRPr>
                    </a:p>
                    <a:p>
                      <a:pPr marL="101600">
                        <a:lnSpc>
                          <a:spcPct val="100000"/>
                        </a:lnSpc>
                      </a:pPr>
                      <a:r>
                        <a:rPr lang="ro-MD" sz="1400" b="1" dirty="0">
                          <a:solidFill>
                            <a:schemeClr val="accent1"/>
                          </a:solidFill>
                          <a:latin typeface="+mj-lt"/>
                          <a:cs typeface="Arial Black"/>
                        </a:rPr>
                        <a:t>Anul </a:t>
                      </a:r>
                      <a:r>
                        <a:rPr sz="1400" b="1" dirty="0">
                          <a:solidFill>
                            <a:schemeClr val="accent1"/>
                          </a:solidFill>
                          <a:latin typeface="+mj-lt"/>
                          <a:cs typeface="Arial Black"/>
                        </a:rPr>
                        <a:t>202</a:t>
                      </a:r>
                      <a:r>
                        <a:rPr lang="en-US" sz="1400" b="1" dirty="0">
                          <a:solidFill>
                            <a:schemeClr val="accent1"/>
                          </a:solidFill>
                          <a:latin typeface="+mj-lt"/>
                          <a:cs typeface="Arial Black"/>
                        </a:rPr>
                        <a:t>5</a:t>
                      </a:r>
                      <a:endParaRPr sz="1400" b="1" dirty="0">
                        <a:solidFill>
                          <a:schemeClr val="accent1"/>
                        </a:solidFill>
                        <a:latin typeface="+mj-lt"/>
                        <a:cs typeface="Arial Black"/>
                      </a:endParaRPr>
                    </a:p>
                  </a:txBody>
                  <a:tcPr marL="0" marR="0" marT="4233" marB="0" anchor="ctr">
                    <a:solidFill>
                      <a:srgbClr val="FFFFFF"/>
                    </a:solidFill>
                  </a:tcPr>
                </a:tc>
                <a:tc rowSpan="2" hMerge="1">
                  <a:txBody>
                    <a:bodyPr/>
                    <a:lstStyle/>
                    <a:p>
                      <a:pPr>
                        <a:lnSpc>
                          <a:spcPct val="100000"/>
                        </a:lnSpc>
                      </a:pPr>
                      <a:endParaRPr sz="1000" dirty="0">
                        <a:latin typeface="Times New Roman"/>
                        <a:cs typeface="Times New Roman"/>
                      </a:endParaRPr>
                    </a:p>
                  </a:txBody>
                  <a:tcPr marL="0" marR="0" marT="0" marB="0">
                    <a:solidFill>
                      <a:srgbClr val="FFFFFF"/>
                    </a:solidFill>
                  </a:tcPr>
                </a:tc>
                <a:tc vMerge="1">
                  <a:txBody>
                    <a:bodyPr/>
                    <a:lstStyle/>
                    <a:p>
                      <a:endParaRPr/>
                    </a:p>
                  </a:txBody>
                  <a:tcPr marL="0" marR="0" marT="0" marB="0"/>
                </a:tc>
                <a:extLst>
                  <a:ext uri="{0D108BD9-81ED-4DB2-BD59-A6C34878D82A}">
                    <a16:rowId xmlns:a16="http://schemas.microsoft.com/office/drawing/2014/main" val="10001"/>
                  </a:ext>
                </a:extLst>
              </a:tr>
              <a:tr h="473423">
                <a:tc gridSpan="2" vMerge="1">
                  <a:txBody>
                    <a:bodyPr/>
                    <a:lstStyle/>
                    <a:p>
                      <a:pPr marL="101600">
                        <a:lnSpc>
                          <a:spcPct val="100000"/>
                        </a:lnSpc>
                        <a:spcBef>
                          <a:spcPts val="10"/>
                        </a:spcBef>
                      </a:pPr>
                      <a:endParaRPr sz="1000" dirty="0">
                        <a:latin typeface="Arial MT"/>
                        <a:cs typeface="Arial MT"/>
                      </a:endParaRPr>
                    </a:p>
                  </a:txBody>
                  <a:tcPr marL="0" marR="0" marT="1270" marB="0">
                    <a:solidFill>
                      <a:srgbClr val="FFFFFF"/>
                    </a:solidFill>
                  </a:tcPr>
                </a:tc>
                <a:tc hMerge="1" vMerge="1">
                  <a:txBody>
                    <a:bodyPr/>
                    <a:lstStyle/>
                    <a:p>
                      <a:pPr marR="445770" algn="r">
                        <a:lnSpc>
                          <a:spcPct val="100000"/>
                        </a:lnSpc>
                        <a:spcBef>
                          <a:spcPts val="10"/>
                        </a:spcBef>
                      </a:pPr>
                      <a:endParaRPr sz="1000" dirty="0">
                        <a:latin typeface="Arial MT"/>
                        <a:cs typeface="Arial MT"/>
                      </a:endParaRPr>
                    </a:p>
                  </a:txBody>
                  <a:tcPr marL="0" marR="0" marT="1270" marB="0">
                    <a:solidFill>
                      <a:srgbClr val="FFFFFF"/>
                    </a:solidFill>
                  </a:tcPr>
                </a:tc>
                <a:tc>
                  <a:txBody>
                    <a:bodyPr/>
                    <a:lstStyle/>
                    <a:p>
                      <a:pPr>
                        <a:lnSpc>
                          <a:spcPct val="100000"/>
                        </a:lnSpc>
                      </a:pPr>
                      <a:endParaRPr sz="1200" dirty="0">
                        <a:latin typeface="Times New Roman"/>
                        <a:cs typeface="Times New Roman"/>
                      </a:endParaRPr>
                    </a:p>
                  </a:txBody>
                  <a:tcPr marL="0" marR="0" marT="0" marB="0"/>
                </a:tc>
                <a:extLst>
                  <a:ext uri="{0D108BD9-81ED-4DB2-BD59-A6C34878D82A}">
                    <a16:rowId xmlns:a16="http://schemas.microsoft.com/office/drawing/2014/main" val="10002"/>
                  </a:ext>
                </a:extLst>
              </a:tr>
              <a:tr h="407478">
                <a:tc>
                  <a:txBody>
                    <a:bodyPr/>
                    <a:lstStyle/>
                    <a:p>
                      <a:pPr marL="101600">
                        <a:lnSpc>
                          <a:spcPts val="1195"/>
                        </a:lnSpc>
                      </a:pPr>
                      <a:r>
                        <a:rPr lang="ro-MD" sz="1400" b="1" spc="-5" dirty="0">
                          <a:latin typeface="+mj-lt"/>
                          <a:cs typeface="Arial MT"/>
                        </a:rPr>
                        <a:t>Suprafața asigurată în milioane </a:t>
                      </a:r>
                      <a:r>
                        <a:rPr sz="1400" b="1" spc="-5" dirty="0">
                          <a:latin typeface="+mj-lt"/>
                          <a:cs typeface="Arial MT"/>
                        </a:rPr>
                        <a:t>ha</a:t>
                      </a:r>
                      <a:endParaRPr sz="1400" b="1" dirty="0">
                        <a:latin typeface="+mj-lt"/>
                        <a:cs typeface="Arial MT"/>
                      </a:endParaRPr>
                    </a:p>
                  </a:txBody>
                  <a:tcPr marL="0" marR="0" marT="0" marB="0">
                    <a:solidFill>
                      <a:srgbClr val="FFFFFF"/>
                    </a:solidFill>
                  </a:tcPr>
                </a:tc>
                <a:tc>
                  <a:txBody>
                    <a:bodyPr/>
                    <a:lstStyle/>
                    <a:p>
                      <a:pPr marR="445770" algn="r">
                        <a:lnSpc>
                          <a:spcPts val="1195"/>
                        </a:lnSpc>
                      </a:pPr>
                      <a:r>
                        <a:rPr sz="1400" b="1" spc="-10" dirty="0">
                          <a:latin typeface="+mj-lt"/>
                          <a:cs typeface="Arial MT"/>
                        </a:rPr>
                        <a:t>4.</a:t>
                      </a:r>
                      <a:r>
                        <a:rPr lang="en-US" sz="1400" b="1" spc="-10" dirty="0">
                          <a:latin typeface="+mj-lt"/>
                          <a:cs typeface="Arial MT"/>
                        </a:rPr>
                        <a:t>4</a:t>
                      </a:r>
                      <a:endParaRPr sz="1400" b="1" dirty="0">
                        <a:latin typeface="+mj-lt"/>
                        <a:cs typeface="Arial MT"/>
                      </a:endParaRPr>
                    </a:p>
                  </a:txBody>
                  <a:tcPr marL="0" marR="0" marT="0" marB="0">
                    <a:solidFill>
                      <a:srgbClr val="FFFFFF"/>
                    </a:solidFill>
                  </a:tcPr>
                </a:tc>
                <a:tc>
                  <a:txBody>
                    <a:bodyPr/>
                    <a:lstStyle/>
                    <a:p>
                      <a:pPr>
                        <a:lnSpc>
                          <a:spcPct val="100000"/>
                        </a:lnSpc>
                      </a:pPr>
                      <a:endParaRPr sz="1200" dirty="0">
                        <a:latin typeface="Times New Roman"/>
                        <a:cs typeface="Times New Roman"/>
                      </a:endParaRPr>
                    </a:p>
                  </a:txBody>
                  <a:tcPr marL="0" marR="0" marT="0" marB="0"/>
                </a:tc>
                <a:extLst>
                  <a:ext uri="{0D108BD9-81ED-4DB2-BD59-A6C34878D82A}">
                    <a16:rowId xmlns:a16="http://schemas.microsoft.com/office/drawing/2014/main" val="10003"/>
                  </a:ext>
                </a:extLst>
              </a:tr>
              <a:tr h="407478">
                <a:tc>
                  <a:txBody>
                    <a:bodyPr/>
                    <a:lstStyle/>
                    <a:p>
                      <a:pPr marL="101600">
                        <a:lnSpc>
                          <a:spcPts val="1195"/>
                        </a:lnSpc>
                      </a:pPr>
                      <a:r>
                        <a:rPr lang="ro-MD" sz="1400" b="1" spc="-5" dirty="0">
                          <a:latin typeface="+mj-lt"/>
                          <a:cs typeface="Arial MT"/>
                        </a:rPr>
                        <a:t>Sumele asigurate în miliarde </a:t>
                      </a:r>
                      <a:r>
                        <a:rPr sz="1400" b="1" spc="-5" dirty="0">
                          <a:latin typeface="+mj-lt"/>
                          <a:cs typeface="Arial MT"/>
                        </a:rPr>
                        <a:t>EUR</a:t>
                      </a:r>
                      <a:endParaRPr sz="1400" b="1" dirty="0">
                        <a:latin typeface="+mj-lt"/>
                        <a:cs typeface="Arial MT"/>
                      </a:endParaRPr>
                    </a:p>
                  </a:txBody>
                  <a:tcPr marL="0" marR="0" marT="0" marB="0">
                    <a:solidFill>
                      <a:srgbClr val="FFFFFF"/>
                    </a:solidFill>
                  </a:tcPr>
                </a:tc>
                <a:tc>
                  <a:txBody>
                    <a:bodyPr/>
                    <a:lstStyle/>
                    <a:p>
                      <a:pPr marR="445770" algn="r">
                        <a:lnSpc>
                          <a:spcPts val="1195"/>
                        </a:lnSpc>
                      </a:pPr>
                      <a:r>
                        <a:rPr sz="1400" b="1" spc="-10" dirty="0">
                          <a:latin typeface="+mj-lt"/>
                          <a:cs typeface="Arial MT"/>
                        </a:rPr>
                        <a:t>10.8</a:t>
                      </a:r>
                      <a:endParaRPr sz="1400" b="1" dirty="0">
                        <a:latin typeface="+mj-lt"/>
                        <a:cs typeface="Arial MT"/>
                      </a:endParaRPr>
                    </a:p>
                  </a:txBody>
                  <a:tcPr marL="0" marR="0" marT="0" marB="0">
                    <a:solidFill>
                      <a:srgbClr val="FFFFFF"/>
                    </a:solidFill>
                  </a:tcPr>
                </a:tc>
                <a:tc>
                  <a:txBody>
                    <a:bodyPr/>
                    <a:lstStyle/>
                    <a:p>
                      <a:pPr>
                        <a:lnSpc>
                          <a:spcPct val="100000"/>
                        </a:lnSpc>
                      </a:pPr>
                      <a:endParaRPr sz="1200" dirty="0">
                        <a:latin typeface="Times New Roman"/>
                        <a:cs typeface="Times New Roman"/>
                      </a:endParaRPr>
                    </a:p>
                  </a:txBody>
                  <a:tcPr marL="0" marR="0" marT="0" marB="0"/>
                </a:tc>
                <a:extLst>
                  <a:ext uri="{0D108BD9-81ED-4DB2-BD59-A6C34878D82A}">
                    <a16:rowId xmlns:a16="http://schemas.microsoft.com/office/drawing/2014/main" val="10004"/>
                  </a:ext>
                </a:extLst>
              </a:tr>
              <a:tr h="407478">
                <a:tc>
                  <a:txBody>
                    <a:bodyPr/>
                    <a:lstStyle/>
                    <a:p>
                      <a:pPr marL="101600">
                        <a:lnSpc>
                          <a:spcPct val="100000"/>
                        </a:lnSpc>
                      </a:pPr>
                      <a:r>
                        <a:rPr lang="ro-MD" sz="1400" b="1" spc="-5" dirty="0">
                          <a:latin typeface="+mj-lt"/>
                          <a:cs typeface="Arial MT"/>
                        </a:rPr>
                        <a:t>Rata solvabilității</a:t>
                      </a:r>
                      <a:r>
                        <a:rPr sz="1400" b="1" spc="-25" dirty="0">
                          <a:latin typeface="+mj-lt"/>
                          <a:cs typeface="Arial MT"/>
                        </a:rPr>
                        <a:t> </a:t>
                      </a:r>
                      <a:r>
                        <a:rPr sz="1400" b="1" spc="-5" dirty="0">
                          <a:latin typeface="+mj-lt"/>
                          <a:cs typeface="Arial MT"/>
                        </a:rPr>
                        <a:t>(202</a:t>
                      </a:r>
                      <a:r>
                        <a:rPr lang="ro-MD" sz="1400" b="1" spc="-5" dirty="0">
                          <a:latin typeface="+mj-lt"/>
                          <a:cs typeface="Arial MT"/>
                        </a:rPr>
                        <a:t>3</a:t>
                      </a:r>
                      <a:r>
                        <a:rPr sz="1400" b="1" spc="-5" dirty="0">
                          <a:latin typeface="+mj-lt"/>
                          <a:cs typeface="Arial MT"/>
                        </a:rPr>
                        <a:t>)</a:t>
                      </a:r>
                      <a:r>
                        <a:rPr sz="1400" b="1" spc="-20" dirty="0">
                          <a:latin typeface="+mj-lt"/>
                          <a:cs typeface="Arial MT"/>
                        </a:rPr>
                        <a:t> </a:t>
                      </a:r>
                      <a:r>
                        <a:rPr sz="1400" b="1" spc="-10" dirty="0">
                          <a:latin typeface="+mj-lt"/>
                          <a:cs typeface="Arial MT"/>
                        </a:rPr>
                        <a:t>in</a:t>
                      </a:r>
                      <a:r>
                        <a:rPr sz="1400" b="1" spc="-25" dirty="0">
                          <a:latin typeface="+mj-lt"/>
                          <a:cs typeface="Arial MT"/>
                        </a:rPr>
                        <a:t> </a:t>
                      </a:r>
                      <a:r>
                        <a:rPr sz="1400" b="1" spc="-5" dirty="0">
                          <a:latin typeface="+mj-lt"/>
                          <a:cs typeface="Arial MT"/>
                        </a:rPr>
                        <a:t>%</a:t>
                      </a:r>
                      <a:endParaRPr sz="1400" b="1" dirty="0">
                        <a:latin typeface="+mj-lt"/>
                        <a:cs typeface="Arial MT"/>
                      </a:endParaRPr>
                    </a:p>
                  </a:txBody>
                  <a:tcPr marL="0" marR="0" marT="0" marB="0">
                    <a:solidFill>
                      <a:srgbClr val="FFFFFF"/>
                    </a:solidFill>
                  </a:tcPr>
                </a:tc>
                <a:tc>
                  <a:txBody>
                    <a:bodyPr/>
                    <a:lstStyle/>
                    <a:p>
                      <a:pPr marR="446405" algn="r">
                        <a:lnSpc>
                          <a:spcPct val="100000"/>
                        </a:lnSpc>
                      </a:pPr>
                      <a:r>
                        <a:rPr sz="1400" b="1" spc="-5" dirty="0">
                          <a:latin typeface="+mj-lt"/>
                          <a:cs typeface="Arial MT"/>
                        </a:rPr>
                        <a:t>3</a:t>
                      </a:r>
                      <a:r>
                        <a:rPr lang="en-US" sz="1400" b="1" spc="-5" dirty="0">
                          <a:latin typeface="+mj-lt"/>
                          <a:cs typeface="Arial MT"/>
                        </a:rPr>
                        <a:t>04 </a:t>
                      </a:r>
                      <a:r>
                        <a:rPr sz="1400" b="1" spc="-5" dirty="0">
                          <a:latin typeface="+mj-lt"/>
                          <a:cs typeface="Arial MT"/>
                        </a:rPr>
                        <a:t>%</a:t>
                      </a:r>
                      <a:endParaRPr sz="1400" b="1" dirty="0">
                        <a:latin typeface="+mj-lt"/>
                        <a:cs typeface="Arial MT"/>
                      </a:endParaRPr>
                    </a:p>
                  </a:txBody>
                  <a:tcPr marL="0" marR="0" marT="0" marB="0">
                    <a:solidFill>
                      <a:srgbClr val="FFFFFF"/>
                    </a:solidFill>
                  </a:tcPr>
                </a:tc>
                <a:tc>
                  <a:txBody>
                    <a:bodyPr/>
                    <a:lstStyle/>
                    <a:p>
                      <a:pPr>
                        <a:lnSpc>
                          <a:spcPct val="100000"/>
                        </a:lnSpc>
                      </a:pPr>
                      <a:endParaRPr sz="1200" dirty="0">
                        <a:latin typeface="Times New Roman"/>
                        <a:cs typeface="Times New Roman"/>
                      </a:endParaRPr>
                    </a:p>
                  </a:txBody>
                  <a:tcPr marL="0" marR="0" marT="0" marB="0"/>
                </a:tc>
                <a:extLst>
                  <a:ext uri="{0D108BD9-81ED-4DB2-BD59-A6C34878D82A}">
                    <a16:rowId xmlns:a16="http://schemas.microsoft.com/office/drawing/2014/main" val="10005"/>
                  </a:ext>
                </a:extLst>
              </a:tr>
              <a:tr h="203740">
                <a:tc>
                  <a:txBody>
                    <a:bodyPr/>
                    <a:lstStyle/>
                    <a:p>
                      <a:pPr marL="101600">
                        <a:lnSpc>
                          <a:spcPts val="1195"/>
                        </a:lnSpc>
                      </a:pPr>
                      <a:r>
                        <a:rPr lang="ro-MD" sz="1400" b="1" spc="-5" dirty="0">
                          <a:latin typeface="+mj-lt"/>
                          <a:cs typeface="Arial MT"/>
                        </a:rPr>
                        <a:t>Număr de clienți </a:t>
                      </a:r>
                      <a:endParaRPr sz="1400" b="1" dirty="0">
                        <a:latin typeface="+mj-lt"/>
                        <a:cs typeface="Arial MT"/>
                      </a:endParaRPr>
                    </a:p>
                  </a:txBody>
                  <a:tcPr marL="0" marR="0" marT="0" marB="0">
                    <a:solidFill>
                      <a:srgbClr val="FFFFFF"/>
                    </a:solidFill>
                  </a:tcPr>
                </a:tc>
                <a:tc>
                  <a:txBody>
                    <a:bodyPr/>
                    <a:lstStyle/>
                    <a:p>
                      <a:pPr marR="445770" algn="r">
                        <a:lnSpc>
                          <a:spcPts val="1195"/>
                        </a:lnSpc>
                      </a:pPr>
                      <a:r>
                        <a:rPr sz="1400" b="1" spc="-5" dirty="0">
                          <a:latin typeface="+mj-lt"/>
                          <a:cs typeface="Arial MT"/>
                        </a:rPr>
                        <a:t>~</a:t>
                      </a:r>
                      <a:r>
                        <a:rPr sz="1400" b="1" spc="-45" dirty="0">
                          <a:latin typeface="+mj-lt"/>
                          <a:cs typeface="Arial MT"/>
                        </a:rPr>
                        <a:t> </a:t>
                      </a:r>
                      <a:r>
                        <a:rPr lang="en-US" sz="1400" b="1" spc="-5" dirty="0">
                          <a:latin typeface="+mj-lt"/>
                          <a:cs typeface="Arial MT"/>
                        </a:rPr>
                        <a:t>8</a:t>
                      </a:r>
                      <a:r>
                        <a:rPr sz="1400" b="1" spc="-5" dirty="0">
                          <a:latin typeface="+mj-lt"/>
                          <a:cs typeface="Arial MT"/>
                        </a:rPr>
                        <a:t>7,000</a:t>
                      </a:r>
                      <a:endParaRPr sz="1400" b="1" dirty="0">
                        <a:latin typeface="+mj-lt"/>
                        <a:cs typeface="Arial MT"/>
                      </a:endParaRPr>
                    </a:p>
                  </a:txBody>
                  <a:tcPr marL="0" marR="0" marT="0" marB="0">
                    <a:solidFill>
                      <a:srgbClr val="FFFFFF"/>
                    </a:solidFill>
                  </a:tcPr>
                </a:tc>
                <a:tc>
                  <a:txBody>
                    <a:bodyPr/>
                    <a:lstStyle/>
                    <a:p>
                      <a:pPr>
                        <a:lnSpc>
                          <a:spcPct val="100000"/>
                        </a:lnSpc>
                      </a:pPr>
                      <a:endParaRPr lang="en-US" sz="1200" dirty="0">
                        <a:latin typeface="Times New Roman"/>
                        <a:cs typeface="Times New Roman"/>
                      </a:endParaRPr>
                    </a:p>
                  </a:txBody>
                  <a:tcPr marL="0" marR="0" marT="0" marB="0"/>
                </a:tc>
                <a:extLst>
                  <a:ext uri="{0D108BD9-81ED-4DB2-BD59-A6C34878D82A}">
                    <a16:rowId xmlns:a16="http://schemas.microsoft.com/office/drawing/2014/main" val="10006"/>
                  </a:ext>
                </a:extLst>
              </a:tr>
              <a:tr h="442442">
                <a:tc>
                  <a:txBody>
                    <a:bodyPr/>
                    <a:lstStyle/>
                    <a:p>
                      <a:pPr marL="101600">
                        <a:lnSpc>
                          <a:spcPts val="1195"/>
                        </a:lnSpc>
                      </a:pPr>
                      <a:endParaRPr sz="1300" dirty="0">
                        <a:latin typeface="Arial MT"/>
                        <a:cs typeface="Arial MT"/>
                      </a:endParaRPr>
                    </a:p>
                  </a:txBody>
                  <a:tcPr marL="0" marR="0" marT="0" marB="0">
                    <a:solidFill>
                      <a:srgbClr val="FFFFFF"/>
                    </a:solidFill>
                  </a:tcPr>
                </a:tc>
                <a:tc>
                  <a:txBody>
                    <a:bodyPr/>
                    <a:lstStyle/>
                    <a:p>
                      <a:pPr marR="445770" algn="r">
                        <a:lnSpc>
                          <a:spcPts val="1195"/>
                        </a:lnSpc>
                      </a:pPr>
                      <a:endParaRPr sz="1300" dirty="0">
                        <a:latin typeface="Arial MT"/>
                        <a:cs typeface="Arial MT"/>
                      </a:endParaRPr>
                    </a:p>
                  </a:txBody>
                  <a:tcPr marL="0" marR="0" marT="0" marB="0">
                    <a:solidFill>
                      <a:srgbClr val="FFFFFF"/>
                    </a:solidFill>
                  </a:tcPr>
                </a:tc>
                <a:tc>
                  <a:txBody>
                    <a:bodyPr/>
                    <a:lstStyle/>
                    <a:p>
                      <a:pPr>
                        <a:lnSpc>
                          <a:spcPct val="100000"/>
                        </a:lnSpc>
                      </a:pPr>
                      <a:endParaRPr sz="1300" dirty="0">
                        <a:latin typeface="Times New Roman"/>
                        <a:cs typeface="Times New Roman"/>
                      </a:endParaRPr>
                    </a:p>
                  </a:txBody>
                  <a:tcPr marL="0" marR="0" marT="0" marB="0"/>
                </a:tc>
                <a:extLst>
                  <a:ext uri="{0D108BD9-81ED-4DB2-BD59-A6C34878D82A}">
                    <a16:rowId xmlns:a16="http://schemas.microsoft.com/office/drawing/2014/main" val="10007"/>
                  </a:ext>
                </a:extLst>
              </a:tr>
            </a:tbl>
          </a:graphicData>
        </a:graphic>
      </p:graphicFrame>
      <p:sp>
        <p:nvSpPr>
          <p:cNvPr id="8" name="object 18">
            <a:extLst>
              <a:ext uri="{FF2B5EF4-FFF2-40B4-BE49-F238E27FC236}">
                <a16:creationId xmlns:a16="http://schemas.microsoft.com/office/drawing/2014/main" id="{6420D243-C30F-FD8F-5FFC-1BAB6B7B8D87}"/>
              </a:ext>
            </a:extLst>
          </p:cNvPr>
          <p:cNvSpPr/>
          <p:nvPr/>
        </p:nvSpPr>
        <p:spPr>
          <a:xfrm flipV="1">
            <a:off x="392143" y="1956243"/>
            <a:ext cx="4113756" cy="45719"/>
          </a:xfrm>
          <a:custGeom>
            <a:avLst/>
            <a:gdLst/>
            <a:ahLst/>
            <a:cxnLst/>
            <a:rect l="l" t="t" r="r" b="b"/>
            <a:pathLst>
              <a:path w="2635250" h="1269">
                <a:moveTo>
                  <a:pt x="0" y="888"/>
                </a:moveTo>
                <a:lnTo>
                  <a:pt x="2634996" y="0"/>
                </a:lnTo>
              </a:path>
            </a:pathLst>
          </a:custGeom>
          <a:ln w="38100">
            <a:solidFill>
              <a:schemeClr val="accent1"/>
            </a:solidFill>
          </a:ln>
        </p:spPr>
        <p:txBody>
          <a:bodyPr wrap="square" lIns="0" tIns="0" rIns="0" bIns="0" rtlCol="0"/>
          <a:lstStyle/>
          <a:p>
            <a:endParaRPr sz="2400" dirty="0"/>
          </a:p>
        </p:txBody>
      </p:sp>
      <p:sp>
        <p:nvSpPr>
          <p:cNvPr id="9" name="object 18">
            <a:extLst>
              <a:ext uri="{FF2B5EF4-FFF2-40B4-BE49-F238E27FC236}">
                <a16:creationId xmlns:a16="http://schemas.microsoft.com/office/drawing/2014/main" id="{EE5010D2-DDA7-E143-51DD-C44FF6746862}"/>
              </a:ext>
            </a:extLst>
          </p:cNvPr>
          <p:cNvSpPr/>
          <p:nvPr/>
        </p:nvSpPr>
        <p:spPr>
          <a:xfrm flipV="1">
            <a:off x="392143" y="4879943"/>
            <a:ext cx="4025621" cy="45719"/>
          </a:xfrm>
          <a:custGeom>
            <a:avLst/>
            <a:gdLst/>
            <a:ahLst/>
            <a:cxnLst/>
            <a:rect l="l" t="t" r="r" b="b"/>
            <a:pathLst>
              <a:path w="2635250" h="1269">
                <a:moveTo>
                  <a:pt x="0" y="888"/>
                </a:moveTo>
                <a:lnTo>
                  <a:pt x="2634996" y="0"/>
                </a:lnTo>
              </a:path>
            </a:pathLst>
          </a:custGeom>
          <a:ln w="38100">
            <a:solidFill>
              <a:schemeClr val="accent1"/>
            </a:solidFill>
          </a:ln>
        </p:spPr>
        <p:txBody>
          <a:bodyPr wrap="square" lIns="0" tIns="0" rIns="0" bIns="0" rtlCol="0"/>
          <a:lstStyle/>
          <a:p>
            <a:endParaRPr sz="2400" dirty="0"/>
          </a:p>
        </p:txBody>
      </p:sp>
      <p:pic>
        <p:nvPicPr>
          <p:cNvPr id="10" name="object 13">
            <a:extLst>
              <a:ext uri="{FF2B5EF4-FFF2-40B4-BE49-F238E27FC236}">
                <a16:creationId xmlns:a16="http://schemas.microsoft.com/office/drawing/2014/main" id="{7E579133-4F38-5912-399E-6D7A5FC0F416}"/>
              </a:ext>
            </a:extLst>
          </p:cNvPr>
          <p:cNvPicPr/>
          <p:nvPr/>
        </p:nvPicPr>
        <p:blipFill>
          <a:blip r:embed="rId4" cstate="print"/>
          <a:stretch>
            <a:fillRect/>
          </a:stretch>
        </p:blipFill>
        <p:spPr>
          <a:xfrm>
            <a:off x="5329936" y="1905001"/>
            <a:ext cx="615696" cy="251967"/>
          </a:xfrm>
          <a:prstGeom prst="rect">
            <a:avLst/>
          </a:prstGeom>
        </p:spPr>
      </p:pic>
      <p:sp>
        <p:nvSpPr>
          <p:cNvPr id="12" name="object 16">
            <a:extLst>
              <a:ext uri="{FF2B5EF4-FFF2-40B4-BE49-F238E27FC236}">
                <a16:creationId xmlns:a16="http://schemas.microsoft.com/office/drawing/2014/main" id="{164CF904-428E-B16D-A04A-1022B205F131}"/>
              </a:ext>
            </a:extLst>
          </p:cNvPr>
          <p:cNvSpPr/>
          <p:nvPr/>
        </p:nvSpPr>
        <p:spPr>
          <a:xfrm>
            <a:off x="4983650" y="3022601"/>
            <a:ext cx="692573" cy="251460"/>
          </a:xfrm>
          <a:custGeom>
            <a:avLst/>
            <a:gdLst/>
            <a:ahLst/>
            <a:cxnLst/>
            <a:rect l="l" t="t" r="r" b="b"/>
            <a:pathLst>
              <a:path w="519429" h="188594">
                <a:moveTo>
                  <a:pt x="254265" y="181"/>
                </a:moveTo>
                <a:lnTo>
                  <a:pt x="194363" y="181"/>
                </a:lnTo>
                <a:lnTo>
                  <a:pt x="194363" y="188409"/>
                </a:lnTo>
                <a:lnTo>
                  <a:pt x="261501" y="188409"/>
                </a:lnTo>
                <a:lnTo>
                  <a:pt x="314105" y="113565"/>
                </a:lnTo>
                <a:lnTo>
                  <a:pt x="254265" y="113565"/>
                </a:lnTo>
                <a:lnTo>
                  <a:pt x="254265" y="181"/>
                </a:lnTo>
                <a:close/>
              </a:path>
              <a:path w="519429" h="188594">
                <a:moveTo>
                  <a:pt x="430829" y="136166"/>
                </a:moveTo>
                <a:lnTo>
                  <a:pt x="386992" y="145076"/>
                </a:lnTo>
                <a:lnTo>
                  <a:pt x="358871" y="174700"/>
                </a:lnTo>
                <a:lnTo>
                  <a:pt x="359053" y="174700"/>
                </a:lnTo>
                <a:lnTo>
                  <a:pt x="349407" y="188409"/>
                </a:lnTo>
                <a:lnTo>
                  <a:pt x="356086" y="188409"/>
                </a:lnTo>
                <a:lnTo>
                  <a:pt x="366846" y="173403"/>
                </a:lnTo>
                <a:lnTo>
                  <a:pt x="394850" y="168216"/>
                </a:lnTo>
                <a:lnTo>
                  <a:pt x="402759" y="165819"/>
                </a:lnTo>
                <a:lnTo>
                  <a:pt x="410149" y="161963"/>
                </a:lnTo>
                <a:lnTo>
                  <a:pt x="416703" y="156649"/>
                </a:lnTo>
                <a:lnTo>
                  <a:pt x="422109" y="149875"/>
                </a:lnTo>
                <a:lnTo>
                  <a:pt x="430829" y="136166"/>
                </a:lnTo>
                <a:close/>
              </a:path>
              <a:path w="519429" h="188594">
                <a:moveTo>
                  <a:pt x="364060" y="90962"/>
                </a:moveTo>
                <a:lnTo>
                  <a:pt x="354790" y="104299"/>
                </a:lnTo>
                <a:lnTo>
                  <a:pt x="350505" y="111835"/>
                </a:lnTo>
                <a:lnTo>
                  <a:pt x="347926" y="119839"/>
                </a:lnTo>
                <a:lnTo>
                  <a:pt x="347017" y="128086"/>
                </a:lnTo>
                <a:lnTo>
                  <a:pt x="347742" y="136351"/>
                </a:lnTo>
                <a:lnTo>
                  <a:pt x="355159" y="172106"/>
                </a:lnTo>
                <a:lnTo>
                  <a:pt x="364617" y="158953"/>
                </a:lnTo>
                <a:lnTo>
                  <a:pt x="368870" y="151389"/>
                </a:lnTo>
                <a:lnTo>
                  <a:pt x="371385" y="143321"/>
                </a:lnTo>
                <a:lnTo>
                  <a:pt x="372231" y="135011"/>
                </a:lnTo>
                <a:lnTo>
                  <a:pt x="371478" y="126717"/>
                </a:lnTo>
                <a:lnTo>
                  <a:pt x="364060" y="90962"/>
                </a:lnTo>
                <a:close/>
              </a:path>
              <a:path w="519429" h="188594">
                <a:moveTo>
                  <a:pt x="454564" y="100966"/>
                </a:moveTo>
                <a:lnTo>
                  <a:pt x="410731" y="109877"/>
                </a:lnTo>
                <a:lnTo>
                  <a:pt x="382607" y="139500"/>
                </a:lnTo>
                <a:lnTo>
                  <a:pt x="418585" y="133016"/>
                </a:lnTo>
                <a:lnTo>
                  <a:pt x="454564" y="100966"/>
                </a:lnTo>
                <a:close/>
              </a:path>
              <a:path w="519429" h="188594">
                <a:moveTo>
                  <a:pt x="387802" y="55760"/>
                </a:moveTo>
                <a:lnTo>
                  <a:pt x="378526" y="69103"/>
                </a:lnTo>
                <a:lnTo>
                  <a:pt x="374243" y="76662"/>
                </a:lnTo>
                <a:lnTo>
                  <a:pt x="371664" y="84709"/>
                </a:lnTo>
                <a:lnTo>
                  <a:pt x="370755" y="92983"/>
                </a:lnTo>
                <a:lnTo>
                  <a:pt x="371478" y="101154"/>
                </a:lnTo>
                <a:lnTo>
                  <a:pt x="378901" y="136907"/>
                </a:lnTo>
                <a:lnTo>
                  <a:pt x="388359" y="123751"/>
                </a:lnTo>
                <a:lnTo>
                  <a:pt x="392612" y="116189"/>
                </a:lnTo>
                <a:lnTo>
                  <a:pt x="395127" y="108122"/>
                </a:lnTo>
                <a:lnTo>
                  <a:pt x="395855" y="100966"/>
                </a:lnTo>
                <a:lnTo>
                  <a:pt x="395910" y="99115"/>
                </a:lnTo>
                <a:lnTo>
                  <a:pt x="395219" y="91519"/>
                </a:lnTo>
                <a:lnTo>
                  <a:pt x="387802" y="55760"/>
                </a:lnTo>
                <a:close/>
              </a:path>
              <a:path w="519429" h="188594">
                <a:moveTo>
                  <a:pt x="393924" y="0"/>
                </a:moveTo>
                <a:lnTo>
                  <a:pt x="330861" y="0"/>
                </a:lnTo>
                <a:lnTo>
                  <a:pt x="254265" y="113565"/>
                </a:lnTo>
                <a:lnTo>
                  <a:pt x="314105" y="113565"/>
                </a:lnTo>
                <a:lnTo>
                  <a:pt x="393924" y="0"/>
                </a:lnTo>
                <a:close/>
              </a:path>
              <a:path w="519429" h="188594">
                <a:moveTo>
                  <a:pt x="480158" y="63176"/>
                </a:moveTo>
                <a:lnTo>
                  <a:pt x="436144" y="72112"/>
                </a:lnTo>
                <a:lnTo>
                  <a:pt x="408201" y="101892"/>
                </a:lnTo>
                <a:lnTo>
                  <a:pt x="444180" y="95408"/>
                </a:lnTo>
                <a:lnTo>
                  <a:pt x="480158" y="63176"/>
                </a:lnTo>
                <a:close/>
              </a:path>
              <a:path w="519429" h="188594">
                <a:moveTo>
                  <a:pt x="413209" y="17969"/>
                </a:moveTo>
                <a:lnTo>
                  <a:pt x="396343" y="53909"/>
                </a:lnTo>
                <a:lnTo>
                  <a:pt x="396244" y="55760"/>
                </a:lnTo>
                <a:lnTo>
                  <a:pt x="396890" y="63357"/>
                </a:lnTo>
                <a:lnTo>
                  <a:pt x="404308" y="99115"/>
                </a:lnTo>
                <a:lnTo>
                  <a:pt x="413766" y="85960"/>
                </a:lnTo>
                <a:lnTo>
                  <a:pt x="418101" y="78399"/>
                </a:lnTo>
                <a:lnTo>
                  <a:pt x="420627" y="70352"/>
                </a:lnTo>
                <a:lnTo>
                  <a:pt x="421373" y="63176"/>
                </a:lnTo>
                <a:lnTo>
                  <a:pt x="421376" y="60762"/>
                </a:lnTo>
                <a:lnTo>
                  <a:pt x="420814" y="53909"/>
                </a:lnTo>
                <a:lnTo>
                  <a:pt x="413209" y="17969"/>
                </a:lnTo>
                <a:close/>
              </a:path>
              <a:path w="519429" h="188594">
                <a:moveTo>
                  <a:pt x="489616" y="0"/>
                </a:moveTo>
                <a:lnTo>
                  <a:pt x="479051" y="0"/>
                </a:lnTo>
                <a:lnTo>
                  <a:pt x="439729" y="60762"/>
                </a:lnTo>
                <a:lnTo>
                  <a:pt x="451973" y="57986"/>
                </a:lnTo>
                <a:lnTo>
                  <a:pt x="489616" y="0"/>
                </a:lnTo>
                <a:close/>
              </a:path>
              <a:path w="519429" h="188594">
                <a:moveTo>
                  <a:pt x="519110" y="0"/>
                </a:moveTo>
                <a:lnTo>
                  <a:pt x="509465" y="0"/>
                </a:lnTo>
                <a:lnTo>
                  <a:pt x="472553" y="57242"/>
                </a:lnTo>
                <a:lnTo>
                  <a:pt x="483125" y="55579"/>
                </a:lnTo>
                <a:lnTo>
                  <a:pt x="519110" y="0"/>
                </a:lnTo>
                <a:close/>
              </a:path>
              <a:path w="519429" h="188594">
                <a:moveTo>
                  <a:pt x="463653" y="0"/>
                </a:moveTo>
                <a:lnTo>
                  <a:pt x="453081" y="0"/>
                </a:lnTo>
                <a:lnTo>
                  <a:pt x="426935" y="40385"/>
                </a:lnTo>
                <a:lnTo>
                  <a:pt x="429527" y="52615"/>
                </a:lnTo>
                <a:lnTo>
                  <a:pt x="463653" y="0"/>
                </a:lnTo>
                <a:close/>
              </a:path>
              <a:path w="519429" h="188594">
                <a:moveTo>
                  <a:pt x="436950" y="0"/>
                </a:moveTo>
                <a:lnTo>
                  <a:pt x="426748" y="0"/>
                </a:lnTo>
                <a:lnTo>
                  <a:pt x="418961" y="12223"/>
                </a:lnTo>
                <a:lnTo>
                  <a:pt x="422109" y="23159"/>
                </a:lnTo>
                <a:lnTo>
                  <a:pt x="436950" y="0"/>
                </a:lnTo>
                <a:close/>
              </a:path>
              <a:path w="519429" h="188594">
                <a:moveTo>
                  <a:pt x="59904" y="181"/>
                </a:moveTo>
                <a:lnTo>
                  <a:pt x="0" y="181"/>
                </a:lnTo>
                <a:lnTo>
                  <a:pt x="0" y="188409"/>
                </a:lnTo>
                <a:lnTo>
                  <a:pt x="59904" y="188409"/>
                </a:lnTo>
                <a:lnTo>
                  <a:pt x="59904" y="116160"/>
                </a:lnTo>
                <a:lnTo>
                  <a:pt x="175078" y="116160"/>
                </a:lnTo>
                <a:lnTo>
                  <a:pt x="175078" y="69660"/>
                </a:lnTo>
                <a:lnTo>
                  <a:pt x="59904" y="69660"/>
                </a:lnTo>
                <a:lnTo>
                  <a:pt x="59904" y="181"/>
                </a:lnTo>
                <a:close/>
              </a:path>
              <a:path w="519429" h="188594">
                <a:moveTo>
                  <a:pt x="175078" y="116160"/>
                </a:moveTo>
                <a:lnTo>
                  <a:pt x="115170" y="116160"/>
                </a:lnTo>
                <a:lnTo>
                  <a:pt x="115170" y="188409"/>
                </a:lnTo>
                <a:lnTo>
                  <a:pt x="175078" y="188409"/>
                </a:lnTo>
                <a:lnTo>
                  <a:pt x="175078" y="116160"/>
                </a:lnTo>
                <a:close/>
              </a:path>
              <a:path w="519429" h="188594">
                <a:moveTo>
                  <a:pt x="175078" y="181"/>
                </a:moveTo>
                <a:lnTo>
                  <a:pt x="115170" y="181"/>
                </a:lnTo>
                <a:lnTo>
                  <a:pt x="115170" y="69660"/>
                </a:lnTo>
                <a:lnTo>
                  <a:pt x="175078" y="69660"/>
                </a:lnTo>
                <a:lnTo>
                  <a:pt x="175078" y="181"/>
                </a:lnTo>
                <a:close/>
              </a:path>
            </a:pathLst>
          </a:custGeom>
          <a:solidFill>
            <a:srgbClr val="6B9503"/>
          </a:solidFill>
        </p:spPr>
        <p:txBody>
          <a:bodyPr wrap="square" lIns="0" tIns="0" rIns="0" bIns="0" rtlCol="0"/>
          <a:lstStyle/>
          <a:p>
            <a:endParaRPr sz="2400" dirty="0"/>
          </a:p>
        </p:txBody>
      </p:sp>
      <p:pic>
        <p:nvPicPr>
          <p:cNvPr id="13" name="object 14">
            <a:extLst>
              <a:ext uri="{FF2B5EF4-FFF2-40B4-BE49-F238E27FC236}">
                <a16:creationId xmlns:a16="http://schemas.microsoft.com/office/drawing/2014/main" id="{6F339B8B-D5F6-87D9-EF97-E59510AF174B}"/>
              </a:ext>
            </a:extLst>
          </p:cNvPr>
          <p:cNvPicPr/>
          <p:nvPr/>
        </p:nvPicPr>
        <p:blipFill>
          <a:blip r:embed="rId5" cstate="print"/>
          <a:stretch>
            <a:fillRect/>
          </a:stretch>
        </p:blipFill>
        <p:spPr>
          <a:xfrm>
            <a:off x="7575176" y="2311400"/>
            <a:ext cx="615696" cy="251968"/>
          </a:xfrm>
          <a:prstGeom prst="rect">
            <a:avLst/>
          </a:prstGeom>
        </p:spPr>
      </p:pic>
      <p:pic>
        <p:nvPicPr>
          <p:cNvPr id="15" name="object 11">
            <a:extLst>
              <a:ext uri="{FF2B5EF4-FFF2-40B4-BE49-F238E27FC236}">
                <a16:creationId xmlns:a16="http://schemas.microsoft.com/office/drawing/2014/main" id="{DC9B8527-2238-D2F8-4B24-26685CBE99ED}"/>
              </a:ext>
            </a:extLst>
          </p:cNvPr>
          <p:cNvPicPr/>
          <p:nvPr/>
        </p:nvPicPr>
        <p:blipFill>
          <a:blip r:embed="rId6" cstate="print"/>
          <a:stretch>
            <a:fillRect/>
          </a:stretch>
        </p:blipFill>
        <p:spPr>
          <a:xfrm>
            <a:off x="5162239" y="3937033"/>
            <a:ext cx="607567" cy="251967"/>
          </a:xfrm>
          <a:prstGeom prst="rect">
            <a:avLst/>
          </a:prstGeom>
        </p:spPr>
      </p:pic>
      <p:pic>
        <p:nvPicPr>
          <p:cNvPr id="16" name="object 12">
            <a:extLst>
              <a:ext uri="{FF2B5EF4-FFF2-40B4-BE49-F238E27FC236}">
                <a16:creationId xmlns:a16="http://schemas.microsoft.com/office/drawing/2014/main" id="{D73DF89F-5F76-C711-64F7-4FF0FFE95335}"/>
              </a:ext>
            </a:extLst>
          </p:cNvPr>
          <p:cNvPicPr/>
          <p:nvPr/>
        </p:nvPicPr>
        <p:blipFill>
          <a:blip r:embed="rId7" cstate="print"/>
          <a:stretch>
            <a:fillRect/>
          </a:stretch>
        </p:blipFill>
        <p:spPr>
          <a:xfrm>
            <a:off x="7038849" y="4246879"/>
            <a:ext cx="623823" cy="251967"/>
          </a:xfrm>
          <a:prstGeom prst="rect">
            <a:avLst/>
          </a:prstGeom>
        </p:spPr>
      </p:pic>
      <p:pic>
        <p:nvPicPr>
          <p:cNvPr id="17" name="object 15">
            <a:extLst>
              <a:ext uri="{FF2B5EF4-FFF2-40B4-BE49-F238E27FC236}">
                <a16:creationId xmlns:a16="http://schemas.microsoft.com/office/drawing/2014/main" id="{E549CF34-9CBD-C8CF-C9C1-4CE11DE552BF}"/>
              </a:ext>
            </a:extLst>
          </p:cNvPr>
          <p:cNvPicPr/>
          <p:nvPr/>
        </p:nvPicPr>
        <p:blipFill>
          <a:blip r:embed="rId8" cstate="print"/>
          <a:stretch>
            <a:fillRect/>
          </a:stretch>
        </p:blipFill>
        <p:spPr>
          <a:xfrm>
            <a:off x="8432801" y="2770634"/>
            <a:ext cx="656335" cy="251967"/>
          </a:xfrm>
          <a:prstGeom prst="rect">
            <a:avLst/>
          </a:prstGeom>
        </p:spPr>
      </p:pic>
      <p:pic>
        <p:nvPicPr>
          <p:cNvPr id="18" name="object 23">
            <a:extLst>
              <a:ext uri="{FF2B5EF4-FFF2-40B4-BE49-F238E27FC236}">
                <a16:creationId xmlns:a16="http://schemas.microsoft.com/office/drawing/2014/main" id="{169AB20D-B575-4910-2C46-29AAB4D730BD}"/>
              </a:ext>
            </a:extLst>
          </p:cNvPr>
          <p:cNvPicPr/>
          <p:nvPr/>
        </p:nvPicPr>
        <p:blipFill>
          <a:blip r:embed="rId9" cstate="print"/>
          <a:stretch>
            <a:fillRect/>
          </a:stretch>
        </p:blipFill>
        <p:spPr>
          <a:xfrm>
            <a:off x="9652001" y="5562601"/>
            <a:ext cx="638047" cy="278383"/>
          </a:xfrm>
          <a:prstGeom prst="rect">
            <a:avLst/>
          </a:prstGeom>
        </p:spPr>
      </p:pic>
      <p:sp>
        <p:nvSpPr>
          <p:cNvPr id="22" name="TextBox 21">
            <a:extLst>
              <a:ext uri="{FF2B5EF4-FFF2-40B4-BE49-F238E27FC236}">
                <a16:creationId xmlns:a16="http://schemas.microsoft.com/office/drawing/2014/main" id="{F8DAC8B3-4A77-9E6F-4F8F-B2E746A02602}"/>
              </a:ext>
            </a:extLst>
          </p:cNvPr>
          <p:cNvSpPr txBox="1"/>
          <p:nvPr/>
        </p:nvSpPr>
        <p:spPr>
          <a:xfrm>
            <a:off x="5823208" y="3274060"/>
            <a:ext cx="692573" cy="420756"/>
          </a:xfrm>
          <a:prstGeom prst="rect">
            <a:avLst/>
          </a:prstGeom>
          <a:noFill/>
        </p:spPr>
        <p:txBody>
          <a:bodyPr wrap="square" rtlCol="0">
            <a:spAutoFit/>
          </a:bodyPr>
          <a:lstStyle/>
          <a:p>
            <a:pPr algn="ctr"/>
            <a:r>
              <a:rPr lang="ro-MD" sz="1067" dirty="0">
                <a:solidFill>
                  <a:schemeClr val="bg1"/>
                </a:solidFill>
              </a:rPr>
              <a:t>Austria</a:t>
            </a:r>
          </a:p>
          <a:p>
            <a:pPr algn="ctr"/>
            <a:r>
              <a:rPr lang="ro-MD" sz="1067" dirty="0">
                <a:solidFill>
                  <a:schemeClr val="bg1"/>
                </a:solidFill>
              </a:rPr>
              <a:t>1946</a:t>
            </a:r>
            <a:endParaRPr lang="en-US" sz="1067" dirty="0">
              <a:solidFill>
                <a:schemeClr val="bg1"/>
              </a:solidFill>
            </a:endParaRPr>
          </a:p>
        </p:txBody>
      </p:sp>
      <p:sp>
        <p:nvSpPr>
          <p:cNvPr id="24" name="TextBox 23">
            <a:extLst>
              <a:ext uri="{FF2B5EF4-FFF2-40B4-BE49-F238E27FC236}">
                <a16:creationId xmlns:a16="http://schemas.microsoft.com/office/drawing/2014/main" id="{7264E969-76DB-8A59-AD5C-372DD202388C}"/>
              </a:ext>
            </a:extLst>
          </p:cNvPr>
          <p:cNvSpPr txBox="1"/>
          <p:nvPr/>
        </p:nvSpPr>
        <p:spPr>
          <a:xfrm>
            <a:off x="5676223" y="2376372"/>
            <a:ext cx="1149292" cy="420756"/>
          </a:xfrm>
          <a:prstGeom prst="rect">
            <a:avLst/>
          </a:prstGeom>
          <a:noFill/>
        </p:spPr>
        <p:txBody>
          <a:bodyPr wrap="square" rtlCol="0">
            <a:spAutoFit/>
          </a:bodyPr>
          <a:lstStyle/>
          <a:p>
            <a:pPr algn="r"/>
            <a:r>
              <a:rPr lang="ro-MD" sz="1067" dirty="0">
                <a:solidFill>
                  <a:schemeClr val="bg1"/>
                </a:solidFill>
              </a:rPr>
              <a:t>Republica Cehă</a:t>
            </a:r>
          </a:p>
          <a:p>
            <a:pPr algn="ctr"/>
            <a:r>
              <a:rPr lang="ro-MD" sz="1067" dirty="0">
                <a:solidFill>
                  <a:schemeClr val="bg1"/>
                </a:solidFill>
              </a:rPr>
              <a:t>2006</a:t>
            </a:r>
            <a:endParaRPr lang="en-US" sz="1067" dirty="0">
              <a:solidFill>
                <a:schemeClr val="bg1"/>
              </a:solidFill>
            </a:endParaRPr>
          </a:p>
        </p:txBody>
      </p:sp>
      <p:sp>
        <p:nvSpPr>
          <p:cNvPr id="25" name="TextBox 24">
            <a:extLst>
              <a:ext uri="{FF2B5EF4-FFF2-40B4-BE49-F238E27FC236}">
                <a16:creationId xmlns:a16="http://schemas.microsoft.com/office/drawing/2014/main" id="{C6343C07-849F-474C-6CB2-548ECA4E79CD}"/>
              </a:ext>
            </a:extLst>
          </p:cNvPr>
          <p:cNvSpPr txBox="1"/>
          <p:nvPr/>
        </p:nvSpPr>
        <p:spPr>
          <a:xfrm>
            <a:off x="7038848" y="2705203"/>
            <a:ext cx="692573" cy="420756"/>
          </a:xfrm>
          <a:prstGeom prst="rect">
            <a:avLst/>
          </a:prstGeom>
          <a:noFill/>
        </p:spPr>
        <p:txBody>
          <a:bodyPr wrap="square" rtlCol="0">
            <a:spAutoFit/>
          </a:bodyPr>
          <a:lstStyle/>
          <a:p>
            <a:pPr algn="ctr"/>
            <a:r>
              <a:rPr lang="ro-MD" sz="1067" dirty="0">
                <a:solidFill>
                  <a:schemeClr val="bg1"/>
                </a:solidFill>
              </a:rPr>
              <a:t>Slovacia</a:t>
            </a:r>
          </a:p>
          <a:p>
            <a:pPr algn="ctr"/>
            <a:r>
              <a:rPr lang="ro-MD" sz="1067" dirty="0">
                <a:solidFill>
                  <a:schemeClr val="bg1"/>
                </a:solidFill>
              </a:rPr>
              <a:t>2008</a:t>
            </a:r>
            <a:endParaRPr lang="en-US" sz="1067" dirty="0">
              <a:solidFill>
                <a:schemeClr val="bg1"/>
              </a:solidFill>
            </a:endParaRPr>
          </a:p>
        </p:txBody>
      </p:sp>
      <p:sp>
        <p:nvSpPr>
          <p:cNvPr id="26" name="TextBox 25">
            <a:extLst>
              <a:ext uri="{FF2B5EF4-FFF2-40B4-BE49-F238E27FC236}">
                <a16:creationId xmlns:a16="http://schemas.microsoft.com/office/drawing/2014/main" id="{42FFB30F-7B0C-A825-6829-C870D1391C82}"/>
              </a:ext>
            </a:extLst>
          </p:cNvPr>
          <p:cNvSpPr txBox="1"/>
          <p:nvPr/>
        </p:nvSpPr>
        <p:spPr>
          <a:xfrm>
            <a:off x="7004472" y="3378876"/>
            <a:ext cx="692573" cy="420756"/>
          </a:xfrm>
          <a:prstGeom prst="rect">
            <a:avLst/>
          </a:prstGeom>
          <a:noFill/>
        </p:spPr>
        <p:txBody>
          <a:bodyPr wrap="square" rtlCol="0">
            <a:spAutoFit/>
          </a:bodyPr>
          <a:lstStyle/>
          <a:p>
            <a:pPr algn="ctr"/>
            <a:r>
              <a:rPr lang="ro-MD" sz="1067" dirty="0">
                <a:solidFill>
                  <a:schemeClr val="bg1"/>
                </a:solidFill>
              </a:rPr>
              <a:t>Ungaria</a:t>
            </a:r>
          </a:p>
          <a:p>
            <a:pPr algn="ctr"/>
            <a:r>
              <a:rPr lang="ro-MD" sz="1067" dirty="0">
                <a:solidFill>
                  <a:schemeClr val="bg1"/>
                </a:solidFill>
              </a:rPr>
              <a:t>2016</a:t>
            </a:r>
            <a:endParaRPr lang="en-US" sz="1067" dirty="0">
              <a:solidFill>
                <a:schemeClr val="bg1"/>
              </a:solidFill>
            </a:endParaRPr>
          </a:p>
        </p:txBody>
      </p:sp>
      <p:sp>
        <p:nvSpPr>
          <p:cNvPr id="27" name="TextBox 26">
            <a:extLst>
              <a:ext uri="{FF2B5EF4-FFF2-40B4-BE49-F238E27FC236}">
                <a16:creationId xmlns:a16="http://schemas.microsoft.com/office/drawing/2014/main" id="{8EE55AC9-A4F6-EDC5-9EFF-30B51C48EE88}"/>
              </a:ext>
            </a:extLst>
          </p:cNvPr>
          <p:cNvSpPr txBox="1"/>
          <p:nvPr/>
        </p:nvSpPr>
        <p:spPr>
          <a:xfrm>
            <a:off x="8545513" y="3795474"/>
            <a:ext cx="846836" cy="420756"/>
          </a:xfrm>
          <a:prstGeom prst="rect">
            <a:avLst/>
          </a:prstGeom>
          <a:noFill/>
        </p:spPr>
        <p:txBody>
          <a:bodyPr wrap="square" rtlCol="0">
            <a:spAutoFit/>
          </a:bodyPr>
          <a:lstStyle/>
          <a:p>
            <a:pPr algn="ctr"/>
            <a:r>
              <a:rPr lang="ro-MD" sz="1067" dirty="0">
                <a:solidFill>
                  <a:schemeClr val="bg1"/>
                </a:solidFill>
              </a:rPr>
              <a:t>Romania</a:t>
            </a:r>
          </a:p>
          <a:p>
            <a:pPr algn="ctr"/>
            <a:r>
              <a:rPr lang="ro-MD" sz="1067" dirty="0">
                <a:solidFill>
                  <a:schemeClr val="bg1"/>
                </a:solidFill>
              </a:rPr>
              <a:t>2016</a:t>
            </a:r>
          </a:p>
        </p:txBody>
      </p:sp>
      <p:sp>
        <p:nvSpPr>
          <p:cNvPr id="28" name="TextBox 27">
            <a:extLst>
              <a:ext uri="{FF2B5EF4-FFF2-40B4-BE49-F238E27FC236}">
                <a16:creationId xmlns:a16="http://schemas.microsoft.com/office/drawing/2014/main" id="{553C3425-AEB9-B7D4-5C81-AAE8AA0EEE6D}"/>
              </a:ext>
            </a:extLst>
          </p:cNvPr>
          <p:cNvSpPr txBox="1"/>
          <p:nvPr/>
        </p:nvSpPr>
        <p:spPr>
          <a:xfrm>
            <a:off x="8760967" y="5019752"/>
            <a:ext cx="846835" cy="420756"/>
          </a:xfrm>
          <a:prstGeom prst="rect">
            <a:avLst/>
          </a:prstGeom>
          <a:noFill/>
        </p:spPr>
        <p:txBody>
          <a:bodyPr wrap="square" rtlCol="0">
            <a:spAutoFit/>
          </a:bodyPr>
          <a:lstStyle/>
          <a:p>
            <a:pPr algn="ctr"/>
            <a:r>
              <a:rPr lang="ro-MD" sz="1067" dirty="0"/>
              <a:t>Bulgaria</a:t>
            </a:r>
          </a:p>
          <a:p>
            <a:pPr algn="ctr"/>
            <a:r>
              <a:rPr lang="ro-MD" sz="1067" dirty="0"/>
              <a:t>2024</a:t>
            </a:r>
          </a:p>
        </p:txBody>
      </p:sp>
      <p:sp>
        <p:nvSpPr>
          <p:cNvPr id="29" name="TextBox 28">
            <a:extLst>
              <a:ext uri="{FF2B5EF4-FFF2-40B4-BE49-F238E27FC236}">
                <a16:creationId xmlns:a16="http://schemas.microsoft.com/office/drawing/2014/main" id="{DD77E43D-A948-8E9D-2B88-26827F28D8CB}"/>
              </a:ext>
            </a:extLst>
          </p:cNvPr>
          <p:cNvSpPr txBox="1"/>
          <p:nvPr/>
        </p:nvSpPr>
        <p:spPr>
          <a:xfrm>
            <a:off x="9607801" y="3160539"/>
            <a:ext cx="759019" cy="420756"/>
          </a:xfrm>
          <a:prstGeom prst="rect">
            <a:avLst/>
          </a:prstGeom>
          <a:noFill/>
        </p:spPr>
        <p:txBody>
          <a:bodyPr wrap="square" rtlCol="0">
            <a:spAutoFit/>
          </a:bodyPr>
          <a:lstStyle/>
          <a:p>
            <a:pPr algn="ctr"/>
            <a:r>
              <a:rPr lang="ro-MD" sz="1067" dirty="0">
                <a:solidFill>
                  <a:schemeClr val="bg1"/>
                </a:solidFill>
              </a:rPr>
              <a:t>Moldova</a:t>
            </a:r>
          </a:p>
          <a:p>
            <a:pPr algn="ctr"/>
            <a:r>
              <a:rPr lang="ro-MD" sz="1067" dirty="0">
                <a:solidFill>
                  <a:schemeClr val="bg1"/>
                </a:solidFill>
              </a:rPr>
              <a:t>2023</a:t>
            </a:r>
          </a:p>
        </p:txBody>
      </p:sp>
      <p:sp>
        <p:nvSpPr>
          <p:cNvPr id="30" name="TextBox 29">
            <a:extLst>
              <a:ext uri="{FF2B5EF4-FFF2-40B4-BE49-F238E27FC236}">
                <a16:creationId xmlns:a16="http://schemas.microsoft.com/office/drawing/2014/main" id="{C62E744C-808B-228B-8412-247C5BDC0AD2}"/>
              </a:ext>
            </a:extLst>
          </p:cNvPr>
          <p:cNvSpPr txBox="1"/>
          <p:nvPr/>
        </p:nvSpPr>
        <p:spPr>
          <a:xfrm>
            <a:off x="5724510" y="3921456"/>
            <a:ext cx="745977" cy="420756"/>
          </a:xfrm>
          <a:prstGeom prst="rect">
            <a:avLst/>
          </a:prstGeom>
          <a:noFill/>
        </p:spPr>
        <p:txBody>
          <a:bodyPr wrap="square" rtlCol="0">
            <a:spAutoFit/>
          </a:bodyPr>
          <a:lstStyle/>
          <a:p>
            <a:pPr algn="ctr"/>
            <a:r>
              <a:rPr lang="ro-MD" sz="1067" dirty="0">
                <a:solidFill>
                  <a:schemeClr val="bg1"/>
                </a:solidFill>
              </a:rPr>
              <a:t>Slovenia</a:t>
            </a:r>
          </a:p>
          <a:p>
            <a:pPr algn="ctr"/>
            <a:r>
              <a:rPr lang="ro-MD" sz="1067" dirty="0">
                <a:solidFill>
                  <a:schemeClr val="bg1"/>
                </a:solidFill>
              </a:rPr>
              <a:t>2013</a:t>
            </a:r>
            <a:endParaRPr lang="en-US" sz="1067" dirty="0">
              <a:solidFill>
                <a:schemeClr val="bg1"/>
              </a:solidFill>
            </a:endParaRPr>
          </a:p>
        </p:txBody>
      </p:sp>
      <p:sp>
        <p:nvSpPr>
          <p:cNvPr id="2" name="object 24">
            <a:extLst>
              <a:ext uri="{FF2B5EF4-FFF2-40B4-BE49-F238E27FC236}">
                <a16:creationId xmlns:a16="http://schemas.microsoft.com/office/drawing/2014/main" id="{44DD218B-182E-7E95-F05A-C479BA5D16AF}"/>
              </a:ext>
            </a:extLst>
          </p:cNvPr>
          <p:cNvSpPr txBox="1">
            <a:spLocks/>
          </p:cNvSpPr>
          <p:nvPr/>
        </p:nvSpPr>
        <p:spPr>
          <a:xfrm>
            <a:off x="603073" y="279000"/>
            <a:ext cx="11377912" cy="1001983"/>
          </a:xfrm>
          <a:prstGeom prst="rect">
            <a:avLst/>
          </a:prstGeom>
        </p:spPr>
        <p:txBody>
          <a:bodyPr vert="horz" wrap="square" lIns="0" tIns="16933" rIns="0" bIns="0" rtlCol="0" anchor="ctr">
            <a:spAutoFit/>
          </a:bodyPr>
          <a:lstStyle>
            <a:lvl1pPr algn="l" defTabSz="914400" rtl="0" eaLnBrk="1" latinLnBrk="0" hangingPunct="1">
              <a:spcBef>
                <a:spcPct val="0"/>
              </a:spcBef>
              <a:buNone/>
              <a:tabLst>
                <a:tab pos="2597150" algn="l"/>
              </a:tabLst>
              <a:defRPr sz="3000" b="0" i="0" kern="1200">
                <a:solidFill>
                  <a:schemeClr val="tx1"/>
                </a:solidFill>
                <a:latin typeface="+mj-lt"/>
                <a:ea typeface="+mj-ea"/>
                <a:cs typeface="+mj-cs"/>
              </a:defRPr>
            </a:lvl1pPr>
          </a:lstStyle>
          <a:p>
            <a:pPr marL="16933">
              <a:spcBef>
                <a:spcPts val="133"/>
              </a:spcBef>
            </a:pPr>
            <a:r>
              <a:rPr lang="ro-RO" sz="3200" b="1" dirty="0">
                <a:ea typeface="Calibri" panose="020F050202020403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GRAWE AGRAR – Produs elaborat în parteneriat cu ÖHV (</a:t>
            </a:r>
            <a:r>
              <a:rPr lang="ro-RO" sz="3200" b="1" i="1" dirty="0">
                <a:ea typeface="Calibri" panose="020F050202020403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Österreichischer Hagel Versicherung</a:t>
            </a:r>
            <a:r>
              <a:rPr lang="ro-RO" sz="3200" b="1" dirty="0">
                <a:ea typeface="Calibri" panose="020F050202020403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a:t>
            </a:r>
            <a:endParaRPr lang="ro-RO" sz="3200" b="1" dirty="0"/>
          </a:p>
        </p:txBody>
      </p:sp>
    </p:spTree>
    <p:extLst>
      <p:ext uri="{BB962C8B-B14F-4D97-AF65-F5344CB8AC3E}">
        <p14:creationId xmlns:p14="http://schemas.microsoft.com/office/powerpoint/2010/main" val="2011237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625" y="346519"/>
            <a:ext cx="8778240" cy="576064"/>
          </a:xfrm>
        </p:spPr>
        <p:txBody>
          <a:bodyPr/>
          <a:lstStyle/>
          <a:p>
            <a:r>
              <a:rPr lang="ro-RO" sz="2800" dirty="0">
                <a:solidFill>
                  <a:srgbClr val="038462"/>
                </a:solidFill>
                <a:ea typeface="Calibri" panose="020F0502020204030204" pitchFamily="34" charset="0"/>
                <a:cs typeface="Times New Roman" panose="02020603050405020304" pitchFamily="18" charset="0"/>
              </a:rPr>
              <a:t>CONDIȚII DE ASIGURARE ȘI DESPĂGUBIRE</a:t>
            </a:r>
            <a:endParaRPr lang="ro-RO" sz="2800" dirty="0">
              <a:solidFill>
                <a:srgbClr val="038462"/>
              </a:solidFill>
            </a:endParaRPr>
          </a:p>
        </p:txBody>
      </p:sp>
      <p:sp>
        <p:nvSpPr>
          <p:cNvPr id="3" name="Date Placeholder 2"/>
          <p:cNvSpPr>
            <a:spLocks noGrp="1"/>
          </p:cNvSpPr>
          <p:nvPr>
            <p:ph type="dt" sz="half" idx="10"/>
          </p:nvPr>
        </p:nvSpPr>
        <p:spPr/>
        <p:txBody>
          <a:bodyPr/>
          <a:lstStyle/>
          <a:p>
            <a:fld id="{80102FCD-52E5-49FE-A29B-998471A397F1}" type="datetime1">
              <a:rPr lang="de-DE" smtClean="0"/>
              <a:t>14.05.2026</a:t>
            </a:fld>
            <a:endParaRPr lang="de-AT" dirty="0"/>
          </a:p>
        </p:txBody>
      </p:sp>
      <p:sp>
        <p:nvSpPr>
          <p:cNvPr id="6" name="Content Placeholder 2"/>
          <p:cNvSpPr txBox="1">
            <a:spLocks/>
          </p:cNvSpPr>
          <p:nvPr/>
        </p:nvSpPr>
        <p:spPr>
          <a:xfrm>
            <a:off x="269402" y="1103217"/>
            <a:ext cx="11922598" cy="54082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ro-MD" b="1" dirty="0"/>
              <a:t>Fermierul</a:t>
            </a:r>
            <a:r>
              <a:rPr lang="en-US" b="1" dirty="0"/>
              <a:t> </a:t>
            </a:r>
            <a:r>
              <a:rPr lang="ro-MD" b="1" dirty="0"/>
              <a:t>agreează</a:t>
            </a:r>
            <a:r>
              <a:rPr lang="en-US" b="1" dirty="0"/>
              <a:t> </a:t>
            </a:r>
            <a:r>
              <a:rPr lang="ro-MD" b="1" dirty="0"/>
              <a:t>SUMA </a:t>
            </a:r>
            <a:r>
              <a:rPr lang="en-US" b="1" dirty="0"/>
              <a:t>A</a:t>
            </a:r>
            <a:r>
              <a:rPr lang="ro-MD" b="1" dirty="0"/>
              <a:t>SIGURATĂ împreună cu Asiguratorul </a:t>
            </a:r>
            <a:r>
              <a:rPr lang="en-US" b="1" dirty="0" err="1"/>
              <a:t>pentru</a:t>
            </a:r>
            <a:r>
              <a:rPr lang="en-US" b="1" dirty="0"/>
              <a:t> </a:t>
            </a:r>
            <a:r>
              <a:rPr lang="en-US" b="1" dirty="0" err="1"/>
              <a:t>fiecare</a:t>
            </a:r>
            <a:r>
              <a:rPr lang="en-US" b="1" dirty="0"/>
              <a:t> </a:t>
            </a:r>
            <a:endParaRPr lang="ro-MD" b="1" dirty="0"/>
          </a:p>
          <a:p>
            <a:pPr marL="457200" lvl="1" indent="0">
              <a:buNone/>
            </a:pPr>
            <a:r>
              <a:rPr lang="en-US" b="1" dirty="0" err="1"/>
              <a:t>cultură</a:t>
            </a:r>
            <a:r>
              <a:rPr lang="en-US" b="1" dirty="0"/>
              <a:t> </a:t>
            </a:r>
            <a:r>
              <a:rPr lang="en-US" b="1" dirty="0" err="1"/>
              <a:t>în</a:t>
            </a:r>
            <a:r>
              <a:rPr lang="ro-MD" b="1" dirty="0"/>
              <a:t> </a:t>
            </a:r>
            <a:r>
              <a:rPr lang="en-US" b="1" dirty="0" err="1"/>
              <a:t>parte</a:t>
            </a:r>
            <a:r>
              <a:rPr lang="ro-MD" b="1" dirty="0"/>
              <a:t>.</a:t>
            </a:r>
          </a:p>
          <a:p>
            <a:pPr marL="457200" lvl="1" indent="0">
              <a:buNone/>
            </a:pPr>
            <a:endParaRPr lang="ro-RO" sz="2000" dirty="0">
              <a:solidFill>
                <a:schemeClr val="tx1">
                  <a:lumMod val="95000"/>
                  <a:lumOff val="5000"/>
                </a:schemeClr>
              </a:solidFill>
              <a:latin typeface="+mj-lt"/>
              <a:ea typeface="Calibri" panose="020F0502020204030204" pitchFamily="34" charset="0"/>
              <a:cs typeface="Tahoma" panose="020B0604030504040204" pitchFamily="34" charset="0"/>
            </a:endParaRPr>
          </a:p>
          <a:p>
            <a:pPr marL="457200" lvl="1" indent="0">
              <a:buNone/>
            </a:pPr>
            <a:r>
              <a:rPr lang="ro-RO" sz="2000" dirty="0">
                <a:solidFill>
                  <a:schemeClr val="tx1">
                    <a:lumMod val="95000"/>
                    <a:lumOff val="5000"/>
                  </a:schemeClr>
                </a:solidFill>
                <a:latin typeface="+mj-lt"/>
                <a:ea typeface="Calibri" panose="020F0502020204030204" pitchFamily="34" charset="0"/>
                <a:cs typeface="Tahoma" panose="020B0604030504040204" pitchFamily="34" charset="0"/>
              </a:rPr>
              <a:t>În cazul </a:t>
            </a:r>
            <a:r>
              <a:rPr lang="ro-RO" sz="2000" b="1" dirty="0">
                <a:solidFill>
                  <a:schemeClr val="tx1">
                    <a:lumMod val="95000"/>
                    <a:lumOff val="5000"/>
                  </a:schemeClr>
                </a:solidFill>
                <a:latin typeface="+mj-lt"/>
                <a:ea typeface="Calibri" panose="020F0502020204030204" pitchFamily="34" charset="0"/>
                <a:cs typeface="Tahoma" panose="020B0604030504040204" pitchFamily="34" charset="0"/>
              </a:rPr>
              <a:t>asigurării cantitative </a:t>
            </a:r>
            <a:r>
              <a:rPr lang="ro-RO" sz="2000" dirty="0">
                <a:solidFill>
                  <a:schemeClr val="tx1">
                    <a:lumMod val="95000"/>
                    <a:lumOff val="5000"/>
                  </a:schemeClr>
                </a:solidFill>
                <a:latin typeface="+mj-lt"/>
                <a:ea typeface="Calibri" panose="020F0502020204030204" pitchFamily="34" charset="0"/>
                <a:cs typeface="Tahoma" panose="020B0604030504040204" pitchFamily="34" charset="0"/>
              </a:rPr>
              <a:t>a culturilor agricole </a:t>
            </a:r>
            <a:r>
              <a:rPr lang="ro-RO" sz="2000" b="1" dirty="0">
                <a:solidFill>
                  <a:schemeClr val="tx1">
                    <a:lumMod val="95000"/>
                    <a:lumOff val="5000"/>
                  </a:schemeClr>
                </a:solidFill>
                <a:latin typeface="+mj-lt"/>
                <a:ea typeface="Calibri" panose="020F0502020204030204" pitchFamily="34" charset="0"/>
                <a:cs typeface="Tahoma" panose="020B0604030504040204" pitchFamily="34" charset="0"/>
              </a:rPr>
              <a:t>Suma Asigurată </a:t>
            </a:r>
            <a:r>
              <a:rPr lang="ro-RO" sz="2000" dirty="0">
                <a:solidFill>
                  <a:schemeClr val="tx1">
                    <a:lumMod val="95000"/>
                    <a:lumOff val="5000"/>
                  </a:schemeClr>
                </a:solidFill>
                <a:latin typeface="+mj-lt"/>
                <a:ea typeface="Calibri" panose="020F0502020204030204" pitchFamily="34" charset="0"/>
                <a:cs typeface="Tahoma" panose="020B0604030504040204" pitchFamily="34" charset="0"/>
              </a:rPr>
              <a:t>reprezintă </a:t>
            </a:r>
            <a:r>
              <a:rPr lang="en-US" sz="2000" dirty="0">
                <a:solidFill>
                  <a:schemeClr val="tx1">
                    <a:lumMod val="95000"/>
                    <a:lumOff val="5000"/>
                  </a:schemeClr>
                </a:solidFill>
                <a:latin typeface="+mj-lt"/>
                <a:ea typeface="Calibri" panose="020F0502020204030204" pitchFamily="34" charset="0"/>
                <a:cs typeface="Tahoma" panose="020B0604030504040204" pitchFamily="34" charset="0"/>
              </a:rPr>
              <a:t>:</a:t>
            </a:r>
            <a:r>
              <a:rPr lang="ro-RO" sz="2000" dirty="0">
                <a:solidFill>
                  <a:schemeClr val="tx1">
                    <a:lumMod val="95000"/>
                    <a:lumOff val="5000"/>
                  </a:schemeClr>
                </a:solidFill>
                <a:latin typeface="+mj-lt"/>
                <a:ea typeface="Calibri" panose="020F0502020204030204" pitchFamily="34" charset="0"/>
                <a:cs typeface="Tahoma" panose="020B0604030504040204" pitchFamily="34" charset="0"/>
              </a:rPr>
              <a:t>                     </a:t>
            </a:r>
            <a:r>
              <a:rPr lang="ro-RO" sz="2100" b="1" dirty="0">
                <a:solidFill>
                  <a:schemeClr val="tx1">
                    <a:lumMod val="95000"/>
                    <a:lumOff val="5000"/>
                  </a:schemeClr>
                </a:solidFill>
                <a:latin typeface="+mj-lt"/>
                <a:ea typeface="Calibri" panose="020F0502020204030204" pitchFamily="34" charset="0"/>
                <a:cs typeface="Tahoma" panose="020B0604030504040204" pitchFamily="34" charset="0"/>
              </a:rPr>
              <a:t> </a:t>
            </a:r>
          </a:p>
          <a:p>
            <a:pPr marL="0" indent="0">
              <a:buNone/>
            </a:pPr>
            <a:r>
              <a:rPr lang="ro-MD" sz="2400" b="1" dirty="0">
                <a:solidFill>
                  <a:srgbClr val="068664"/>
                </a:solidFill>
                <a:latin typeface="+mj-lt"/>
                <a:ea typeface="Calibri" panose="020F0502020204030204" pitchFamily="34" charset="0"/>
                <a:cs typeface="Tahoma" panose="020B0604030504040204" pitchFamily="34" charset="0"/>
              </a:rPr>
              <a:t>      </a:t>
            </a:r>
            <a:r>
              <a:rPr lang="ro-MD" sz="2400" b="1" u="sng" dirty="0">
                <a:solidFill>
                  <a:srgbClr val="068664"/>
                </a:solidFill>
                <a:latin typeface="+mj-lt"/>
                <a:ea typeface="Calibri" panose="020F0502020204030204" pitchFamily="34" charset="0"/>
                <a:cs typeface="Tahoma" panose="020B0604030504040204" pitchFamily="34" charset="0"/>
              </a:rPr>
              <a:t> VALOAREA PRODUCȚIEI PER HECTAR ( ÎN LEI MDL )</a:t>
            </a:r>
          </a:p>
          <a:p>
            <a:pPr marL="0" indent="0" algn="ctr">
              <a:buNone/>
            </a:pPr>
            <a:endParaRPr lang="en-US" sz="2400" b="1" u="sng" dirty="0">
              <a:solidFill>
                <a:srgbClr val="068664"/>
              </a:solidFill>
              <a:latin typeface="+mj-lt"/>
              <a:ea typeface="Calibri" panose="020F0502020204030204" pitchFamily="34" charset="0"/>
              <a:cs typeface="Tahoma" panose="020B0604030504040204" pitchFamily="34" charset="0"/>
            </a:endParaRPr>
          </a:p>
          <a:p>
            <a:pPr marL="457200" lvl="1" indent="0" algn="just">
              <a:buNone/>
            </a:pPr>
            <a:r>
              <a:rPr lang="ro-MD" sz="2000" b="1" dirty="0"/>
              <a:t>Beneficiul produsului de asigurare  Grawe AGRAR – </a:t>
            </a:r>
          </a:p>
          <a:p>
            <a:pPr marL="457200" lvl="1" indent="0" algn="just">
              <a:buNone/>
            </a:pPr>
            <a:r>
              <a:rPr lang="ro-MD" sz="2000" dirty="0"/>
              <a:t>daunele</a:t>
            </a:r>
            <a:r>
              <a:rPr lang="ro-MD" sz="2000" b="1" dirty="0"/>
              <a:t> </a:t>
            </a:r>
            <a:r>
              <a:rPr lang="ro-MD" sz="2000" dirty="0"/>
              <a:t>se despăgubesc în </a:t>
            </a:r>
            <a:r>
              <a:rPr lang="ro-MD" sz="2000" b="1" dirty="0"/>
              <a:t>% din Suma Asigurată. </a:t>
            </a:r>
          </a:p>
          <a:p>
            <a:pPr marL="457200" lvl="1" indent="0" algn="just">
              <a:buNone/>
            </a:pPr>
            <a:endParaRPr lang="ro-MD" sz="2000" b="1" dirty="0"/>
          </a:p>
          <a:p>
            <a:pPr marL="0" indent="0">
              <a:buNone/>
            </a:pPr>
            <a:r>
              <a:rPr lang="en-US" sz="2000" b="1" dirty="0">
                <a:solidFill>
                  <a:srgbClr val="038661"/>
                </a:solidFill>
              </a:rPr>
              <a:t>        </a:t>
            </a:r>
            <a:r>
              <a:rPr lang="ro-MD" sz="2000" b="1" dirty="0">
                <a:solidFill>
                  <a:srgbClr val="038661"/>
                </a:solidFill>
              </a:rPr>
              <a:t>Franșiza</a:t>
            </a:r>
            <a:r>
              <a:rPr lang="en-US" sz="2000" b="1" dirty="0">
                <a:solidFill>
                  <a:srgbClr val="038661"/>
                </a:solidFill>
              </a:rPr>
              <a:t> - </a:t>
            </a:r>
            <a:r>
              <a:rPr lang="ro-MD" sz="2000" dirty="0">
                <a:solidFill>
                  <a:srgbClr val="464646"/>
                </a:solidFill>
              </a:rPr>
              <a:t>partea de daună pe care o asumă asiguratul </a:t>
            </a:r>
            <a:endParaRPr lang="en-US" sz="2000" dirty="0"/>
          </a:p>
          <a:p>
            <a:pPr marL="0" indent="0">
              <a:buNone/>
            </a:pPr>
            <a:r>
              <a:rPr lang="en-US" sz="2000" dirty="0"/>
              <a:t>        </a:t>
            </a:r>
            <a:r>
              <a:rPr lang="en-US" sz="2000" b="1" dirty="0"/>
              <a:t>Grindina</a:t>
            </a:r>
            <a:r>
              <a:rPr lang="ro-MD" sz="2000" dirty="0"/>
              <a:t> - 15 % din partea de parcelă afectată.</a:t>
            </a:r>
          </a:p>
          <a:p>
            <a:pPr marL="0" indent="0">
              <a:buNone/>
            </a:pPr>
            <a:r>
              <a:rPr lang="en-US" sz="2000" b="1" dirty="0"/>
              <a:t>        </a:t>
            </a:r>
            <a:r>
              <a:rPr lang="ro-MD" sz="2000" b="1" dirty="0"/>
              <a:t>Incendiu </a:t>
            </a:r>
            <a:r>
              <a:rPr lang="ro-MD" sz="2000" dirty="0"/>
              <a:t>- 15 % din partea de parcelă afectată.</a:t>
            </a:r>
          </a:p>
          <a:p>
            <a:pPr marL="0" indent="0">
              <a:buNone/>
            </a:pPr>
            <a:r>
              <a:rPr lang="en-US" sz="2000" b="1" dirty="0"/>
              <a:t>        </a:t>
            </a:r>
            <a:r>
              <a:rPr lang="ro-MD" sz="2000" b="1" dirty="0"/>
              <a:t>Îngheț </a:t>
            </a:r>
            <a:r>
              <a:rPr lang="ro-MD" sz="2000" dirty="0"/>
              <a:t>- 30 % din partea de parcelă afectată.</a:t>
            </a:r>
          </a:p>
          <a:p>
            <a:pPr marL="0" indent="0">
              <a:buNone/>
            </a:pPr>
            <a:r>
              <a:rPr lang="en-US" sz="2000" dirty="0"/>
              <a:t>        </a:t>
            </a:r>
            <a:r>
              <a:rPr lang="ro-MD" sz="2000" b="1" dirty="0"/>
              <a:t>Furtună, Ploaie Torențială </a:t>
            </a:r>
            <a:r>
              <a:rPr lang="ro-MD" sz="2000" dirty="0"/>
              <a:t>– 10 %</a:t>
            </a:r>
            <a:r>
              <a:rPr lang="en-US" sz="2000" dirty="0"/>
              <a:t>.</a:t>
            </a:r>
            <a:endParaRPr lang="ro-MD" sz="2000" dirty="0"/>
          </a:p>
          <a:p>
            <a:pPr marL="457200" lvl="1" indent="0" algn="just">
              <a:buNone/>
            </a:pPr>
            <a:endParaRPr lang="ro-RO" dirty="0">
              <a:latin typeface="+mj-lt"/>
              <a:ea typeface="+mj-ea"/>
              <a:cs typeface="Tahoma" panose="020B0604030504040204" pitchFamily="34" charset="0"/>
            </a:endParaRPr>
          </a:p>
          <a:p>
            <a:pPr marL="457200" lvl="1" indent="0" algn="just">
              <a:buNone/>
            </a:pPr>
            <a:endParaRPr lang="ro-RO" dirty="0">
              <a:solidFill>
                <a:srgbClr val="464646"/>
              </a:solidFill>
              <a:latin typeface="+mj-lt"/>
              <a:ea typeface="+mj-ea"/>
              <a:cs typeface="Tahoma" panose="020B0604030504040204" pitchFamily="34" charset="0"/>
            </a:endParaRPr>
          </a:p>
          <a:p>
            <a:pPr marL="457200" lvl="1" indent="0" algn="just">
              <a:buNone/>
            </a:pPr>
            <a:endParaRPr lang="en-US" dirty="0">
              <a:solidFill>
                <a:schemeClr val="accent1"/>
              </a:solidFill>
              <a:latin typeface="+mj-lt"/>
              <a:ea typeface="+mj-ea"/>
              <a:cs typeface="+mj-cs"/>
            </a:endParaRPr>
          </a:p>
          <a:p>
            <a:pPr marL="457200" lvl="1" indent="0" algn="just">
              <a:buNone/>
            </a:pPr>
            <a:endParaRPr lang="ro-RO" sz="4000" dirty="0"/>
          </a:p>
        </p:txBody>
      </p:sp>
      <p:pic>
        <p:nvPicPr>
          <p:cNvPr id="4" name="Picture 3">
            <a:extLst>
              <a:ext uri="{FF2B5EF4-FFF2-40B4-BE49-F238E27FC236}">
                <a16:creationId xmlns:a16="http://schemas.microsoft.com/office/drawing/2014/main" id="{39DDA468-AEBC-E0B5-5806-955CBEE34FFB}"/>
              </a:ext>
            </a:extLst>
          </p:cNvPr>
          <p:cNvPicPr>
            <a:picLocks noChangeAspect="1"/>
          </p:cNvPicPr>
          <p:nvPr/>
        </p:nvPicPr>
        <p:blipFill>
          <a:blip r:embed="rId3"/>
          <a:stretch>
            <a:fillRect/>
          </a:stretch>
        </p:blipFill>
        <p:spPr>
          <a:xfrm>
            <a:off x="6854274" y="2992840"/>
            <a:ext cx="4877989" cy="3245762"/>
          </a:xfrm>
          <a:prstGeom prst="rect">
            <a:avLst/>
          </a:prstGeom>
        </p:spPr>
      </p:pic>
    </p:spTree>
    <p:extLst>
      <p:ext uri="{BB962C8B-B14F-4D97-AF65-F5344CB8AC3E}">
        <p14:creationId xmlns:p14="http://schemas.microsoft.com/office/powerpoint/2010/main" val="771370676"/>
      </p:ext>
    </p:extLst>
  </p:cSld>
  <p:clrMapOvr>
    <a:masterClrMapping/>
  </p:clrMapOvr>
</p:sld>
</file>

<file path=ppt/theme/theme1.xml><?xml version="1.0" encoding="utf-8"?>
<a:theme xmlns:a="http://schemas.openxmlformats.org/drawingml/2006/main" name="Slide master GRAWE Carat">
  <a:themeElements>
    <a:clrScheme name="Benutzerdefiniert 19">
      <a:dk1>
        <a:sysClr val="windowText" lastClr="000000"/>
      </a:dk1>
      <a:lt1>
        <a:sysClr val="window" lastClr="FFFFFF"/>
      </a:lt1>
      <a:dk2>
        <a:srgbClr val="595959"/>
      </a:dk2>
      <a:lt2>
        <a:srgbClr val="B5B5B5"/>
      </a:lt2>
      <a:accent1>
        <a:srgbClr val="007C57"/>
      </a:accent1>
      <a:accent2>
        <a:srgbClr val="3C9B15"/>
      </a:accent2>
      <a:accent3>
        <a:srgbClr val="00479B"/>
      </a:accent3>
      <a:accent4>
        <a:srgbClr val="DC6200"/>
      </a:accent4>
      <a:accent5>
        <a:srgbClr val="CF0000"/>
      </a:accent5>
      <a:accent6>
        <a:srgbClr val="707070"/>
      </a:accent6>
      <a:hlink>
        <a:srgbClr val="0000FF"/>
      </a:hlink>
      <a:folHlink>
        <a:srgbClr val="800080"/>
      </a:folHlink>
    </a:clrScheme>
    <a:fontScheme name="GRAWE Schrift">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2550</TotalTime>
  <Words>2450</Words>
  <Application>Microsoft Office PowerPoint</Application>
  <PresentationFormat>Widescreen</PresentationFormat>
  <Paragraphs>429</Paragraphs>
  <Slides>19</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Arial Black</vt:lpstr>
      <vt:lpstr>Arial MT</vt:lpstr>
      <vt:lpstr>Calibri</vt:lpstr>
      <vt:lpstr>Montserrat</vt:lpstr>
      <vt:lpstr>Montserrat Bold</vt:lpstr>
      <vt:lpstr>Tahoma</vt:lpstr>
      <vt:lpstr>Times New Roman</vt:lpstr>
      <vt:lpstr>Wingdings</vt:lpstr>
      <vt:lpstr>Slide master GRAWE Carat</vt:lpstr>
      <vt:lpstr>PowerPoint Presentation</vt:lpstr>
      <vt:lpstr>PowerPoint Presentation</vt:lpstr>
      <vt:lpstr>PowerPoint Presentation</vt:lpstr>
      <vt:lpstr>PowerPoint Presentation</vt:lpstr>
      <vt:lpstr>PIAȚA ASIGURĂRILOR ÎN AGRICULTURĂ</vt:lpstr>
      <vt:lpstr>PROCENTUL DE SUBVENȚIONARE ÎN REGIUNEA EUROPEANĂ</vt:lpstr>
      <vt:lpstr>GRAWE AGRAR</vt:lpstr>
      <vt:lpstr>PowerPoint Presentation</vt:lpstr>
      <vt:lpstr>CONDIȚII DE ASIGURARE ȘI DESPĂGUBIRE</vt:lpstr>
      <vt:lpstr>CULTURILE  ASIGURATE</vt:lpstr>
      <vt:lpstr>RISCURILE NATURALE ASIGURATE</vt:lpstr>
      <vt:lpstr>GRAWE AGRAR – Produs modular de asigurare</vt:lpstr>
      <vt:lpstr>RISCURI ASIGURATE – GRINDINĂ ȘI INCENDIU/FOC</vt:lpstr>
      <vt:lpstr>RISCURI ASIGURATE – ÎNGHEȚ ȘI ÎNGHEȚ TÂRZIU DE PRIMĂVARĂ</vt:lpstr>
      <vt:lpstr>CE SE DESPĂGUBEȘTE ÎN CAZ DE SECETĂ ( CULTURA PORUMB PENTRU BOABE )</vt:lpstr>
      <vt:lpstr>RISC ASIGURAT – SECETĂ PEDOLOGICĂ ÎN FAZA DE RĂSĂRIRE,  DĂUNĂTORI SPECIFICI </vt:lpstr>
      <vt:lpstr>EXEMPLU DE CALCUL RAPIȚĂ DE TOAMNĂ  (Brassica napus oliefera)</vt:lpstr>
      <vt:lpstr>CONSTATAREA DAUNEI </vt:lpstr>
      <vt:lpstr>Date de contact</vt:lpstr>
    </vt:vector>
  </TitlesOfParts>
  <Company>Grazer Wechselseitige Versicherung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Folienmaster GRAWE</dc:title>
  <dc:creator>Knapp, Sandra</dc:creator>
  <cp:lastModifiedBy>Burunciuc, Nadia</cp:lastModifiedBy>
  <cp:revision>89</cp:revision>
  <dcterms:created xsi:type="dcterms:W3CDTF">2021-04-08T12:30:23Z</dcterms:created>
  <dcterms:modified xsi:type="dcterms:W3CDTF">2026-05-14T06:07:56Z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94c5e67-99ca-4f7c-8602-e96af8d55e85_Enabled">
    <vt:lpwstr>true</vt:lpwstr>
  </property>
  <property fmtid="{D5CDD505-2E9C-101B-9397-08002B2CF9AE}" pid="3" name="MSIP_Label_294c5e67-99ca-4f7c-8602-e96af8d55e85_SetDate">
    <vt:lpwstr>2025-02-05T15:36:08Z</vt:lpwstr>
  </property>
  <property fmtid="{D5CDD505-2E9C-101B-9397-08002B2CF9AE}" pid="4" name="MSIP_Label_294c5e67-99ca-4f7c-8602-e96af8d55e85_Method">
    <vt:lpwstr>Standard</vt:lpwstr>
  </property>
  <property fmtid="{D5CDD505-2E9C-101B-9397-08002B2CF9AE}" pid="5" name="MSIP_Label_294c5e67-99ca-4f7c-8602-e96af8d55e85_Name">
    <vt:lpwstr>Class 2</vt:lpwstr>
  </property>
  <property fmtid="{D5CDD505-2E9C-101B-9397-08002B2CF9AE}" pid="6" name="MSIP_Label_294c5e67-99ca-4f7c-8602-e96af8d55e85_SiteId">
    <vt:lpwstr>e40bdbd3-a94d-48f1-85cb-62b6c559b551</vt:lpwstr>
  </property>
  <property fmtid="{D5CDD505-2E9C-101B-9397-08002B2CF9AE}" pid="7" name="MSIP_Label_294c5e67-99ca-4f7c-8602-e96af8d55e85_ActionId">
    <vt:lpwstr>91a697d7-dc8c-48f6-aaf0-8951af95889e</vt:lpwstr>
  </property>
  <property fmtid="{D5CDD505-2E9C-101B-9397-08002B2CF9AE}" pid="8" name="MSIP_Label_294c5e67-99ca-4f7c-8602-e96af8d55e85_ContentBits">
    <vt:lpwstr>0</vt:lpwstr>
  </property>
</Properties>
</file>