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Open Sans ExtraBold"/>
      <p:bold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ExtraBold-bold.fntdata"/><Relationship Id="rId25" Type="http://schemas.openxmlformats.org/officeDocument/2006/relationships/slide" Target="slides/slide20.xml"/><Relationship Id="rId28" Type="http://schemas.openxmlformats.org/officeDocument/2006/relationships/font" Target="fonts/OpenSans-regular.fntdata"/><Relationship Id="rId27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b083cf92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b083cf92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658e92f3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658e92f3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4fc8442e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4fc8442e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303cbaf22_0_81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303cbaf22_0_81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7303cbaf22_0_81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303cbaf22_0_173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303cbaf22_0_173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7303cbaf22_0_173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303cbaf22_0_194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303cbaf22_0_194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7303cbaf22_0_194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303cbaf22_0_201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303cbaf22_0_201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7303cbaf22_0_201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303cbaf22_0_166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303cbaf22_0_166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7303cbaf22_0_166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303cbaf22_0_311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303cbaf22_0_311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7303cbaf22_0_311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9ca0a7117_2_25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89ca0a7117_2_25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89ca0a7117_2_25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2aab774e2_1_0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d2aab774e2_1_0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d2aab774e2_1_0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b083cf926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b083cf92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b083cf92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b083cf92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303cbaf22_0_1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303cbaf22_0_1:notes"/>
          <p:cNvSpPr txBox="1"/>
          <p:nvPr>
            <p:ph idx="1" type="body"/>
          </p:nvPr>
        </p:nvSpPr>
        <p:spPr>
          <a:xfrm>
            <a:off x="685480" y="4400934"/>
            <a:ext cx="54870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7303cbaf22_0_1:notes"/>
          <p:cNvSpPr txBox="1"/>
          <p:nvPr>
            <p:ph idx="12" type="sldNum"/>
          </p:nvPr>
        </p:nvSpPr>
        <p:spPr>
          <a:xfrm>
            <a:off x="3883852" y="8684899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4fc8442e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4fc8442e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b083cf92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b083cf92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2200924c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d2200924c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9e61602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9e61602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658e92f3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658e92f3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b083cf92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b083cf92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s://youtu.be/LdSNLnfvF9w" TargetMode="External"/><Relationship Id="rId5" Type="http://schemas.openxmlformats.org/officeDocument/2006/relationships/hyperlink" Target="http://www.youtube.com/watch?v=LdSNLnfvF9w" TargetMode="External"/><Relationship Id="rId6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sRNMS_qhfYY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s://youtu.be/sRNMS_qhfY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N8_RqoVjzVg" TargetMode="External"/><Relationship Id="rId5" Type="http://schemas.openxmlformats.org/officeDocument/2006/relationships/image" Target="../media/image12.jpg"/><Relationship Id="rId6" Type="http://schemas.openxmlformats.org/officeDocument/2006/relationships/hyperlink" Target="https://youtu.be/N8_RqoVjzV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ooSX5mLgMR4" TargetMode="External"/><Relationship Id="rId5" Type="http://schemas.openxmlformats.org/officeDocument/2006/relationships/image" Target="../media/image19.jpg"/><Relationship Id="rId6" Type="http://schemas.openxmlformats.org/officeDocument/2006/relationships/hyperlink" Target="https://www.youtube.com/watch?v=ooSX5mLgMR4&amp;t=1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w2BI_ng4if0" TargetMode="External"/><Relationship Id="rId5" Type="http://schemas.openxmlformats.org/officeDocument/2006/relationships/image" Target="../media/image15.jpg"/><Relationship Id="rId6" Type="http://schemas.openxmlformats.org/officeDocument/2006/relationships/hyperlink" Target="https://www.youtube.com/watch?v=w2BI_ng4if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hyperlink" Target="https://mia.bnm.md/prestatori" TargetMode="External"/><Relationship Id="rId5" Type="http://schemas.openxmlformats.org/officeDocument/2006/relationships/hyperlink" Target="https://mia.bnm.md/prestatori" TargetMode="External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hyperlink" Target="https://mia.bnm.md/ro/contact/inscriere_la_webinar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hyperlink" Target="http://mia.bnm.md/business" TargetMode="External"/><Relationship Id="rId5" Type="http://schemas.openxmlformats.org/officeDocument/2006/relationships/hyperlink" Target="mailto:fintech@bnm.m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y5TNhRTtEFI" TargetMode="External"/><Relationship Id="rId5" Type="http://schemas.openxmlformats.org/officeDocument/2006/relationships/image" Target="../media/image3.jpg"/><Relationship Id="rId6" Type="http://schemas.openxmlformats.org/officeDocument/2006/relationships/hyperlink" Target="http://youtube.com/watch?time_continue=1&amp;v=y5TNhRTtEFI&amp;embeds_referring_euri=https%3A%2F%2Fdocs.google.com%2F&amp;embeds_referring_origin=https%3A%2F%2Fdocs.google.com&amp;source_ve_path=Mjg2Nj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838" y="931376"/>
            <a:ext cx="2694351" cy="10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title="slide 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 rotWithShape="1">
          <a:blip r:embed="rId4">
            <a:alphaModFix/>
          </a:blip>
          <a:srcRect b="78590" l="62446" r="25793" t="0"/>
          <a:stretch/>
        </p:blipFill>
        <p:spPr>
          <a:xfrm>
            <a:off x="201775" y="183025"/>
            <a:ext cx="4771251" cy="396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6400" y="297775"/>
            <a:ext cx="3613375" cy="650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 rotWithShape="1">
          <a:blip r:embed="rId4">
            <a:alphaModFix/>
          </a:blip>
          <a:srcRect b="78590" l="62446" r="25793" t="0"/>
          <a:stretch/>
        </p:blipFill>
        <p:spPr>
          <a:xfrm>
            <a:off x="393350" y="633175"/>
            <a:ext cx="2089349" cy="8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467025" y="319550"/>
            <a:ext cx="2973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200">
                <a:solidFill>
                  <a:srgbClr val="FFFF00"/>
                </a:solidFill>
              </a:rPr>
              <a:t>Primire</a:t>
            </a:r>
            <a:endParaRPr b="1" sz="22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200">
                <a:solidFill>
                  <a:srgbClr val="FFFF00"/>
                </a:solidFill>
              </a:rPr>
              <a:t>solicitare </a:t>
            </a:r>
            <a:r>
              <a:rPr b="1" lang="ro" sz="2200">
                <a:solidFill>
                  <a:srgbClr val="FFFF00"/>
                </a:solidFill>
              </a:rPr>
              <a:t>de bani </a:t>
            </a:r>
            <a:r>
              <a:rPr b="1" lang="ro" sz="2200">
                <a:solidFill>
                  <a:schemeClr val="lt1"/>
                </a:solidFill>
              </a:rPr>
              <a:t>(RTP)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 title="slide 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 title="slide 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2177787" y="499706"/>
            <a:ext cx="48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QR cod generat în aplicație mobilă</a:t>
            </a:r>
            <a:endParaRPr b="1"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3117825" y="47708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1000" u="sng">
                <a:solidFill>
                  <a:schemeClr val="hlink"/>
                </a:solidFill>
                <a:hlinkClick r:id="rId4"/>
              </a:rPr>
              <a:t>https://youtu.be/LdSNLnfvF9w</a:t>
            </a:r>
            <a:r>
              <a:rPr lang="ro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descr="Clientul scanează codul QR, confirmă plata, iar banii ajung instant în cont. &#10;&#10;Comision maxim 0,8% – cel mai mic din țară. &#10;&#10;📲 MIA – creat de Banca Națională a Moldovei.&#10; O metodă modernă de plată, simplă pentru clienți și avantajoasă pentru afaceri. Activează MIA și încasează instant prin QR, direct din telefon. &#10;#MIA #PlățiInstant #CreatDeBNM #AfacerileCrescCuMIA #PlățiQR #RapidȘiSimplu #BusinessSmart" id="135" name="Google Shape;135;p25" title="Cu MIA plățile sunt rapide și simple pentru toate afaceril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1863" y="1042775"/>
            <a:ext cx="6400275" cy="36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 title="slide 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2158053" y="499706"/>
            <a:ext cx="48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QR hibrid afișat la ghișeele de plată</a:t>
            </a:r>
            <a:endParaRPr b="1"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În librării, plătești rechizitele și cărțile în câteva secunde – scanezi codul QR, confirmi din aplicația ta bancară și gata!​&#10;&#10;✅ Rapid​&#10;✅ Fără numerar​&#10;✅ Direct din telefon&#10;&#10;MIA – creat de Banca Națională a MoldoveiNM. Simplu pentru client, avantajos pentru afacere.​&#10;&#10;#MIA #PlățiInstant #CreatDeBNM #FărăNumerar #BackToSchool #PlățiRapide #Librărie #QRcode #CashlessMoldova​" id="143" name="Google Shape;143;p26" title="📚 Pregătirea pentru școală e mai simplă cu MIA!​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9075" y="961400"/>
            <a:ext cx="6657200" cy="37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3157675" y="47615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900" u="sng">
                <a:solidFill>
                  <a:schemeClr val="hlink"/>
                </a:solidFill>
                <a:hlinkClick r:id="rId6"/>
              </a:rPr>
              <a:t>https://youtu.be/sRNMS_qhfYY</a:t>
            </a:r>
            <a:r>
              <a:rPr lang="ro" sz="900">
                <a:solidFill>
                  <a:schemeClr val="lt1"/>
                </a:solidFill>
              </a:rPr>
              <a:t> 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 title="slide 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2131962" y="545506"/>
            <a:ext cx="48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QR cod generat în terminal de plată</a:t>
            </a:r>
            <a:endParaRPr b="1"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șa funcționează MIA Plăți Instant, sistemul creat de Banca Națională a Moldovei: rapid, sigur, direct din telefon.&#10;Nu mai cauți portofelul, nu mai introduci date, nu mai aștepți confirmarea.​&#10;Deschizi telefonul, scanezi codul QR și… gata!​&#10;💡 În loc să pierzi timp cu plăți complicate, îl câștigi pentru lucrurile care contează cu adevărat.​&#10;📌 Cere MIA oriunde ești – la magazin, la cafenea, la stomatolog sau la sala de sport.​&#10;📲 Plătești în câteva secunde, direct din telefon.&#10;#PlăteștiCâtAiZâmbi #MIA #PlățiInstant #CreatDeBNM ​" id="152" name="Google Shape;152;p27" title="Cât ai zâmbit, ai și plătit.​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1525" y="1007200"/>
            <a:ext cx="6600950" cy="37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3072000" y="473552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1000" u="sng">
                <a:solidFill>
                  <a:schemeClr val="hlink"/>
                </a:solidFill>
                <a:hlinkClick r:id="rId6"/>
              </a:rPr>
              <a:t>https://youtu.be/N8_RqoVjzVg</a:t>
            </a:r>
            <a:r>
              <a:rPr lang="ro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 title="slide 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2184312" y="559155"/>
            <a:ext cx="48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QR cod generat în magazin online</a:t>
            </a:r>
            <a:endParaRPr b="1"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28" title="DEMO PLATA QR COD magazin onlin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9783" y="975049"/>
            <a:ext cx="6649142" cy="3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2720975" y="4715199"/>
            <a:ext cx="399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1000" u="sng">
                <a:solidFill>
                  <a:schemeClr val="hlink"/>
                </a:solidFill>
                <a:hlinkClick r:id="rId6"/>
              </a:rPr>
              <a:t>https://www.youtube.com/watch?v=ooSX5mLgMR4&amp;t=1s</a:t>
            </a:r>
            <a:r>
              <a:rPr lang="ro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 title="slide 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1482" cy="51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title="COMPILATIE TESTIMONIAL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" y="0"/>
            <a:ext cx="9091466" cy="51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3045738" y="47047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1000" u="sng">
                <a:solidFill>
                  <a:schemeClr val="hlink"/>
                </a:solidFill>
                <a:hlinkClick r:id="rId6"/>
              </a:rPr>
              <a:t>https://www.youtube.com/watch?v=w2BI_ng4if0</a:t>
            </a:r>
            <a:r>
              <a:rPr lang="ro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 title="slide 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75" y="586175"/>
            <a:ext cx="9144003" cy="715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302550" y="1941950"/>
            <a:ext cx="5722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200">
                <a:solidFill>
                  <a:schemeClr val="lt1"/>
                </a:solidFill>
              </a:rPr>
              <a:t>Accesați: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https://mia.bnm.md</a:t>
            </a:r>
            <a:r>
              <a:rPr lang="ro" sz="2000" u="sng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/prestatori</a:t>
            </a:r>
            <a:r>
              <a:rPr lang="ro" sz="2000">
                <a:solidFill>
                  <a:schemeClr val="accent5"/>
                </a:solidFill>
              </a:rPr>
              <a:t> </a:t>
            </a:r>
            <a:endParaRPr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8425" y="774025"/>
            <a:ext cx="3583126" cy="430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 title="slide 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/>
          <p:nvPr/>
        </p:nvSpPr>
        <p:spPr>
          <a:xfrm>
            <a:off x="2594875" y="953875"/>
            <a:ext cx="3743100" cy="3307500"/>
          </a:xfrm>
          <a:prstGeom prst="rect">
            <a:avLst/>
          </a:prstGeom>
          <a:solidFill>
            <a:schemeClr val="lt1"/>
          </a:solidFill>
          <a:ln cap="flat" cmpd="sng" w="83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9925" lIns="79925" spcFirstLastPara="1" rIns="79925" wrap="square" tIns="7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4"/>
          </a:p>
        </p:txBody>
      </p:sp>
      <p:sp>
        <p:nvSpPr>
          <p:cNvPr id="186" name="Google Shape;186;p31"/>
          <p:cNvSpPr txBox="1"/>
          <p:nvPr/>
        </p:nvSpPr>
        <p:spPr>
          <a:xfrm>
            <a:off x="2830520" y="3866548"/>
            <a:ext cx="3271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9925" lIns="79925" spcFirstLastPara="1" rIns="79925" wrap="square" tIns="799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874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https://mia.bnm.md/ro/contact/inscriere_la_webinar</a:t>
            </a:r>
            <a:r>
              <a:rPr lang="ro" sz="874">
                <a:solidFill>
                  <a:schemeClr val="lt1"/>
                </a:solidFill>
              </a:rPr>
              <a:t> </a:t>
            </a:r>
            <a:endParaRPr sz="874">
              <a:solidFill>
                <a:schemeClr val="lt1"/>
              </a:solidFill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3278885" y="1075182"/>
            <a:ext cx="2432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9925" lIns="79925" spcFirstLastPara="1" rIns="79925" wrap="square" tIns="799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787">
                <a:solidFill>
                  <a:schemeClr val="dk1"/>
                </a:solidFill>
              </a:rPr>
              <a:t>Scanează acest QR cod ca să te înregistrezi la</a:t>
            </a:r>
            <a:endParaRPr sz="787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7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webinarul gratuit</a:t>
            </a:r>
            <a:r>
              <a:rPr lang="ro" sz="7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ro" sz="7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MIA Plăți Instant pentru Afaceri</a:t>
            </a:r>
            <a:endParaRPr sz="1574">
              <a:solidFill>
                <a:schemeClr val="dk2"/>
              </a:solidFill>
            </a:endParaRPr>
          </a:p>
        </p:txBody>
      </p:sp>
      <p:grpSp>
        <p:nvGrpSpPr>
          <p:cNvPr id="188" name="Google Shape;188;p31"/>
          <p:cNvGrpSpPr/>
          <p:nvPr/>
        </p:nvGrpSpPr>
        <p:grpSpPr>
          <a:xfrm>
            <a:off x="476569" y="905295"/>
            <a:ext cx="2416503" cy="645986"/>
            <a:chOff x="279125" y="351525"/>
            <a:chExt cx="3221575" cy="861200"/>
          </a:xfrm>
        </p:grpSpPr>
        <p:grpSp>
          <p:nvGrpSpPr>
            <p:cNvPr id="189" name="Google Shape;189;p31"/>
            <p:cNvGrpSpPr/>
            <p:nvPr/>
          </p:nvGrpSpPr>
          <p:grpSpPr>
            <a:xfrm>
              <a:off x="279125" y="351525"/>
              <a:ext cx="2028974" cy="861200"/>
              <a:chOff x="279125" y="289650"/>
              <a:chExt cx="2028974" cy="861200"/>
            </a:xfrm>
          </p:grpSpPr>
          <p:pic>
            <p:nvPicPr>
              <p:cNvPr id="190" name="Google Shape;190;p31"/>
              <p:cNvPicPr preferRelativeResize="0"/>
              <p:nvPr/>
            </p:nvPicPr>
            <p:blipFill rotWithShape="1">
              <a:blip r:embed="rId5">
                <a:alphaModFix/>
              </a:blip>
              <a:srcRect b="77626" l="3053" r="74758" t="5631"/>
              <a:stretch/>
            </p:blipFill>
            <p:spPr>
              <a:xfrm>
                <a:off x="279125" y="289650"/>
                <a:ext cx="2028974" cy="861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31"/>
              <p:cNvPicPr preferRelativeResize="0"/>
              <p:nvPr/>
            </p:nvPicPr>
            <p:blipFill rotWithShape="1">
              <a:blip r:embed="rId6">
                <a:alphaModFix/>
              </a:blip>
              <a:srcRect b="81553" l="5336" r="93320" t="9964"/>
              <a:stretch/>
            </p:blipFill>
            <p:spPr>
              <a:xfrm>
                <a:off x="675977" y="491000"/>
                <a:ext cx="1253601" cy="4363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2" name="Google Shape;192;p31"/>
            <p:cNvSpPr txBox="1"/>
            <p:nvPr/>
          </p:nvSpPr>
          <p:spPr>
            <a:xfrm>
              <a:off x="588600" y="517750"/>
              <a:ext cx="2912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o" sz="1650">
                  <a:solidFill>
                    <a:schemeClr val="dk1"/>
                  </a:solidFill>
                </a:rPr>
                <a:t>Vă invităm</a:t>
              </a:r>
              <a:endParaRPr b="1" sz="1650">
                <a:solidFill>
                  <a:schemeClr val="dk1"/>
                </a:solidFill>
              </a:endParaRPr>
            </a:p>
          </p:txBody>
        </p:sp>
      </p:grpSp>
      <p:pic>
        <p:nvPicPr>
          <p:cNvPr id="193" name="Google Shape;193;p31" title="qr-code (2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1007" y="1513000"/>
            <a:ext cx="2375030" cy="237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13" y="0"/>
            <a:ext cx="9143981" cy="5143500"/>
            <a:chOff x="13" y="0"/>
            <a:chExt cx="9143981" cy="5143500"/>
          </a:xfrm>
        </p:grpSpPr>
        <p:pic>
          <p:nvPicPr>
            <p:cNvPr id="61" name="Google Shape;6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" y="0"/>
              <a:ext cx="9143981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" name="Google Shape;62;p14"/>
            <p:cNvGrpSpPr/>
            <p:nvPr/>
          </p:nvGrpSpPr>
          <p:grpSpPr>
            <a:xfrm>
              <a:off x="1437975" y="318325"/>
              <a:ext cx="6118651" cy="2414701"/>
              <a:chOff x="1437975" y="318325"/>
              <a:chExt cx="6118651" cy="2414701"/>
            </a:xfrm>
          </p:grpSpPr>
          <p:pic>
            <p:nvPicPr>
              <p:cNvPr id="63" name="Google Shape;63;p14"/>
              <p:cNvPicPr preferRelativeResize="0"/>
              <p:nvPr/>
            </p:nvPicPr>
            <p:blipFill rotWithShape="1">
              <a:blip r:embed="rId4">
                <a:alphaModFix/>
              </a:blip>
              <a:srcRect b="78590" l="62446" r="25793" t="0"/>
              <a:stretch/>
            </p:blipFill>
            <p:spPr>
              <a:xfrm>
                <a:off x="1437975" y="318325"/>
                <a:ext cx="6118651" cy="1740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4"/>
              <p:cNvPicPr preferRelativeResize="0"/>
              <p:nvPr/>
            </p:nvPicPr>
            <p:blipFill rotWithShape="1">
              <a:blip r:embed="rId4">
                <a:alphaModFix/>
              </a:blip>
              <a:srcRect b="78590" l="62446" r="25793" t="0"/>
              <a:stretch/>
            </p:blipFill>
            <p:spPr>
              <a:xfrm>
                <a:off x="3822296" y="1871825"/>
                <a:ext cx="2816599" cy="8612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5" name="Google Shape;65;p14"/>
          <p:cNvSpPr txBox="1"/>
          <p:nvPr/>
        </p:nvSpPr>
        <p:spPr>
          <a:xfrm>
            <a:off x="2632363" y="635975"/>
            <a:ext cx="387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3200">
                <a:solidFill>
                  <a:schemeClr val="lt1"/>
                </a:solidFill>
              </a:rPr>
              <a:t>Oricine are cont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3200">
                <a:solidFill>
                  <a:schemeClr val="lt1"/>
                </a:solidFill>
              </a:rPr>
              <a:t>în </a:t>
            </a:r>
            <a:r>
              <a:rPr b="1" lang="ro" sz="3200">
                <a:solidFill>
                  <a:srgbClr val="FFFF00"/>
                </a:solidFill>
              </a:rPr>
              <a:t>Moldova</a:t>
            </a:r>
            <a:endParaRPr b="1" sz="32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3200">
                <a:solidFill>
                  <a:schemeClr val="lt1"/>
                </a:solidFill>
              </a:rPr>
              <a:t>poate </a:t>
            </a:r>
            <a:r>
              <a:rPr b="1" lang="ro" sz="3200">
                <a:solidFill>
                  <a:schemeClr val="lt1"/>
                </a:solidFill>
              </a:rPr>
              <a:t>plăti</a:t>
            </a:r>
            <a:r>
              <a:rPr b="1" lang="ro" sz="3200">
                <a:solidFill>
                  <a:schemeClr val="lt1"/>
                </a:solidFill>
              </a:rPr>
              <a:t> cu</a:t>
            </a:r>
            <a:r>
              <a:rPr b="1" lang="ro" sz="3200">
                <a:solidFill>
                  <a:srgbClr val="FFFF00"/>
                </a:solidFill>
              </a:rPr>
              <a:t> mia</a:t>
            </a:r>
            <a:endParaRPr b="1" sz="3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775000" y="336800"/>
            <a:ext cx="3156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1500">
                <a:solidFill>
                  <a:schemeClr val="lt1"/>
                </a:solidFill>
              </a:rPr>
              <a:t>Va multumim!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1000">
                <a:solidFill>
                  <a:schemeClr val="lt1"/>
                </a:solidFill>
              </a:rPr>
              <a:t>___________________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00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775000" y="4198800"/>
            <a:ext cx="315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1100" u="sng">
                <a:solidFill>
                  <a:schemeClr val="hlink"/>
                </a:solidFill>
                <a:hlinkClick r:id="rId4"/>
              </a:rPr>
              <a:t>mia.bnm.md/business</a:t>
            </a:r>
            <a:r>
              <a:rPr lang="ro" sz="1100">
                <a:solidFill>
                  <a:srgbClr val="FFFF00"/>
                </a:solidFill>
              </a:rPr>
              <a:t> </a:t>
            </a:r>
            <a:endParaRPr sz="11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1100" u="sng">
                <a:solidFill>
                  <a:schemeClr val="hlink"/>
                </a:solidFill>
                <a:hlinkClick r:id="rId5"/>
              </a:rPr>
              <a:t>fintech@bnm.md</a:t>
            </a:r>
            <a:r>
              <a:rPr lang="ro" sz="1100">
                <a:solidFill>
                  <a:srgbClr val="FFFF00"/>
                </a:solidFill>
              </a:rPr>
              <a:t> </a:t>
            </a:r>
            <a:endParaRPr sz="11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 title="slide 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3706925" y="2746000"/>
            <a:ext cx="1752300" cy="71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0,7%</a:t>
            </a:r>
            <a:endParaRPr sz="4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 title="slide 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 title="Plata cu QR - cod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25" y="301675"/>
            <a:ext cx="8168450" cy="45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504275" y="4896450"/>
            <a:ext cx="6767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 sz="500" u="sng">
                <a:solidFill>
                  <a:schemeClr val="hlink"/>
                </a:solidFill>
                <a:hlinkClick r:id="rId6"/>
              </a:rPr>
              <a:t>youtube.com/watch?time_continue=1&amp;v=y5TNhRTtEFI&amp;embeds_referring_euri=https%3A%2F%2Fdocs.google.com%2F&amp;embeds_referring_origin=https%3A%2F%2Fdocs.google.com&amp;source_ve_path=Mjg2NjY</a:t>
            </a:r>
            <a:r>
              <a:rPr lang="ro" sz="500"/>
              <a:t> </a:t>
            </a:r>
            <a:endParaRPr sz="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 title="slide 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4">
            <a:alphaModFix/>
          </a:blip>
          <a:srcRect b="78590" l="62446" r="25793" t="0"/>
          <a:stretch/>
        </p:blipFill>
        <p:spPr>
          <a:xfrm>
            <a:off x="229500" y="319550"/>
            <a:ext cx="4283177" cy="8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467025" y="319550"/>
            <a:ext cx="297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 sz="2200">
                <a:solidFill>
                  <a:srgbClr val="FFFF00"/>
                </a:solidFill>
              </a:rPr>
              <a:t>Link de plată</a:t>
            </a:r>
            <a:endParaRPr b="1" sz="2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