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60" r:id="rId8"/>
    <p:sldId id="261" r:id="rId9"/>
    <p:sldId id="259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0" r:id="rId18"/>
  </p:sldIdLst>
  <p:sldSz cx="9144000" cy="5143500" type="screen16x9"/>
  <p:notesSz cx="6742113" cy="9875838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57EB3-8175-4EA4-BE76-E5E7F5A6C9A3}" v="11" dt="2026-05-14T09:07:29.764"/>
    <p1510:client id="{E3AAFF9A-8E98-45AA-98A5-A0B2ECFDF7F8}" v="4" dt="2026-05-14T13:12:30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46" d="100"/>
          <a:sy n="146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5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6354" tIns="53177" rIns="106354" bIns="5317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6354" tIns="53177" rIns="106354" bIns="53177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1828800"/>
            <a:ext cx="5943600" cy="5943600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4526280"/>
            <a:ext cx="9144000" cy="617220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502920" y="640080"/>
            <a:ext cx="64008" cy="2926080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85800" y="182880"/>
            <a:ext cx="1554480" cy="384048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685800" y="182880"/>
            <a:ext cx="15544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1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APELUL NR. 5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685800" y="685800"/>
            <a:ext cx="6858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kern="0" spc="500" dirty="0">
                <a:solidFill>
                  <a:srgbClr val="B8D8C2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PROGRAMUL DE GRANTURI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685800" y="1097280"/>
            <a:ext cx="68580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AGGRI</a:t>
            </a:r>
            <a:endParaRPr lang="en-US" sz="8000" dirty="0"/>
          </a:p>
        </p:txBody>
      </p:sp>
      <p:sp>
        <p:nvSpPr>
          <p:cNvPr id="10" name="Text 8"/>
          <p:cNvSpPr/>
          <p:nvPr/>
        </p:nvSpPr>
        <p:spPr>
          <a:xfrm>
            <a:off x="734190" y="2491740"/>
            <a:ext cx="4567662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Dezvoltarea</a:t>
            </a:r>
            <a:r>
              <a:rPr lang="en-US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sub-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sectoarelor</a:t>
            </a:r>
            <a:r>
              <a:rPr lang="en-US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ro-RO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gricole</a:t>
            </a:r>
            <a:endParaRPr lang="ro-RO" sz="1800" b="1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cu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potențial</a:t>
            </a:r>
            <a:r>
              <a:rPr lang="en-US" sz="1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nevalorificat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85800" y="4626864"/>
            <a:ext cx="5943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7269480" y="2011680"/>
            <a:ext cx="1600200" cy="960120"/>
          </a:xfrm>
          <a:prstGeom prst="rect">
            <a:avLst/>
          </a:prstGeom>
          <a:solidFill>
            <a:srgbClr val="003D22"/>
          </a:solidFill>
          <a:ln w="12700">
            <a:solidFill>
              <a:srgbClr val="6DB89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269480" y="2011680"/>
            <a:ext cx="160020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kern="0" spc="1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GRANT MAXIM</a:t>
            </a:r>
            <a:endParaRPr lang="en-US" sz="700" dirty="0"/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1.000.000</a:t>
            </a:r>
            <a:endParaRPr lang="en-US" sz="700" dirty="0"/>
          </a:p>
          <a:p>
            <a:pPr marL="0" indent="0" algn="ctr">
              <a:buNone/>
            </a:pPr>
            <a:r>
              <a:rPr lang="en-US" sz="9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USD</a:t>
            </a:r>
            <a:endParaRPr lang="en-US" sz="700" dirty="0"/>
          </a:p>
        </p:txBody>
      </p:sp>
      <p:sp>
        <p:nvSpPr>
          <p:cNvPr id="14" name="Shape 12"/>
          <p:cNvSpPr/>
          <p:nvPr/>
        </p:nvSpPr>
        <p:spPr>
          <a:xfrm>
            <a:off x="7269480" y="3127248"/>
            <a:ext cx="1600200" cy="914400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269480" y="3127248"/>
            <a:ext cx="1600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kern="0" spc="100" dirty="0">
                <a:solidFill>
                  <a:srgbClr val="003D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TERMEN LIMITĂ</a:t>
            </a:r>
            <a:endParaRPr lang="en-US" sz="700" dirty="0"/>
          </a:p>
          <a:p>
            <a:pPr marL="0" indent="0" algn="ctr">
              <a:buNone/>
            </a:pPr>
            <a:r>
              <a:rPr lang="en-US" sz="15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29 MAI 2026</a:t>
            </a:r>
            <a:endParaRPr lang="en-US" sz="700" dirty="0"/>
          </a:p>
          <a:p>
            <a:pPr marL="0" indent="0" algn="ctr">
              <a:buNone/>
            </a:pPr>
            <a:r>
              <a:rPr lang="en-US" sz="900" dirty="0">
                <a:solidFill>
                  <a:srgbClr val="003D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ora 17:00</a:t>
            </a:r>
            <a:endParaRPr lang="en-US" sz="700" dirty="0"/>
          </a:p>
        </p:txBody>
      </p:sp>
      <p:sp>
        <p:nvSpPr>
          <p:cNvPr id="16" name="Shape 14"/>
          <p:cNvSpPr/>
          <p:nvPr/>
        </p:nvSpPr>
        <p:spPr>
          <a:xfrm>
            <a:off x="7269480" y="932688"/>
            <a:ext cx="1600200" cy="960120"/>
          </a:xfrm>
          <a:prstGeom prst="rect">
            <a:avLst/>
          </a:prstGeom>
          <a:solidFill>
            <a:srgbClr val="004525"/>
          </a:solidFill>
          <a:ln w="12700">
            <a:solidFill>
              <a:srgbClr val="6DB89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269480" y="932688"/>
            <a:ext cx="160020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kern="0" spc="1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CO-FINANȚARE</a:t>
            </a:r>
            <a:endParaRPr lang="en-US" sz="700" dirty="0"/>
          </a:p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50%</a:t>
            </a:r>
            <a:endParaRPr lang="en-US" sz="700" dirty="0"/>
          </a:p>
          <a:p>
            <a:pPr marL="0" indent="0" algn="ct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contribuție proprie</a:t>
            </a:r>
            <a:endParaRPr lang="en-US" sz="700" dirty="0"/>
          </a:p>
        </p:txBody>
      </p:sp>
      <p:pic>
        <p:nvPicPr>
          <p:cNvPr id="19" name="Imagine 18">
            <a:extLst>
              <a:ext uri="{FF2B5EF4-FFF2-40B4-BE49-F238E27FC236}">
                <a16:creationId xmlns:a16="http://schemas.microsoft.com/office/drawing/2014/main" id="{F2148A70-97C0-A31F-BCE5-E1E48B044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944" y="4578316"/>
            <a:ext cx="397272" cy="457206"/>
          </a:xfrm>
          <a:prstGeom prst="rect">
            <a:avLst/>
          </a:prstGeom>
        </p:spPr>
      </p:pic>
      <p:pic>
        <p:nvPicPr>
          <p:cNvPr id="21" name="Grafic 20">
            <a:extLst>
              <a:ext uri="{FF2B5EF4-FFF2-40B4-BE49-F238E27FC236}">
                <a16:creationId xmlns:a16="http://schemas.microsoft.com/office/drawing/2014/main" id="{14002BDA-1E37-C552-A99C-F981AC2A2E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6153" y="4626864"/>
            <a:ext cx="2126488" cy="420624"/>
          </a:xfrm>
          <a:prstGeom prst="rect">
            <a:avLst/>
          </a:prstGeom>
        </p:spPr>
      </p:pic>
      <p:pic>
        <p:nvPicPr>
          <p:cNvPr id="25" name="Grafic 24">
            <a:extLst>
              <a:ext uri="{FF2B5EF4-FFF2-40B4-BE49-F238E27FC236}">
                <a16:creationId xmlns:a16="http://schemas.microsoft.com/office/drawing/2014/main" id="{3910D4FB-A206-C389-4D77-37D5EF1B96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180" y="4529774"/>
            <a:ext cx="1549670" cy="5542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REZULTATE OBȚINUTE PÂNĂ ACUM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Impactul programului AGGRI în agricultura Republicii Moldova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228600" y="1097280"/>
            <a:ext cx="2029968" cy="22860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228600" y="1097280"/>
            <a:ext cx="2029968" cy="10972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978408" y="1280160"/>
            <a:ext cx="548640" cy="548640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1371600"/>
            <a:ext cx="365760" cy="36576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228600" y="1920240"/>
            <a:ext cx="202996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5931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5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228600" y="2606040"/>
            <a:ext cx="20299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Apeluri lansate</a:t>
            </a:r>
            <a:endParaRPr lang="en-US" sz="950" dirty="0"/>
          </a:p>
        </p:txBody>
      </p:sp>
      <p:sp>
        <p:nvSpPr>
          <p:cNvPr id="15" name="Text 12"/>
          <p:cNvSpPr/>
          <p:nvPr/>
        </p:nvSpPr>
        <p:spPr>
          <a:xfrm>
            <a:off x="320040" y="2944368"/>
            <a:ext cx="18470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Programe consecutive de granturi din 202</a:t>
            </a:r>
            <a:r>
              <a:rPr lang="ro-RO" sz="8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850" dirty="0"/>
          </a:p>
        </p:txBody>
      </p:sp>
      <p:sp>
        <p:nvSpPr>
          <p:cNvPr id="16" name="Shape 13"/>
          <p:cNvSpPr/>
          <p:nvPr/>
        </p:nvSpPr>
        <p:spPr>
          <a:xfrm>
            <a:off x="2404872" y="1097280"/>
            <a:ext cx="2029968" cy="22860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2404872" y="1097280"/>
            <a:ext cx="2029968" cy="109728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3154680" y="1280160"/>
            <a:ext cx="548640" cy="548640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120" y="1371600"/>
            <a:ext cx="365760" cy="365760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2404872" y="1920240"/>
            <a:ext cx="202996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o-RO" sz="2800" b="1" dirty="0">
                <a:solidFill>
                  <a:srgbClr val="0A7A3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13</a:t>
            </a:r>
            <a:endParaRPr lang="en-US" sz="2800" dirty="0"/>
          </a:p>
        </p:txBody>
      </p:sp>
      <p:sp>
        <p:nvSpPr>
          <p:cNvPr id="21" name="Text 17"/>
          <p:cNvSpPr/>
          <p:nvPr/>
        </p:nvSpPr>
        <p:spPr>
          <a:xfrm>
            <a:off x="2404872" y="2606040"/>
            <a:ext cx="20299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o-RO" sz="950" b="1" kern="0" spc="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Contracte de grant semnate</a:t>
            </a:r>
            <a:endParaRPr lang="en-US" sz="950" dirty="0"/>
          </a:p>
        </p:txBody>
      </p:sp>
      <p:sp>
        <p:nvSpPr>
          <p:cNvPr id="22" name="Text 18"/>
          <p:cNvSpPr/>
          <p:nvPr/>
        </p:nvSpPr>
        <p:spPr>
          <a:xfrm>
            <a:off x="2496312" y="2944368"/>
            <a:ext cx="18470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Beneficiari din </a:t>
            </a:r>
            <a:r>
              <a:rPr lang="ro-RO" sz="8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sectorul zootehnic</a:t>
            </a:r>
            <a:endParaRPr lang="en-US" sz="850" dirty="0"/>
          </a:p>
        </p:txBody>
      </p:sp>
      <p:sp>
        <p:nvSpPr>
          <p:cNvPr id="23" name="Shape 19"/>
          <p:cNvSpPr/>
          <p:nvPr/>
        </p:nvSpPr>
        <p:spPr>
          <a:xfrm>
            <a:off x="4581144" y="1097280"/>
            <a:ext cx="2029968" cy="22860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Shape 20"/>
          <p:cNvSpPr/>
          <p:nvPr/>
        </p:nvSpPr>
        <p:spPr>
          <a:xfrm>
            <a:off x="4581144" y="1097280"/>
            <a:ext cx="2029968" cy="109728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21"/>
          <p:cNvSpPr/>
          <p:nvPr/>
        </p:nvSpPr>
        <p:spPr>
          <a:xfrm>
            <a:off x="5330952" y="1280160"/>
            <a:ext cx="548640" cy="548640"/>
          </a:xfrm>
          <a:prstGeom prst="ellipse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422392" y="1371600"/>
            <a:ext cx="365760" cy="365760"/>
          </a:xfrm>
          <a:prstGeom prst="rect">
            <a:avLst/>
          </a:prstGeom>
        </p:spPr>
      </p:pic>
      <p:sp>
        <p:nvSpPr>
          <p:cNvPr id="27" name="Text 22"/>
          <p:cNvSpPr/>
          <p:nvPr/>
        </p:nvSpPr>
        <p:spPr>
          <a:xfrm>
            <a:off x="4626864" y="1933956"/>
            <a:ext cx="202996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o-RO" sz="2800" b="1" dirty="0">
                <a:solidFill>
                  <a:srgbClr val="C8961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10.26 </a:t>
            </a:r>
            <a:r>
              <a:rPr lang="ro-RO" sz="2800" b="1" dirty="0" err="1">
                <a:solidFill>
                  <a:srgbClr val="C8961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mln</a:t>
            </a:r>
            <a:endParaRPr lang="en-US" sz="2800" dirty="0"/>
          </a:p>
        </p:txBody>
      </p:sp>
      <p:sp>
        <p:nvSpPr>
          <p:cNvPr id="28" name="Text 23"/>
          <p:cNvSpPr/>
          <p:nvPr/>
        </p:nvSpPr>
        <p:spPr>
          <a:xfrm>
            <a:off x="4581144" y="2606040"/>
            <a:ext cx="20299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USD</a:t>
            </a:r>
            <a:endParaRPr lang="en-US" sz="950" dirty="0"/>
          </a:p>
        </p:txBody>
      </p:sp>
      <p:sp>
        <p:nvSpPr>
          <p:cNvPr id="29" name="Text 24"/>
          <p:cNvSpPr/>
          <p:nvPr/>
        </p:nvSpPr>
        <p:spPr>
          <a:xfrm>
            <a:off x="4672584" y="2944368"/>
            <a:ext cx="18470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o-RO" sz="8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Valoarea granturilor pentru care au fost semnate </a:t>
            </a:r>
            <a:r>
              <a:rPr lang="ro-RO" sz="8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contrac</a:t>
            </a:r>
            <a:r>
              <a:rPr lang="en-US" sz="8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</a:t>
            </a:r>
            <a:r>
              <a:rPr lang="ro-RO" sz="8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</a:t>
            </a:r>
            <a:endParaRPr lang="en-US" sz="850" dirty="0"/>
          </a:p>
        </p:txBody>
      </p:sp>
      <p:sp>
        <p:nvSpPr>
          <p:cNvPr id="30" name="Shape 25"/>
          <p:cNvSpPr/>
          <p:nvPr/>
        </p:nvSpPr>
        <p:spPr>
          <a:xfrm>
            <a:off x="6757416" y="1097280"/>
            <a:ext cx="2029968" cy="22860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Shape 26"/>
          <p:cNvSpPr/>
          <p:nvPr/>
        </p:nvSpPr>
        <p:spPr>
          <a:xfrm>
            <a:off x="6757416" y="1097280"/>
            <a:ext cx="2029968" cy="109728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27"/>
          <p:cNvSpPr/>
          <p:nvPr/>
        </p:nvSpPr>
        <p:spPr>
          <a:xfrm>
            <a:off x="7507224" y="1280160"/>
            <a:ext cx="548640" cy="548640"/>
          </a:xfrm>
          <a:prstGeom prst="ellipse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664" y="1371600"/>
            <a:ext cx="365760" cy="365760"/>
          </a:xfrm>
          <a:prstGeom prst="rect">
            <a:avLst/>
          </a:prstGeom>
        </p:spPr>
      </p:pic>
      <p:sp>
        <p:nvSpPr>
          <p:cNvPr id="34" name="Text 28"/>
          <p:cNvSpPr/>
          <p:nvPr/>
        </p:nvSpPr>
        <p:spPr>
          <a:xfrm>
            <a:off x="6757416" y="1920240"/>
            <a:ext cx="202996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3D22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24 luni</a:t>
            </a:r>
            <a:endParaRPr lang="en-US" sz="2800" dirty="0"/>
          </a:p>
        </p:txBody>
      </p:sp>
      <p:sp>
        <p:nvSpPr>
          <p:cNvPr id="35" name="Text 29"/>
          <p:cNvSpPr/>
          <p:nvPr/>
        </p:nvSpPr>
        <p:spPr>
          <a:xfrm>
            <a:off x="6757416" y="2606040"/>
            <a:ext cx="20299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b="1" kern="0" spc="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Implementare</a:t>
            </a:r>
            <a:endParaRPr lang="en-US" sz="950" dirty="0"/>
          </a:p>
        </p:txBody>
      </p:sp>
      <p:sp>
        <p:nvSpPr>
          <p:cNvPr id="36" name="Text 30"/>
          <p:cNvSpPr/>
          <p:nvPr/>
        </p:nvSpPr>
        <p:spPr>
          <a:xfrm>
            <a:off x="6848856" y="2944368"/>
            <a:ext cx="18470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Durata maximă per sub-proiect investițional</a:t>
            </a:r>
            <a:endParaRPr lang="en-US" sz="850" dirty="0"/>
          </a:p>
        </p:txBody>
      </p:sp>
      <p:sp>
        <p:nvSpPr>
          <p:cNvPr id="37" name="Shape 31"/>
          <p:cNvSpPr/>
          <p:nvPr/>
        </p:nvSpPr>
        <p:spPr>
          <a:xfrm>
            <a:off x="109728" y="3474720"/>
            <a:ext cx="9034272" cy="120700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Text 32"/>
          <p:cNvSpPr/>
          <p:nvPr/>
        </p:nvSpPr>
        <p:spPr>
          <a:xfrm>
            <a:off x="411480" y="3566160"/>
            <a:ext cx="83210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Realizări cheie ale programului:</a:t>
            </a:r>
            <a:endParaRPr lang="en-US" sz="1050" dirty="0"/>
          </a:p>
        </p:txBody>
      </p:sp>
      <p:sp>
        <p:nvSpPr>
          <p:cNvPr id="39" name="Shape 33"/>
          <p:cNvSpPr/>
          <p:nvPr/>
        </p:nvSpPr>
        <p:spPr>
          <a:xfrm>
            <a:off x="411480" y="3954780"/>
            <a:ext cx="164592" cy="164592"/>
          </a:xfrm>
          <a:prstGeom prst="ellipse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34"/>
          <p:cNvSpPr/>
          <p:nvPr/>
        </p:nvSpPr>
        <p:spPr>
          <a:xfrm>
            <a:off x="685799" y="3877056"/>
            <a:ext cx="4101737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Ferme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zootehnice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modernizate</a:t>
            </a:r>
            <a:r>
              <a:rPr lang="ro-RO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alte 2 în proces de modernizare  </a:t>
            </a:r>
            <a:endParaRPr lang="en-US" sz="1000" dirty="0"/>
          </a:p>
        </p:txBody>
      </p:sp>
      <p:sp>
        <p:nvSpPr>
          <p:cNvPr id="45" name="Shape 39"/>
          <p:cNvSpPr/>
          <p:nvPr/>
        </p:nvSpPr>
        <p:spPr>
          <a:xfrm>
            <a:off x="411480" y="4297680"/>
            <a:ext cx="164592" cy="164592"/>
          </a:xfrm>
          <a:prstGeom prst="ellipse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42"/>
          <p:cNvSpPr/>
          <p:nvPr/>
        </p:nvSpPr>
        <p:spPr>
          <a:xfrm>
            <a:off x="684167" y="4229100"/>
            <a:ext cx="2423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o-RO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ferm</a:t>
            </a:r>
            <a:r>
              <a:rPr lang="ro-RO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 noi, construite de la 0 </a:t>
            </a:r>
            <a:endParaRPr lang="en-US" sz="1000" dirty="0"/>
          </a:p>
        </p:txBody>
      </p:sp>
      <p:pic>
        <p:nvPicPr>
          <p:cNvPr id="42" name="Imagine 41">
            <a:extLst>
              <a:ext uri="{FF2B5EF4-FFF2-40B4-BE49-F238E27FC236}">
                <a16:creationId xmlns:a16="http://schemas.microsoft.com/office/drawing/2014/main" id="{496198DB-C7EB-203E-96FD-83D55FB76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3149" y="3566160"/>
            <a:ext cx="985430" cy="9854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DE CE SĂ APLICI LA AGGRI?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motive puternice pentru fermierul modern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228600" y="10972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228600" y="1097280"/>
            <a:ext cx="2788920" cy="10972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365760" y="1280160"/>
            <a:ext cx="438912" cy="438912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" y="1362456"/>
            <a:ext cx="274320" cy="27432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932688" y="1252728"/>
            <a:ext cx="19659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Grant nerambursabil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365760" y="1810512"/>
            <a:ext cx="2514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Până la 1.000.000 USD care NU se restituie — investiție reală în viitorul fermei tale</a:t>
            </a:r>
            <a:endParaRPr lang="en-US" sz="950" dirty="0"/>
          </a:p>
        </p:txBody>
      </p:sp>
      <p:sp>
        <p:nvSpPr>
          <p:cNvPr id="15" name="Shape 12"/>
          <p:cNvSpPr/>
          <p:nvPr/>
        </p:nvSpPr>
        <p:spPr>
          <a:xfrm>
            <a:off x="3154680" y="10972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3154680" y="1097280"/>
            <a:ext cx="2788920" cy="109728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3291840" y="1280160"/>
            <a:ext cx="438912" cy="438912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136" y="1362456"/>
            <a:ext cx="274320" cy="27432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3858768" y="1252728"/>
            <a:ext cx="19659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Acces la piețe europene</a:t>
            </a:r>
            <a:endParaRPr lang="en-US" sz="1200" dirty="0"/>
          </a:p>
        </p:txBody>
      </p:sp>
      <p:sp>
        <p:nvSpPr>
          <p:cNvPr id="20" name="Text 16"/>
          <p:cNvSpPr/>
          <p:nvPr/>
        </p:nvSpPr>
        <p:spPr>
          <a:xfrm>
            <a:off x="3291840" y="1810512"/>
            <a:ext cx="2514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Modernizare conform standardelor UE deschide uși spre export și parteneriate internaționale</a:t>
            </a:r>
            <a:endParaRPr lang="en-US" sz="950" dirty="0"/>
          </a:p>
        </p:txBody>
      </p:sp>
      <p:sp>
        <p:nvSpPr>
          <p:cNvPr id="21" name="Shape 17"/>
          <p:cNvSpPr/>
          <p:nvPr/>
        </p:nvSpPr>
        <p:spPr>
          <a:xfrm>
            <a:off x="6080760" y="10972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Shape 18"/>
          <p:cNvSpPr/>
          <p:nvPr/>
        </p:nvSpPr>
        <p:spPr>
          <a:xfrm>
            <a:off x="6080760" y="1097280"/>
            <a:ext cx="2788920" cy="109728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19"/>
          <p:cNvSpPr/>
          <p:nvPr/>
        </p:nvSpPr>
        <p:spPr>
          <a:xfrm>
            <a:off x="6217920" y="1280160"/>
            <a:ext cx="438912" cy="438912"/>
          </a:xfrm>
          <a:prstGeom prst="ellipse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216" y="1362456"/>
            <a:ext cx="274320" cy="274320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6784848" y="1252728"/>
            <a:ext cx="19659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Tehnologie modernă</a:t>
            </a:r>
            <a:endParaRPr lang="en-US" sz="1200" dirty="0"/>
          </a:p>
        </p:txBody>
      </p:sp>
      <p:sp>
        <p:nvSpPr>
          <p:cNvPr id="26" name="Text 21"/>
          <p:cNvSpPr/>
          <p:nvPr/>
        </p:nvSpPr>
        <p:spPr>
          <a:xfrm>
            <a:off x="6217920" y="1810512"/>
            <a:ext cx="2514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Echipamente, automatizare, digitalizare — ferma ta la nivel de performanță europeană</a:t>
            </a:r>
            <a:endParaRPr lang="en-US" sz="950" dirty="0"/>
          </a:p>
        </p:txBody>
      </p:sp>
      <p:sp>
        <p:nvSpPr>
          <p:cNvPr id="27" name="Shape 22"/>
          <p:cNvSpPr/>
          <p:nvPr/>
        </p:nvSpPr>
        <p:spPr>
          <a:xfrm>
            <a:off x="228600" y="29260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Shape 23"/>
          <p:cNvSpPr/>
          <p:nvPr/>
        </p:nvSpPr>
        <p:spPr>
          <a:xfrm>
            <a:off x="228600" y="2926080"/>
            <a:ext cx="2788920" cy="109728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4"/>
          <p:cNvSpPr/>
          <p:nvPr/>
        </p:nvSpPr>
        <p:spPr>
          <a:xfrm>
            <a:off x="365760" y="3108960"/>
            <a:ext cx="438912" cy="438912"/>
          </a:xfrm>
          <a:prstGeom prst="ellipse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56" y="3191256"/>
            <a:ext cx="274320" cy="274320"/>
          </a:xfrm>
          <a:prstGeom prst="rect">
            <a:avLst/>
          </a:prstGeom>
        </p:spPr>
      </p:pic>
      <p:sp>
        <p:nvSpPr>
          <p:cNvPr id="31" name="Text 25"/>
          <p:cNvSpPr/>
          <p:nvPr/>
        </p:nvSpPr>
        <p:spPr>
          <a:xfrm>
            <a:off x="932688" y="3081528"/>
            <a:ext cx="19659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TVA 0% pe investiții</a:t>
            </a:r>
            <a:endParaRPr lang="en-US" sz="1200" dirty="0"/>
          </a:p>
        </p:txBody>
      </p:sp>
      <p:sp>
        <p:nvSpPr>
          <p:cNvPr id="32" name="Text 26"/>
          <p:cNvSpPr/>
          <p:nvPr/>
        </p:nvSpPr>
        <p:spPr>
          <a:xfrm>
            <a:off x="365760" y="3639312"/>
            <a:ext cx="2514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Avantaj fiscal semnificativ — toate achizițiile din grant sunt scutite de TVA</a:t>
            </a:r>
            <a:endParaRPr lang="en-US" sz="950" dirty="0"/>
          </a:p>
        </p:txBody>
      </p:sp>
      <p:sp>
        <p:nvSpPr>
          <p:cNvPr id="33" name="Shape 27"/>
          <p:cNvSpPr/>
          <p:nvPr/>
        </p:nvSpPr>
        <p:spPr>
          <a:xfrm>
            <a:off x="3154680" y="29260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28"/>
          <p:cNvSpPr/>
          <p:nvPr/>
        </p:nvSpPr>
        <p:spPr>
          <a:xfrm>
            <a:off x="3154680" y="2926080"/>
            <a:ext cx="2788920" cy="10972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29"/>
          <p:cNvSpPr/>
          <p:nvPr/>
        </p:nvSpPr>
        <p:spPr>
          <a:xfrm>
            <a:off x="3291840" y="3108960"/>
            <a:ext cx="438912" cy="438912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136" y="3191256"/>
            <a:ext cx="274320" cy="274320"/>
          </a:xfrm>
          <a:prstGeom prst="rect">
            <a:avLst/>
          </a:prstGeom>
        </p:spPr>
      </p:pic>
      <p:sp>
        <p:nvSpPr>
          <p:cNvPr id="37" name="Text 30"/>
          <p:cNvSpPr/>
          <p:nvPr/>
        </p:nvSpPr>
        <p:spPr>
          <a:xfrm>
            <a:off x="3858768" y="3081528"/>
            <a:ext cx="19659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Productivitate mai mare</a:t>
            </a:r>
            <a:endParaRPr lang="en-US" sz="1200" dirty="0"/>
          </a:p>
        </p:txBody>
      </p:sp>
      <p:sp>
        <p:nvSpPr>
          <p:cNvPr id="38" name="Text 31"/>
          <p:cNvSpPr/>
          <p:nvPr/>
        </p:nvSpPr>
        <p:spPr>
          <a:xfrm>
            <a:off x="3291840" y="3639312"/>
            <a:ext cx="2514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Costuri reduse, calitate superioară, eficiență crescută — profitabilitate garantată pe termen lung</a:t>
            </a:r>
            <a:endParaRPr lang="en-US" sz="950" dirty="0"/>
          </a:p>
        </p:txBody>
      </p:sp>
      <p:sp>
        <p:nvSpPr>
          <p:cNvPr id="39" name="Shape 32"/>
          <p:cNvSpPr/>
          <p:nvPr/>
        </p:nvSpPr>
        <p:spPr>
          <a:xfrm>
            <a:off x="6080760" y="29260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0" name="Shape 33"/>
          <p:cNvSpPr/>
          <p:nvPr/>
        </p:nvSpPr>
        <p:spPr>
          <a:xfrm>
            <a:off x="6080760" y="2926080"/>
            <a:ext cx="2788920" cy="109728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Shape 34"/>
          <p:cNvSpPr/>
          <p:nvPr/>
        </p:nvSpPr>
        <p:spPr>
          <a:xfrm>
            <a:off x="6217920" y="3108960"/>
            <a:ext cx="438912" cy="438912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216" y="3191256"/>
            <a:ext cx="274320" cy="274320"/>
          </a:xfrm>
          <a:prstGeom prst="rect">
            <a:avLst/>
          </a:prstGeom>
        </p:spPr>
      </p:pic>
      <p:sp>
        <p:nvSpPr>
          <p:cNvPr id="43" name="Text 35"/>
          <p:cNvSpPr/>
          <p:nvPr/>
        </p:nvSpPr>
        <p:spPr>
          <a:xfrm>
            <a:off x="6784848" y="3081528"/>
            <a:ext cx="196596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Suport tehnic complet</a:t>
            </a:r>
            <a:endParaRPr lang="en-US" sz="1200" dirty="0"/>
          </a:p>
        </p:txBody>
      </p:sp>
      <p:sp>
        <p:nvSpPr>
          <p:cNvPr id="44" name="Text 36"/>
          <p:cNvSpPr/>
          <p:nvPr/>
        </p:nvSpPr>
        <p:spPr>
          <a:xfrm>
            <a:off x="6217920" y="3639312"/>
            <a:ext cx="2514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Echipa UCIMPA/AIPA te însoțește pe tot parcursul implementării — de la dosar la finalizare</a:t>
            </a:r>
            <a:endParaRPr lang="en-US" sz="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RECOMANDĂRI PRACTICE PENTRU APLICANȚI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Pași concreți pentru un dosar reușit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182880" y="1078992"/>
            <a:ext cx="8778240" cy="6858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078992"/>
            <a:ext cx="73152" cy="6858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274320" y="1280160"/>
            <a:ext cx="594360" cy="29260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274320" y="1280160"/>
            <a:ext cx="594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01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005840" y="1124712"/>
            <a:ext cx="7772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Citește cu atenție Ghidul Aplicantului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1005840" y="1426464"/>
            <a:ext cx="7772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Descarcă varianta actualizată de pe aipa.gov.md și capmu.md. Verifică sub-sectorul eligibil și criteriile de evaluare aplicabile.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182880" y="1819656"/>
            <a:ext cx="8778240" cy="6858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82880" y="1819656"/>
            <a:ext cx="73152" cy="6858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274320" y="2020824"/>
            <a:ext cx="594360" cy="29260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274320" y="2020824"/>
            <a:ext cx="594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02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1005840" y="1865376"/>
            <a:ext cx="7772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Pregătește documentele din timp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1005840" y="2167128"/>
            <a:ext cx="7772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Dosarul complet include cererea, studiu de fezabilitate, plan de afaceri (5 ani), grafic de implementare, oferte furnizori.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182880" y="2560320"/>
            <a:ext cx="8778240" cy="6858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82880" y="2560320"/>
            <a:ext cx="73152" cy="6858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274320" y="2761488"/>
            <a:ext cx="594360" cy="29260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274320" y="2761488"/>
            <a:ext cx="594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03</a:t>
            </a:r>
            <a:endParaRPr lang="en-US" sz="1200" dirty="0"/>
          </a:p>
        </p:txBody>
      </p:sp>
      <p:sp>
        <p:nvSpPr>
          <p:cNvPr id="25" name="Text 23"/>
          <p:cNvSpPr/>
          <p:nvPr/>
        </p:nvSpPr>
        <p:spPr>
          <a:xfrm>
            <a:off x="1005840" y="2606040"/>
            <a:ext cx="7772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Elaborează un plan de afaceri solid</a:t>
            </a:r>
            <a:endParaRPr lang="en-US" sz="1250" dirty="0"/>
          </a:p>
        </p:txBody>
      </p:sp>
      <p:sp>
        <p:nvSpPr>
          <p:cNvPr id="26" name="Text 24"/>
          <p:cNvSpPr/>
          <p:nvPr/>
        </p:nvSpPr>
        <p:spPr>
          <a:xfrm>
            <a:off x="1005840" y="2907792"/>
            <a:ext cx="7772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Proiectul este evaluat tehnic și financiar. Indicii de profitabilitate, creșterea VAB și impactul asupra mediului sunt critici.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182880" y="3300984"/>
            <a:ext cx="8778240" cy="6858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182880" y="3300984"/>
            <a:ext cx="73152" cy="6858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274320" y="3502152"/>
            <a:ext cx="594360" cy="29260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274320" y="3502152"/>
            <a:ext cx="594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04</a:t>
            </a:r>
            <a:endParaRPr lang="en-US" sz="1200" dirty="0"/>
          </a:p>
        </p:txBody>
      </p:sp>
      <p:sp>
        <p:nvSpPr>
          <p:cNvPr id="31" name="Text 29"/>
          <p:cNvSpPr/>
          <p:nvPr/>
        </p:nvSpPr>
        <p:spPr>
          <a:xfrm>
            <a:off x="1005840" y="3346704"/>
            <a:ext cx="7772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Asigură co-finanțarea de 50%</a:t>
            </a:r>
            <a:endParaRPr lang="en-US" sz="1250" dirty="0"/>
          </a:p>
        </p:txBody>
      </p:sp>
      <p:sp>
        <p:nvSpPr>
          <p:cNvPr id="32" name="Text 30"/>
          <p:cNvSpPr/>
          <p:nvPr/>
        </p:nvSpPr>
        <p:spPr>
          <a:xfrm>
            <a:off x="1005840" y="3648456"/>
            <a:ext cx="7772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Pregătește dovezi clare: extrase de cont, contracte de credit sau garanții bancare. Fără acestea, contractul nu se semnează.</a:t>
            </a:r>
            <a:endParaRPr lang="en-US" sz="950" dirty="0"/>
          </a:p>
        </p:txBody>
      </p:sp>
      <p:sp>
        <p:nvSpPr>
          <p:cNvPr id="33" name="Shape 31"/>
          <p:cNvSpPr/>
          <p:nvPr/>
        </p:nvSpPr>
        <p:spPr>
          <a:xfrm>
            <a:off x="182880" y="4041648"/>
            <a:ext cx="8778240" cy="6858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182880" y="4041648"/>
            <a:ext cx="73152" cy="685800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274320" y="4242816"/>
            <a:ext cx="594360" cy="292608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274320" y="4242816"/>
            <a:ext cx="594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05</a:t>
            </a:r>
            <a:endParaRPr lang="en-US" sz="1200" dirty="0"/>
          </a:p>
        </p:txBody>
      </p:sp>
      <p:sp>
        <p:nvSpPr>
          <p:cNvPr id="37" name="Text 35"/>
          <p:cNvSpPr/>
          <p:nvPr/>
        </p:nvSpPr>
        <p:spPr>
          <a:xfrm>
            <a:off x="1005840" y="4087368"/>
            <a:ext cx="77724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Contactează biroul AIPA din raionul tău</a:t>
            </a:r>
            <a:endParaRPr lang="en-US" sz="1250" dirty="0"/>
          </a:p>
        </p:txBody>
      </p:sp>
      <p:sp>
        <p:nvSpPr>
          <p:cNvPr id="38" name="Text 36"/>
          <p:cNvSpPr/>
          <p:nvPr/>
        </p:nvSpPr>
        <p:spPr>
          <a:xfrm>
            <a:off x="1005840" y="4389120"/>
            <a:ext cx="777240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Experții teritoriali oferă clarificări gratuite. Nu depune un </a:t>
            </a:r>
            <a:r>
              <a:rPr lang="en-US" sz="9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dosar</a:t>
            </a: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incomplet</a:t>
            </a: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CONTACTE ȘI INFORMAȚII UTILE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Instituții și canale oficiale de comunicare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182880" y="1078992"/>
            <a:ext cx="4160520" cy="36576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078992"/>
            <a:ext cx="4160520" cy="10972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783080" y="1234440"/>
            <a:ext cx="822960" cy="822960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0" y="1371600"/>
            <a:ext cx="548640" cy="54864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320040" y="2176272"/>
            <a:ext cx="3840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05931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AIPA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320040" y="2633472"/>
            <a:ext cx="3840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Agenția de Intervenție și Plăți</a:t>
            </a:r>
            <a:endParaRPr lang="en-US" sz="1150" dirty="0"/>
          </a:p>
          <a:p>
            <a:pPr marL="0" indent="0" algn="ctr">
              <a:buNone/>
            </a:pPr>
            <a:r>
              <a:rPr lang="en-US" sz="11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pentru Agricultură</a:t>
            </a:r>
            <a:endParaRPr lang="en-US" sz="1150" dirty="0"/>
          </a:p>
        </p:txBody>
      </p:sp>
      <p:sp>
        <p:nvSpPr>
          <p:cNvPr id="15" name="Shape 12"/>
          <p:cNvSpPr/>
          <p:nvPr/>
        </p:nvSpPr>
        <p:spPr>
          <a:xfrm>
            <a:off x="457200" y="3246120"/>
            <a:ext cx="3657600" cy="54864"/>
          </a:xfrm>
          <a:prstGeom prst="rect">
            <a:avLst/>
          </a:prstGeom>
          <a:solidFill>
            <a:srgbClr val="DDE8E0"/>
          </a:solidFill>
          <a:ln w="12700">
            <a:solidFill>
              <a:srgbClr val="DDE8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457200" y="3401568"/>
            <a:ext cx="310896" cy="310896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8" y="3465576"/>
            <a:ext cx="182880" cy="182880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868680" y="3419856"/>
            <a:ext cx="3291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www.aipa.gov.md</a:t>
            </a:r>
            <a:endParaRPr lang="en-US" sz="1100" dirty="0"/>
          </a:p>
        </p:txBody>
      </p:sp>
      <p:sp>
        <p:nvSpPr>
          <p:cNvPr id="19" name="Shape 15"/>
          <p:cNvSpPr/>
          <p:nvPr/>
        </p:nvSpPr>
        <p:spPr>
          <a:xfrm>
            <a:off x="457200" y="3913632"/>
            <a:ext cx="310896" cy="310896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" y="3977640"/>
            <a:ext cx="182880" cy="182880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868680" y="3931920"/>
            <a:ext cx="3291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Oficii teritoriale în toate raioanele</a:t>
            </a:r>
            <a:endParaRPr lang="en-US" sz="1100" dirty="0"/>
          </a:p>
        </p:txBody>
      </p:sp>
      <p:sp>
        <p:nvSpPr>
          <p:cNvPr id="25" name="Shape 19"/>
          <p:cNvSpPr/>
          <p:nvPr/>
        </p:nvSpPr>
        <p:spPr>
          <a:xfrm>
            <a:off x="4663440" y="1078992"/>
            <a:ext cx="4160520" cy="365760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Shape 20"/>
          <p:cNvSpPr/>
          <p:nvPr/>
        </p:nvSpPr>
        <p:spPr>
          <a:xfrm>
            <a:off x="4663440" y="1078992"/>
            <a:ext cx="4160520" cy="109728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1"/>
          <p:cNvSpPr/>
          <p:nvPr/>
        </p:nvSpPr>
        <p:spPr>
          <a:xfrm>
            <a:off x="6263640" y="1234440"/>
            <a:ext cx="822960" cy="822960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1371600"/>
            <a:ext cx="548640" cy="548640"/>
          </a:xfrm>
          <a:prstGeom prst="rect">
            <a:avLst/>
          </a:prstGeom>
        </p:spPr>
      </p:pic>
      <p:sp>
        <p:nvSpPr>
          <p:cNvPr id="29" name="Text 22"/>
          <p:cNvSpPr/>
          <p:nvPr/>
        </p:nvSpPr>
        <p:spPr>
          <a:xfrm>
            <a:off x="4800600" y="2176272"/>
            <a:ext cx="3840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A7A3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UCIMPA / CAPMU</a:t>
            </a:r>
            <a:endParaRPr lang="en-US" sz="1800" dirty="0"/>
          </a:p>
        </p:txBody>
      </p:sp>
      <p:sp>
        <p:nvSpPr>
          <p:cNvPr id="30" name="Text 23"/>
          <p:cNvSpPr/>
          <p:nvPr/>
        </p:nvSpPr>
        <p:spPr>
          <a:xfrm>
            <a:off x="4800600" y="2633472"/>
            <a:ext cx="38404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Unitatea Consolidată pentru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Implementarea și Monitorizarea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Proiectelor</a:t>
            </a:r>
            <a:r>
              <a:rPr lang="en-US" sz="11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o-RO" sz="11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în domeniul agriculturii, finanțate de Banca Mondială</a:t>
            </a:r>
            <a:endParaRPr lang="en-US" sz="1100" dirty="0"/>
          </a:p>
        </p:txBody>
      </p:sp>
      <p:sp>
        <p:nvSpPr>
          <p:cNvPr id="31" name="Shape 24"/>
          <p:cNvSpPr/>
          <p:nvPr/>
        </p:nvSpPr>
        <p:spPr>
          <a:xfrm>
            <a:off x="4892040" y="3246120"/>
            <a:ext cx="3657600" cy="54864"/>
          </a:xfrm>
          <a:prstGeom prst="rect">
            <a:avLst/>
          </a:prstGeom>
          <a:solidFill>
            <a:srgbClr val="DDE8E0"/>
          </a:solidFill>
          <a:ln w="12700">
            <a:solidFill>
              <a:srgbClr val="DDE8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25"/>
          <p:cNvSpPr/>
          <p:nvPr/>
        </p:nvSpPr>
        <p:spPr>
          <a:xfrm>
            <a:off x="4892040" y="3401568"/>
            <a:ext cx="310896" cy="310896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3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048" y="3465576"/>
            <a:ext cx="182880" cy="182880"/>
          </a:xfrm>
          <a:prstGeom prst="rect">
            <a:avLst/>
          </a:prstGeom>
        </p:spPr>
      </p:pic>
      <p:sp>
        <p:nvSpPr>
          <p:cNvPr id="34" name="Text 26"/>
          <p:cNvSpPr/>
          <p:nvPr/>
        </p:nvSpPr>
        <p:spPr>
          <a:xfrm>
            <a:off x="5303520" y="3419856"/>
            <a:ext cx="3291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www.capmu.md</a:t>
            </a:r>
            <a:endParaRPr lang="en-US" sz="1100" dirty="0"/>
          </a:p>
        </p:txBody>
      </p:sp>
      <p:sp>
        <p:nvSpPr>
          <p:cNvPr id="38" name="Shape 29"/>
          <p:cNvSpPr/>
          <p:nvPr/>
        </p:nvSpPr>
        <p:spPr>
          <a:xfrm>
            <a:off x="4892040" y="3865953"/>
            <a:ext cx="310896" cy="310896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9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048" y="3929961"/>
            <a:ext cx="182880" cy="182880"/>
          </a:xfrm>
          <a:prstGeom prst="rect">
            <a:avLst/>
          </a:prstGeom>
        </p:spPr>
      </p:pic>
      <p:sp>
        <p:nvSpPr>
          <p:cNvPr id="40" name="Text 30"/>
          <p:cNvSpPr/>
          <p:nvPr/>
        </p:nvSpPr>
        <p:spPr>
          <a:xfrm>
            <a:off x="5303520" y="3884241"/>
            <a:ext cx="3291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Monitorizare și suport tehnic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0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75120" y="-1371600"/>
            <a:ext cx="5303520" cy="5303520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-1371600" y="3200400"/>
            <a:ext cx="4114800" cy="4114800"/>
          </a:xfrm>
          <a:prstGeom prst="ellipse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772400" y="3474720"/>
            <a:ext cx="2286000" cy="2286000"/>
          </a:xfrm>
          <a:prstGeom prst="ellipse">
            <a:avLst/>
          </a:prstGeom>
          <a:solidFill>
            <a:srgbClr val="C8961E">
              <a:alpha val="70000"/>
            </a:srgbClr>
          </a:solidFill>
          <a:ln w="12700">
            <a:solidFill>
              <a:srgbClr val="C8961E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60" y="182880"/>
            <a:ext cx="320040" cy="32004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848" y="182880"/>
            <a:ext cx="320040" cy="320040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336" y="182880"/>
            <a:ext cx="320040" cy="320040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824" y="182880"/>
            <a:ext cx="320040" cy="32004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312" y="182880"/>
            <a:ext cx="320040" cy="32004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548640" y="548640"/>
            <a:ext cx="6858000" cy="173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6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Viitorul</a:t>
            </a:r>
            <a:r>
              <a:rPr lang="en-US" sz="4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ro-RO" sz="4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unei activități agricole eficiente</a:t>
            </a:r>
            <a:endParaRPr lang="en-US" sz="4600" dirty="0"/>
          </a:p>
        </p:txBody>
      </p:sp>
      <p:sp>
        <p:nvSpPr>
          <p:cNvPr id="12" name="Text 5"/>
          <p:cNvSpPr/>
          <p:nvPr/>
        </p:nvSpPr>
        <p:spPr>
          <a:xfrm>
            <a:off x="548640" y="2240280"/>
            <a:ext cx="68580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300" dirty="0">
                <a:solidFill>
                  <a:srgbClr val="C8961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începe cu un dosar bine pregătit.</a:t>
            </a:r>
            <a:endParaRPr lang="en-US" sz="2300" dirty="0"/>
          </a:p>
        </p:txBody>
      </p:sp>
      <p:sp>
        <p:nvSpPr>
          <p:cNvPr id="13" name="Shape 6"/>
          <p:cNvSpPr/>
          <p:nvPr/>
        </p:nvSpPr>
        <p:spPr>
          <a:xfrm>
            <a:off x="548640" y="2907792"/>
            <a:ext cx="5029200" cy="64008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7"/>
          <p:cNvSpPr/>
          <p:nvPr/>
        </p:nvSpPr>
        <p:spPr>
          <a:xfrm>
            <a:off x="548640" y="3035808"/>
            <a:ext cx="6858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CCE8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AGGRI îți oferă grantul. Tu aduci viziunea.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CCE8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Împreună construim agricultura de mâine.</a:t>
            </a:r>
            <a:endParaRPr lang="en-US" sz="1600" dirty="0"/>
          </a:p>
        </p:txBody>
      </p:sp>
      <p:sp>
        <p:nvSpPr>
          <p:cNvPr id="15" name="Shape 8"/>
          <p:cNvSpPr/>
          <p:nvPr/>
        </p:nvSpPr>
        <p:spPr>
          <a:xfrm>
            <a:off x="548640" y="3977640"/>
            <a:ext cx="2926080" cy="530352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Text 9"/>
          <p:cNvSpPr/>
          <p:nvPr/>
        </p:nvSpPr>
        <p:spPr>
          <a:xfrm>
            <a:off x="548640" y="3977640"/>
            <a:ext cx="292608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DEPUNE DOSARUL PÂNĂ PE 29 MAI 2026</a:t>
            </a:r>
            <a:endParaRPr lang="en-US" sz="1050" dirty="0"/>
          </a:p>
        </p:txBody>
      </p:sp>
      <p:sp>
        <p:nvSpPr>
          <p:cNvPr id="17" name="Text 10"/>
          <p:cNvSpPr/>
          <p:nvPr/>
        </p:nvSpPr>
        <p:spPr>
          <a:xfrm>
            <a:off x="548640" y="4663440"/>
            <a:ext cx="50292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www.aipa.gov.md  ·  www.capmu.md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DESPRE PROIECTUL AGGRI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Investiții pentru Guvernanță, Creștere și Reziliență în Agricultură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274320" y="1097280"/>
            <a:ext cx="2697480" cy="2926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274320" y="1097280"/>
            <a:ext cx="2697480" cy="9144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411480" y="1261872"/>
            <a:ext cx="2423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150" dirty="0">
                <a:solidFill>
                  <a:srgbClr val="00593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FINANȚARE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411480" y="1536192"/>
            <a:ext cx="24231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Banca Mondială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411480" y="2057400"/>
            <a:ext cx="2423160" cy="1874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Proiect finanțat prin credit al Băncii Mondiale, conceput special pentru modernizarea agriculturii din Republica Moldova.</a:t>
            </a:r>
            <a:endParaRPr lang="en-US" sz="1150" dirty="0"/>
          </a:p>
        </p:txBody>
      </p:sp>
      <p:sp>
        <p:nvSpPr>
          <p:cNvPr id="14" name="Shape 12"/>
          <p:cNvSpPr/>
          <p:nvPr/>
        </p:nvSpPr>
        <p:spPr>
          <a:xfrm>
            <a:off x="3246120" y="1097280"/>
            <a:ext cx="2697480" cy="2926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3246120" y="1097280"/>
            <a:ext cx="2697480" cy="91440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3383280" y="1261872"/>
            <a:ext cx="2423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150" dirty="0">
                <a:solidFill>
                  <a:srgbClr val="0A7A3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IMPLEMENTARE</a:t>
            </a:r>
            <a:endParaRPr lang="en-US" sz="800" dirty="0"/>
          </a:p>
        </p:txBody>
      </p:sp>
      <p:sp>
        <p:nvSpPr>
          <p:cNvPr id="17" name="Text 15"/>
          <p:cNvSpPr/>
          <p:nvPr/>
        </p:nvSpPr>
        <p:spPr>
          <a:xfrm>
            <a:off x="3383280" y="1536192"/>
            <a:ext cx="24231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MAIA · AIPA · UCIMPA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3383280" y="2057400"/>
            <a:ext cx="2423160" cy="1874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Coordonat de Ministerul Agriculturii (MAIA), </a:t>
            </a:r>
            <a:r>
              <a:rPr lang="en-US" sz="11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implementat</a:t>
            </a:r>
            <a:r>
              <a:rPr lang="en-US" sz="11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1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prin</a:t>
            </a:r>
            <a:r>
              <a:rPr lang="en-US" sz="11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AIPA </a:t>
            </a:r>
            <a:r>
              <a:rPr lang="en-US" sz="11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și</a:t>
            </a:r>
            <a:r>
              <a:rPr lang="en-US" sz="11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UCIMPA.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6217920" y="1097280"/>
            <a:ext cx="2697480" cy="2926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6217920" y="1097280"/>
            <a:ext cx="2697480" cy="91440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6355080" y="1261872"/>
            <a:ext cx="2423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150" dirty="0">
                <a:solidFill>
                  <a:srgbClr val="C896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OBIECTIV CENTRAL</a:t>
            </a:r>
            <a:endParaRPr lang="en-US" sz="800" dirty="0"/>
          </a:p>
        </p:txBody>
      </p:sp>
      <p:sp>
        <p:nvSpPr>
          <p:cNvPr id="22" name="Text 20"/>
          <p:cNvSpPr/>
          <p:nvPr/>
        </p:nvSpPr>
        <p:spPr>
          <a:xfrm>
            <a:off x="6355080" y="1536192"/>
            <a:ext cx="24231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Modernizare &amp; Competitivitate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6355080" y="2057400"/>
            <a:ext cx="2423160" cy="1874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Creșterea productivității, alinierea la standardele europene de calitate, introducerea de noi tehnologii și sporirea veniturilor agricole.</a:t>
            </a:r>
            <a:endParaRPr lang="en-US" sz="1150" dirty="0"/>
          </a:p>
        </p:txBody>
      </p:sp>
      <p:sp>
        <p:nvSpPr>
          <p:cNvPr id="24" name="Shape 22"/>
          <p:cNvSpPr/>
          <p:nvPr/>
        </p:nvSpPr>
        <p:spPr>
          <a:xfrm>
            <a:off x="365760" y="4187952"/>
            <a:ext cx="475488" cy="475488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79392"/>
            <a:ext cx="292608" cy="292608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274320" y="4224528"/>
            <a:ext cx="2377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593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Productivitate mai mare</a:t>
            </a:r>
            <a:endParaRPr lang="en-US" sz="900" dirty="0"/>
          </a:p>
        </p:txBody>
      </p:sp>
      <p:sp>
        <p:nvSpPr>
          <p:cNvPr id="27" name="Shape 24"/>
          <p:cNvSpPr/>
          <p:nvPr/>
        </p:nvSpPr>
        <p:spPr>
          <a:xfrm>
            <a:off x="2542032" y="4187952"/>
            <a:ext cx="475488" cy="475488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472" y="4279392"/>
            <a:ext cx="292608" cy="292608"/>
          </a:xfrm>
          <a:prstGeom prst="rect">
            <a:avLst/>
          </a:prstGeom>
        </p:spPr>
      </p:pic>
      <p:sp>
        <p:nvSpPr>
          <p:cNvPr id="29" name="Text 25"/>
          <p:cNvSpPr/>
          <p:nvPr/>
        </p:nvSpPr>
        <p:spPr>
          <a:xfrm>
            <a:off x="2450592" y="4224528"/>
            <a:ext cx="2377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A7A3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Standarde europene</a:t>
            </a:r>
            <a:endParaRPr lang="en-US" sz="900" dirty="0"/>
          </a:p>
        </p:txBody>
      </p:sp>
      <p:sp>
        <p:nvSpPr>
          <p:cNvPr id="30" name="Shape 26"/>
          <p:cNvSpPr/>
          <p:nvPr/>
        </p:nvSpPr>
        <p:spPr>
          <a:xfrm>
            <a:off x="4718304" y="4187952"/>
            <a:ext cx="475488" cy="475488"/>
          </a:xfrm>
          <a:prstGeom prst="ellipse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744" y="4279392"/>
            <a:ext cx="292608" cy="292608"/>
          </a:xfrm>
          <a:prstGeom prst="rect">
            <a:avLst/>
          </a:prstGeom>
        </p:spPr>
      </p:pic>
      <p:sp>
        <p:nvSpPr>
          <p:cNvPr id="32" name="Text 27"/>
          <p:cNvSpPr/>
          <p:nvPr/>
        </p:nvSpPr>
        <p:spPr>
          <a:xfrm>
            <a:off x="4626864" y="4224528"/>
            <a:ext cx="2377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C896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Noi tehnologii</a:t>
            </a:r>
            <a:endParaRPr lang="en-US" sz="900" dirty="0"/>
          </a:p>
        </p:txBody>
      </p:sp>
      <p:sp>
        <p:nvSpPr>
          <p:cNvPr id="33" name="Shape 28"/>
          <p:cNvSpPr/>
          <p:nvPr/>
        </p:nvSpPr>
        <p:spPr>
          <a:xfrm>
            <a:off x="6894576" y="4187952"/>
            <a:ext cx="475488" cy="475488"/>
          </a:xfrm>
          <a:prstGeom prst="ellipse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016" y="4279392"/>
            <a:ext cx="292608" cy="292608"/>
          </a:xfrm>
          <a:prstGeom prst="rect">
            <a:avLst/>
          </a:prstGeom>
        </p:spPr>
      </p:pic>
      <p:sp>
        <p:nvSpPr>
          <p:cNvPr id="35" name="Text 29"/>
          <p:cNvSpPr/>
          <p:nvPr/>
        </p:nvSpPr>
        <p:spPr>
          <a:xfrm>
            <a:off x="6803136" y="4224528"/>
            <a:ext cx="237744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3D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Venituri agricole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DE CE CONTEAZĂ PROGRAMUL AGGRI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Provocările reale ale </a:t>
            </a:r>
            <a:r>
              <a:rPr lang="en-US" sz="1200" i="1" dirty="0" err="1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fermierilor</a:t>
            </a: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și soluțiile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182880" y="1051560"/>
            <a:ext cx="3200400" cy="36576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1280160"/>
            <a:ext cx="1463040" cy="146304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274320" y="2834640"/>
            <a:ext cx="3017520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Agricultura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are nevoie de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schimbare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48640" y="4389120"/>
            <a:ext cx="2651760" cy="54864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274320" y="4462272"/>
            <a:ext cx="3017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AGGRI este răspunsul</a:t>
            </a:r>
            <a:endParaRPr lang="en-US" sz="1000" dirty="0"/>
          </a:p>
        </p:txBody>
      </p:sp>
      <p:sp>
        <p:nvSpPr>
          <p:cNvPr id="14" name="Shape 11"/>
          <p:cNvSpPr/>
          <p:nvPr/>
        </p:nvSpPr>
        <p:spPr>
          <a:xfrm>
            <a:off x="3611880" y="1097280"/>
            <a:ext cx="2697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3611880" y="1097280"/>
            <a:ext cx="2697480" cy="10972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3749040" y="1261872"/>
            <a:ext cx="24231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05931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Infrastructură învechită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3749040" y="1737360"/>
            <a:ext cx="24231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Ferme și utilaje din epoca sovietică reduc eficiența și calitatea producției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6172200" y="1097280"/>
            <a:ext cx="2697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6172200" y="1097280"/>
            <a:ext cx="2697480" cy="109728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6309360" y="1261872"/>
            <a:ext cx="24231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C8961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Vulnerabilitate climatică</a:t>
            </a:r>
            <a:endParaRPr lang="en-US" sz="1250" dirty="0"/>
          </a:p>
        </p:txBody>
      </p:sp>
      <p:sp>
        <p:nvSpPr>
          <p:cNvPr id="21" name="Text 18"/>
          <p:cNvSpPr/>
          <p:nvPr/>
        </p:nvSpPr>
        <p:spPr>
          <a:xfrm>
            <a:off x="6309360" y="1737360"/>
            <a:ext cx="24231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Secete</a:t>
            </a:r>
            <a:r>
              <a:rPr lang="ro-RO" sz="10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</a:t>
            </a:r>
            <a:r>
              <a:rPr lang="en-US" sz="10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afectează tot mai sever recoltele an de an</a:t>
            </a:r>
            <a:endParaRPr lang="en-US" sz="1050" dirty="0"/>
          </a:p>
        </p:txBody>
      </p:sp>
      <p:sp>
        <p:nvSpPr>
          <p:cNvPr id="22" name="Shape 19"/>
          <p:cNvSpPr/>
          <p:nvPr/>
        </p:nvSpPr>
        <p:spPr>
          <a:xfrm>
            <a:off x="3611880" y="3063240"/>
            <a:ext cx="2697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Shape 20"/>
          <p:cNvSpPr/>
          <p:nvPr/>
        </p:nvSpPr>
        <p:spPr>
          <a:xfrm>
            <a:off x="3611880" y="3063240"/>
            <a:ext cx="2697480" cy="109728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1"/>
          <p:cNvSpPr/>
          <p:nvPr/>
        </p:nvSpPr>
        <p:spPr>
          <a:xfrm>
            <a:off x="3749040" y="3227832"/>
            <a:ext cx="24231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A7A3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Acces limitat la piețe</a:t>
            </a:r>
            <a:endParaRPr lang="en-US" sz="1250" dirty="0"/>
          </a:p>
        </p:txBody>
      </p:sp>
      <p:sp>
        <p:nvSpPr>
          <p:cNvPr id="25" name="Text 22"/>
          <p:cNvSpPr/>
          <p:nvPr/>
        </p:nvSpPr>
        <p:spPr>
          <a:xfrm>
            <a:off x="3749040" y="3703320"/>
            <a:ext cx="24231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Produsele moldovenești nu </a:t>
            </a:r>
            <a:r>
              <a:rPr lang="en-US" sz="10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ating</a:t>
            </a:r>
            <a:r>
              <a:rPr lang="en-US" sz="10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o-RO" sz="10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toate </a:t>
            </a:r>
            <a:r>
              <a:rPr lang="en-US" sz="10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standardele</a:t>
            </a:r>
            <a:r>
              <a:rPr lang="en-US" sz="10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UE necesare pentru export</a:t>
            </a:r>
            <a:endParaRPr lang="en-US" sz="1050" dirty="0"/>
          </a:p>
        </p:txBody>
      </p:sp>
      <p:sp>
        <p:nvSpPr>
          <p:cNvPr id="26" name="Shape 23"/>
          <p:cNvSpPr/>
          <p:nvPr/>
        </p:nvSpPr>
        <p:spPr>
          <a:xfrm>
            <a:off x="6172200" y="3063240"/>
            <a:ext cx="269748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Shape 24"/>
          <p:cNvSpPr/>
          <p:nvPr/>
        </p:nvSpPr>
        <p:spPr>
          <a:xfrm>
            <a:off x="6172200" y="3063240"/>
            <a:ext cx="2697480" cy="109728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5"/>
          <p:cNvSpPr/>
          <p:nvPr/>
        </p:nvSpPr>
        <p:spPr>
          <a:xfrm>
            <a:off x="6309360" y="3227832"/>
            <a:ext cx="24231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003D22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Costuri de producție mari</a:t>
            </a:r>
            <a:endParaRPr lang="en-US" sz="1250" dirty="0"/>
          </a:p>
        </p:txBody>
      </p:sp>
      <p:sp>
        <p:nvSpPr>
          <p:cNvPr id="29" name="Text 26"/>
          <p:cNvSpPr/>
          <p:nvPr/>
        </p:nvSpPr>
        <p:spPr>
          <a:xfrm>
            <a:off x="6309360" y="3703320"/>
            <a:ext cx="24231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Procesele manuale și lipsa tehnologiei mențin costuri ridicate și marje scăzute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37"/>
          <p:cNvSpPr/>
          <p:nvPr/>
        </p:nvSpPr>
        <p:spPr>
          <a:xfrm>
            <a:off x="6080760" y="2971800"/>
            <a:ext cx="278892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TIPURI DE GRANTURI DISPONIBILE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domenii de investiții finanțate prin AGGRI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211454" y="1097279"/>
            <a:ext cx="2760345" cy="1860041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73738" y="1097279"/>
            <a:ext cx="2788920" cy="109729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868680" y="1924050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kern="0" spc="120" dirty="0">
                <a:solidFill>
                  <a:srgbClr val="00593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ZOOTEHNIE</a:t>
            </a:r>
            <a:endParaRPr lang="en-US" sz="750" dirty="0"/>
          </a:p>
        </p:txBody>
      </p:sp>
      <p:sp>
        <p:nvSpPr>
          <p:cNvPr id="14" name="Text 11"/>
          <p:cNvSpPr/>
          <p:nvPr/>
        </p:nvSpPr>
        <p:spPr>
          <a:xfrm>
            <a:off x="811530" y="2247138"/>
            <a:ext cx="184709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Bovine — Lapte</a:t>
            </a:r>
            <a:endParaRPr lang="en-US" sz="1150" dirty="0"/>
          </a:p>
        </p:txBody>
      </p:sp>
      <p:sp>
        <p:nvSpPr>
          <p:cNvPr id="15" name="Text 12"/>
          <p:cNvSpPr/>
          <p:nvPr/>
        </p:nvSpPr>
        <p:spPr>
          <a:xfrm>
            <a:off x="320040" y="2260854"/>
            <a:ext cx="2514600" cy="8549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Modernizare grajduri, săli de muls, tancuri de răcire, achiziție animale de rasă</a:t>
            </a:r>
            <a:endParaRPr lang="en-US" sz="950" dirty="0"/>
          </a:p>
        </p:txBody>
      </p:sp>
      <p:sp>
        <p:nvSpPr>
          <p:cNvPr id="16" name="Shape 13"/>
          <p:cNvSpPr/>
          <p:nvPr/>
        </p:nvSpPr>
        <p:spPr>
          <a:xfrm>
            <a:off x="3143250" y="1751076"/>
            <a:ext cx="278892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3154680" y="1097280"/>
            <a:ext cx="2788920" cy="109728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6"/>
          <p:cNvSpPr/>
          <p:nvPr/>
        </p:nvSpPr>
        <p:spPr>
          <a:xfrm>
            <a:off x="3794760" y="2162175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kern="0" spc="120" dirty="0">
                <a:solidFill>
                  <a:srgbClr val="0A7A3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ZOOTEHNIE</a:t>
            </a:r>
            <a:endParaRPr lang="en-US" sz="750" dirty="0"/>
          </a:p>
        </p:txBody>
      </p:sp>
      <p:sp>
        <p:nvSpPr>
          <p:cNvPr id="21" name="Text 17"/>
          <p:cNvSpPr/>
          <p:nvPr/>
        </p:nvSpPr>
        <p:spPr>
          <a:xfrm>
            <a:off x="3783330" y="2247138"/>
            <a:ext cx="2011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Bovine &amp; Ovine — Carne</a:t>
            </a:r>
            <a:endParaRPr lang="en-US" sz="1150" dirty="0"/>
          </a:p>
        </p:txBody>
      </p:sp>
      <p:sp>
        <p:nvSpPr>
          <p:cNvPr id="22" name="Text 18"/>
          <p:cNvSpPr/>
          <p:nvPr/>
        </p:nvSpPr>
        <p:spPr>
          <a:xfrm>
            <a:off x="3291840" y="2245995"/>
            <a:ext cx="25146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Dotare ferme, abatoare staționar/mobil, linii de procesare a cărnii</a:t>
            </a:r>
            <a:endParaRPr lang="en-US" sz="950" dirty="0"/>
          </a:p>
        </p:txBody>
      </p:sp>
      <p:sp>
        <p:nvSpPr>
          <p:cNvPr id="23" name="Shape 19"/>
          <p:cNvSpPr/>
          <p:nvPr/>
        </p:nvSpPr>
        <p:spPr>
          <a:xfrm>
            <a:off x="6080760" y="1097280"/>
            <a:ext cx="2788920" cy="187452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Shape 20"/>
          <p:cNvSpPr/>
          <p:nvPr/>
        </p:nvSpPr>
        <p:spPr>
          <a:xfrm>
            <a:off x="6080760" y="1097280"/>
            <a:ext cx="2788920" cy="109728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2"/>
          <p:cNvSpPr/>
          <p:nvPr/>
        </p:nvSpPr>
        <p:spPr>
          <a:xfrm>
            <a:off x="6734556" y="2147126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kern="0" spc="120" dirty="0">
                <a:solidFill>
                  <a:srgbClr val="003D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BIOSECURITATE</a:t>
            </a:r>
            <a:endParaRPr lang="en-US" sz="750" dirty="0"/>
          </a:p>
        </p:txBody>
      </p:sp>
      <p:sp>
        <p:nvSpPr>
          <p:cNvPr id="28" name="Text 23"/>
          <p:cNvSpPr/>
          <p:nvPr/>
        </p:nvSpPr>
        <p:spPr>
          <a:xfrm>
            <a:off x="6727698" y="2212848"/>
            <a:ext cx="2011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Porcine &amp; Păsări</a:t>
            </a:r>
            <a:endParaRPr lang="en-US" sz="1150" dirty="0"/>
          </a:p>
        </p:txBody>
      </p:sp>
      <p:sp>
        <p:nvSpPr>
          <p:cNvPr id="29" name="Text 24"/>
          <p:cNvSpPr/>
          <p:nvPr/>
        </p:nvSpPr>
        <p:spPr>
          <a:xfrm>
            <a:off x="6217920" y="2245995"/>
            <a:ext cx="25146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Garduri, dezinfectare, sisteme frigorifice SOA — răspuns la PPA și gripă aviară</a:t>
            </a:r>
            <a:endParaRPr lang="en-US" sz="950" dirty="0"/>
          </a:p>
        </p:txBody>
      </p:sp>
      <p:sp>
        <p:nvSpPr>
          <p:cNvPr id="30" name="Shape 25"/>
          <p:cNvSpPr/>
          <p:nvPr/>
        </p:nvSpPr>
        <p:spPr>
          <a:xfrm>
            <a:off x="228600" y="2971800"/>
            <a:ext cx="2729484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Shape 26"/>
          <p:cNvSpPr/>
          <p:nvPr/>
        </p:nvSpPr>
        <p:spPr>
          <a:xfrm>
            <a:off x="228600" y="2971800"/>
            <a:ext cx="2732003" cy="109728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28"/>
          <p:cNvSpPr/>
          <p:nvPr/>
        </p:nvSpPr>
        <p:spPr>
          <a:xfrm>
            <a:off x="6689979" y="3994339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kern="0" spc="120" dirty="0">
                <a:solidFill>
                  <a:srgbClr val="C896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LEGUMICULTURĂ</a:t>
            </a:r>
            <a:endParaRPr lang="en-US" sz="750" dirty="0"/>
          </a:p>
        </p:txBody>
      </p:sp>
      <p:sp>
        <p:nvSpPr>
          <p:cNvPr id="35" name="Text 29"/>
          <p:cNvSpPr/>
          <p:nvPr/>
        </p:nvSpPr>
        <p:spPr>
          <a:xfrm>
            <a:off x="6675120" y="4098988"/>
            <a:ext cx="2011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Infrastructură Post-Recoltare</a:t>
            </a:r>
            <a:endParaRPr lang="en-US" sz="1150" dirty="0"/>
          </a:p>
        </p:txBody>
      </p:sp>
      <p:sp>
        <p:nvSpPr>
          <p:cNvPr id="36" name="Text 30"/>
          <p:cNvSpPr/>
          <p:nvPr/>
        </p:nvSpPr>
        <p:spPr>
          <a:xfrm>
            <a:off x="6206490" y="4098988"/>
            <a:ext cx="25146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Depozite frigorifice, linii sortare/calibrare, sisteme atmosferă controlată</a:t>
            </a:r>
            <a:endParaRPr lang="en-US" sz="950" dirty="0"/>
          </a:p>
        </p:txBody>
      </p:sp>
      <p:sp>
        <p:nvSpPr>
          <p:cNvPr id="37" name="Shape 31"/>
          <p:cNvSpPr/>
          <p:nvPr/>
        </p:nvSpPr>
        <p:spPr>
          <a:xfrm>
            <a:off x="3154680" y="2971800"/>
            <a:ext cx="278892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Shape 32"/>
          <p:cNvSpPr/>
          <p:nvPr/>
        </p:nvSpPr>
        <p:spPr>
          <a:xfrm>
            <a:off x="3154680" y="2971800"/>
            <a:ext cx="2788920" cy="10972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34"/>
          <p:cNvSpPr/>
          <p:nvPr/>
        </p:nvSpPr>
        <p:spPr>
          <a:xfrm>
            <a:off x="3801618" y="4003929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kern="0" spc="120" dirty="0">
                <a:solidFill>
                  <a:srgbClr val="00593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HORTICULTURA DE NIȘĂ</a:t>
            </a:r>
            <a:endParaRPr lang="en-US" sz="750" dirty="0"/>
          </a:p>
        </p:txBody>
      </p:sp>
      <p:sp>
        <p:nvSpPr>
          <p:cNvPr id="42" name="Text 35"/>
          <p:cNvSpPr/>
          <p:nvPr/>
        </p:nvSpPr>
        <p:spPr>
          <a:xfrm>
            <a:off x="3783330" y="4090797"/>
            <a:ext cx="2011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 err="1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Arbuști</a:t>
            </a:r>
            <a:r>
              <a:rPr lang="en-US" sz="11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ro-RO" sz="11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f</a:t>
            </a:r>
            <a:r>
              <a:rPr lang="en-US" sz="1150" b="1" dirty="0" err="1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ructiferi</a:t>
            </a:r>
            <a:endParaRPr lang="en-US" sz="1150" dirty="0"/>
          </a:p>
        </p:txBody>
      </p:sp>
      <p:sp>
        <p:nvSpPr>
          <p:cNvPr id="43" name="Text 36"/>
          <p:cNvSpPr/>
          <p:nvPr/>
        </p:nvSpPr>
        <p:spPr>
          <a:xfrm>
            <a:off x="3280410" y="4110228"/>
            <a:ext cx="25146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Plantații noi, sisteme irigare, protecție anti-grindină, material săditor certificat</a:t>
            </a:r>
            <a:endParaRPr lang="en-US" sz="950" dirty="0"/>
          </a:p>
        </p:txBody>
      </p:sp>
      <p:sp>
        <p:nvSpPr>
          <p:cNvPr id="45" name="Shape 38"/>
          <p:cNvSpPr/>
          <p:nvPr/>
        </p:nvSpPr>
        <p:spPr>
          <a:xfrm>
            <a:off x="6080760" y="2971800"/>
            <a:ext cx="2788920" cy="109728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40"/>
          <p:cNvSpPr/>
          <p:nvPr/>
        </p:nvSpPr>
        <p:spPr>
          <a:xfrm>
            <a:off x="834390" y="4011930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o-RO" sz="750" b="1" kern="0" spc="120" dirty="0">
                <a:solidFill>
                  <a:srgbClr val="0A7A3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SISTEME ALTERNATIVE DE CREȘTERE</a:t>
            </a:r>
            <a:endParaRPr lang="en-US" sz="750" dirty="0"/>
          </a:p>
        </p:txBody>
      </p:sp>
      <p:sp>
        <p:nvSpPr>
          <p:cNvPr id="49" name="Text 41"/>
          <p:cNvSpPr/>
          <p:nvPr/>
        </p:nvSpPr>
        <p:spPr>
          <a:xfrm>
            <a:off x="822960" y="4116134"/>
            <a:ext cx="2011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o-RO" sz="115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Găini ouătoare</a:t>
            </a:r>
            <a:endParaRPr lang="en-US" sz="1150" dirty="0"/>
          </a:p>
        </p:txBody>
      </p:sp>
      <p:sp>
        <p:nvSpPr>
          <p:cNvPr id="50" name="Text 42"/>
          <p:cNvSpPr/>
          <p:nvPr/>
        </p:nvSpPr>
        <p:spPr>
          <a:xfrm>
            <a:off x="374904" y="4112514"/>
            <a:ext cx="25146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o-RO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Cuști îmbunătățite sau sisteme alternative de creștere</a:t>
            </a:r>
            <a:endParaRPr lang="en-US" sz="950" dirty="0"/>
          </a:p>
        </p:txBody>
      </p:sp>
      <p:pic>
        <p:nvPicPr>
          <p:cNvPr id="54" name="Imagine 53">
            <a:extLst>
              <a:ext uri="{FF2B5EF4-FFF2-40B4-BE49-F238E27FC236}">
                <a16:creationId xmlns:a16="http://schemas.microsoft.com/office/drawing/2014/main" id="{E29982B0-8F31-FDA3-23CE-8B7239CE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45" t="51019" r="23371" b="15210"/>
          <a:stretch>
            <a:fillRect/>
          </a:stretch>
        </p:blipFill>
        <p:spPr>
          <a:xfrm>
            <a:off x="178309" y="1202055"/>
            <a:ext cx="2788920" cy="960120"/>
          </a:xfrm>
          <a:prstGeom prst="rect">
            <a:avLst/>
          </a:prstGeom>
        </p:spPr>
      </p:pic>
      <p:sp>
        <p:nvSpPr>
          <p:cNvPr id="11" name="Shape 9"/>
          <p:cNvSpPr/>
          <p:nvPr/>
        </p:nvSpPr>
        <p:spPr>
          <a:xfrm>
            <a:off x="211455" y="1954530"/>
            <a:ext cx="411480" cy="411480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79" y="2032254"/>
            <a:ext cx="256032" cy="256032"/>
          </a:xfrm>
          <a:prstGeom prst="rect">
            <a:avLst/>
          </a:prstGeom>
        </p:spPr>
      </p:pic>
      <p:sp>
        <p:nvSpPr>
          <p:cNvPr id="55" name="Text 16">
            <a:extLst>
              <a:ext uri="{FF2B5EF4-FFF2-40B4-BE49-F238E27FC236}">
                <a16:creationId xmlns:a16="http://schemas.microsoft.com/office/drawing/2014/main" id="{939B93CF-3246-2ACB-CB3B-55EB6520D2EB}"/>
              </a:ext>
            </a:extLst>
          </p:cNvPr>
          <p:cNvSpPr/>
          <p:nvPr/>
        </p:nvSpPr>
        <p:spPr>
          <a:xfrm>
            <a:off x="822960" y="2165985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 kern="0" spc="120" dirty="0">
                <a:solidFill>
                  <a:srgbClr val="0A7A3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ZOOTEHNIE</a:t>
            </a:r>
            <a:endParaRPr lang="en-US" sz="750" dirty="0"/>
          </a:p>
        </p:txBody>
      </p:sp>
      <p:pic>
        <p:nvPicPr>
          <p:cNvPr id="58" name="Imagine 57">
            <a:extLst>
              <a:ext uri="{FF2B5EF4-FFF2-40B4-BE49-F238E27FC236}">
                <a16:creationId xmlns:a16="http://schemas.microsoft.com/office/drawing/2014/main" id="{9139682E-096E-01A9-04A2-CE85A8BE65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907" b="28864"/>
          <a:stretch>
            <a:fillRect/>
          </a:stretch>
        </p:blipFill>
        <p:spPr>
          <a:xfrm>
            <a:off x="3156586" y="1223201"/>
            <a:ext cx="2788919" cy="950595"/>
          </a:xfrm>
          <a:prstGeom prst="rect">
            <a:avLst/>
          </a:prstGeom>
        </p:spPr>
      </p:pic>
      <p:sp>
        <p:nvSpPr>
          <p:cNvPr id="18" name="Shape 15"/>
          <p:cNvSpPr/>
          <p:nvPr/>
        </p:nvSpPr>
        <p:spPr>
          <a:xfrm>
            <a:off x="3280410" y="1933956"/>
            <a:ext cx="411480" cy="411480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564" y="2012442"/>
            <a:ext cx="256032" cy="256032"/>
          </a:xfrm>
          <a:prstGeom prst="rect">
            <a:avLst/>
          </a:prstGeom>
        </p:spPr>
      </p:pic>
      <p:pic>
        <p:nvPicPr>
          <p:cNvPr id="60" name="Imagine 59">
            <a:extLst>
              <a:ext uri="{FF2B5EF4-FFF2-40B4-BE49-F238E27FC236}">
                <a16:creationId xmlns:a16="http://schemas.microsoft.com/office/drawing/2014/main" id="{9E34B16E-67AE-642D-1DC0-D0B3CF2F2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028" b="24131"/>
          <a:stretch>
            <a:fillRect/>
          </a:stretch>
        </p:blipFill>
        <p:spPr>
          <a:xfrm>
            <a:off x="6084571" y="1216152"/>
            <a:ext cx="2793491" cy="955548"/>
          </a:xfrm>
          <a:prstGeom prst="rect">
            <a:avLst/>
          </a:prstGeom>
        </p:spPr>
      </p:pic>
      <p:sp>
        <p:nvSpPr>
          <p:cNvPr id="25" name="Shape 21"/>
          <p:cNvSpPr/>
          <p:nvPr/>
        </p:nvSpPr>
        <p:spPr>
          <a:xfrm>
            <a:off x="6217920" y="1948815"/>
            <a:ext cx="411480" cy="411480"/>
          </a:xfrm>
          <a:prstGeom prst="ellipse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644" y="2026539"/>
            <a:ext cx="256032" cy="256032"/>
          </a:xfrm>
          <a:prstGeom prst="rect">
            <a:avLst/>
          </a:prstGeom>
        </p:spPr>
      </p:pic>
      <p:pic>
        <p:nvPicPr>
          <p:cNvPr id="62" name="Imagine 61">
            <a:extLst>
              <a:ext uri="{FF2B5EF4-FFF2-40B4-BE49-F238E27FC236}">
                <a16:creationId xmlns:a16="http://schemas.microsoft.com/office/drawing/2014/main" id="{40DD7913-2EB0-CCFB-2D0E-44515372C6D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9669" b="15120"/>
          <a:stretch>
            <a:fillRect/>
          </a:stretch>
        </p:blipFill>
        <p:spPr>
          <a:xfrm>
            <a:off x="228600" y="3096007"/>
            <a:ext cx="2743200" cy="888492"/>
          </a:xfrm>
          <a:prstGeom prst="rect">
            <a:avLst/>
          </a:prstGeom>
        </p:spPr>
      </p:pic>
      <p:sp>
        <p:nvSpPr>
          <p:cNvPr id="46" name="Shape 39"/>
          <p:cNvSpPr/>
          <p:nvPr/>
        </p:nvSpPr>
        <p:spPr>
          <a:xfrm>
            <a:off x="297180" y="3871341"/>
            <a:ext cx="411480" cy="411480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7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04" y="3949065"/>
            <a:ext cx="256032" cy="256032"/>
          </a:xfrm>
          <a:prstGeom prst="rect">
            <a:avLst/>
          </a:prstGeom>
        </p:spPr>
      </p:pic>
      <p:pic>
        <p:nvPicPr>
          <p:cNvPr id="64" name="Imagine 63">
            <a:extLst>
              <a:ext uri="{FF2B5EF4-FFF2-40B4-BE49-F238E27FC236}">
                <a16:creationId xmlns:a16="http://schemas.microsoft.com/office/drawing/2014/main" id="{B37C080A-BDBC-D3BC-1EEA-44988AD9C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34051"/>
          <a:stretch>
            <a:fillRect/>
          </a:stretch>
        </p:blipFill>
        <p:spPr>
          <a:xfrm>
            <a:off x="3156587" y="3092958"/>
            <a:ext cx="2787013" cy="891541"/>
          </a:xfrm>
          <a:prstGeom prst="rect">
            <a:avLst/>
          </a:prstGeom>
        </p:spPr>
      </p:pic>
      <p:sp>
        <p:nvSpPr>
          <p:cNvPr id="39" name="Shape 33"/>
          <p:cNvSpPr/>
          <p:nvPr/>
        </p:nvSpPr>
        <p:spPr>
          <a:xfrm>
            <a:off x="3270885" y="3871341"/>
            <a:ext cx="411480" cy="411480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0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8609" y="3949065"/>
            <a:ext cx="256032" cy="256032"/>
          </a:xfrm>
          <a:prstGeom prst="rect">
            <a:avLst/>
          </a:prstGeom>
        </p:spPr>
      </p:pic>
      <p:pic>
        <p:nvPicPr>
          <p:cNvPr id="66" name="Imagine 65">
            <a:extLst>
              <a:ext uri="{FF2B5EF4-FFF2-40B4-BE49-F238E27FC236}">
                <a16:creationId xmlns:a16="http://schemas.microsoft.com/office/drawing/2014/main" id="{DD08BF7A-7C5E-2CB0-6AFE-AED31C2DBD5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38586"/>
          <a:stretch>
            <a:fillRect/>
          </a:stretch>
        </p:blipFill>
        <p:spPr>
          <a:xfrm>
            <a:off x="6074953" y="3081654"/>
            <a:ext cx="2793491" cy="891541"/>
          </a:xfrm>
          <a:prstGeom prst="rect">
            <a:avLst/>
          </a:prstGeom>
        </p:spPr>
      </p:pic>
      <p:sp>
        <p:nvSpPr>
          <p:cNvPr id="32" name="Shape 27"/>
          <p:cNvSpPr/>
          <p:nvPr/>
        </p:nvSpPr>
        <p:spPr>
          <a:xfrm>
            <a:off x="6191631" y="3832098"/>
            <a:ext cx="411480" cy="411480"/>
          </a:xfrm>
          <a:prstGeom prst="ellipse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3" name="Image 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9355" y="3909822"/>
            <a:ext cx="256032" cy="2560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CE INVESTIȚII SUNT ELIGIBILE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Categorii generale de cheltuieli finanțate prin grant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228600" y="10972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228600" y="1097280"/>
            <a:ext cx="73152" cy="173736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411480" y="1280160"/>
            <a:ext cx="438912" cy="438912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1362456"/>
            <a:ext cx="274320" cy="274320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3136392" y="1078991"/>
            <a:ext cx="2726944" cy="1754251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3154680" y="1074420"/>
            <a:ext cx="98932" cy="1754251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5"/>
          <p:cNvSpPr/>
          <p:nvPr/>
        </p:nvSpPr>
        <p:spPr>
          <a:xfrm>
            <a:off x="4572000" y="1261872"/>
            <a:ext cx="127101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Echipamente &amp; Utilaje</a:t>
            </a:r>
            <a:endParaRPr lang="en-US" sz="1200" dirty="0"/>
          </a:p>
        </p:txBody>
      </p:sp>
      <p:sp>
        <p:nvSpPr>
          <p:cNvPr id="20" name="Text 16"/>
          <p:cNvSpPr/>
          <p:nvPr/>
        </p:nvSpPr>
        <p:spPr>
          <a:xfrm>
            <a:off x="4572000" y="1810512"/>
            <a:ext cx="12344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Utilaje tehnologice, linii de sortare, sisteme frigorifice, software de trasabilitate</a:t>
            </a:r>
            <a:endParaRPr lang="en-US" sz="1000" dirty="0"/>
          </a:p>
        </p:txBody>
      </p:sp>
      <p:sp>
        <p:nvSpPr>
          <p:cNvPr id="21" name="Shape 17"/>
          <p:cNvSpPr/>
          <p:nvPr/>
        </p:nvSpPr>
        <p:spPr>
          <a:xfrm>
            <a:off x="6061710" y="10972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Shape 18"/>
          <p:cNvSpPr/>
          <p:nvPr/>
        </p:nvSpPr>
        <p:spPr>
          <a:xfrm>
            <a:off x="6080760" y="1097280"/>
            <a:ext cx="73152" cy="173736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0"/>
          <p:cNvSpPr/>
          <p:nvPr/>
        </p:nvSpPr>
        <p:spPr>
          <a:xfrm>
            <a:off x="7549432" y="1188402"/>
            <a:ext cx="1938528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 err="1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Animale</a:t>
            </a: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endParaRPr lang="ro-RO" sz="1200" b="1" dirty="0">
              <a:solidFill>
                <a:srgbClr val="1C2B1C"/>
              </a:solidFill>
              <a:latin typeface="Trebuchet MS" pitchFamily="34" charset="0"/>
              <a:ea typeface="Trebuchet MS" pitchFamily="34" charset="-122"/>
              <a:cs typeface="Trebuchet MS" pitchFamily="34" charset="-120"/>
            </a:endParaRPr>
          </a:p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de </a:t>
            </a:r>
            <a:r>
              <a:rPr lang="ro-RO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</a:t>
            </a:r>
            <a:r>
              <a:rPr lang="en-US" sz="1200" b="1" dirty="0" err="1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răsilă</a:t>
            </a:r>
            <a:endParaRPr lang="en-US" sz="1200" dirty="0"/>
          </a:p>
        </p:txBody>
      </p:sp>
      <p:sp>
        <p:nvSpPr>
          <p:cNvPr id="26" name="Text 21"/>
          <p:cNvSpPr/>
          <p:nvPr/>
        </p:nvSpPr>
        <p:spPr>
          <a:xfrm>
            <a:off x="7573899" y="1738185"/>
            <a:ext cx="1429512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Bovine, ovine, caprine certificate — inclusiv transport și carantină</a:t>
            </a:r>
            <a:endParaRPr lang="en-US" sz="1000" dirty="0"/>
          </a:p>
        </p:txBody>
      </p:sp>
      <p:sp>
        <p:nvSpPr>
          <p:cNvPr id="27" name="Shape 22"/>
          <p:cNvSpPr/>
          <p:nvPr/>
        </p:nvSpPr>
        <p:spPr>
          <a:xfrm>
            <a:off x="228600" y="29260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Shape 23"/>
          <p:cNvSpPr/>
          <p:nvPr/>
        </p:nvSpPr>
        <p:spPr>
          <a:xfrm>
            <a:off x="228600" y="2926080"/>
            <a:ext cx="73152" cy="1737360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5"/>
          <p:cNvSpPr/>
          <p:nvPr/>
        </p:nvSpPr>
        <p:spPr>
          <a:xfrm>
            <a:off x="1627632" y="3118104"/>
            <a:ext cx="1938528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Material </a:t>
            </a:r>
            <a:r>
              <a:rPr lang="ro-RO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</a:t>
            </a:r>
            <a:r>
              <a:rPr lang="en-US" sz="1200" b="1" dirty="0" err="1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ăditor</a:t>
            </a:r>
            <a:endParaRPr lang="en-US" sz="1200" dirty="0"/>
          </a:p>
        </p:txBody>
      </p:sp>
      <p:sp>
        <p:nvSpPr>
          <p:cNvPr id="32" name="Text 26"/>
          <p:cNvSpPr/>
          <p:nvPr/>
        </p:nvSpPr>
        <p:spPr>
          <a:xfrm>
            <a:off x="1628884" y="3639312"/>
            <a:ext cx="1251475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Butași, drajoni, răsaduri certificate fitosanitar pentru culturi de nișă</a:t>
            </a:r>
            <a:endParaRPr lang="en-US" sz="1000" dirty="0"/>
          </a:p>
        </p:txBody>
      </p:sp>
      <p:sp>
        <p:nvSpPr>
          <p:cNvPr id="33" name="Shape 27"/>
          <p:cNvSpPr/>
          <p:nvPr/>
        </p:nvSpPr>
        <p:spPr>
          <a:xfrm>
            <a:off x="3154680" y="29260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28"/>
          <p:cNvSpPr/>
          <p:nvPr/>
        </p:nvSpPr>
        <p:spPr>
          <a:xfrm>
            <a:off x="3154680" y="2926080"/>
            <a:ext cx="73152" cy="173736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0"/>
          <p:cNvSpPr/>
          <p:nvPr/>
        </p:nvSpPr>
        <p:spPr>
          <a:xfrm>
            <a:off x="4554220" y="3103944"/>
            <a:ext cx="141224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Sisteme de </a:t>
            </a:r>
            <a:r>
              <a:rPr lang="ro-RO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i</a:t>
            </a:r>
            <a:r>
              <a:rPr lang="en-US" sz="1200" b="1" dirty="0" err="1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rigare</a:t>
            </a: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endParaRPr lang="en-US" sz="1200" dirty="0"/>
          </a:p>
        </p:txBody>
      </p:sp>
      <p:sp>
        <p:nvSpPr>
          <p:cNvPr id="38" name="Text 31"/>
          <p:cNvSpPr/>
          <p:nvPr/>
        </p:nvSpPr>
        <p:spPr>
          <a:xfrm>
            <a:off x="4572000" y="3639312"/>
            <a:ext cx="1355344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Irigare prin picurare, rețele de aducțiune, sisteme de tratare și filtrare a apei</a:t>
            </a:r>
            <a:endParaRPr lang="en-US" sz="1000" dirty="0"/>
          </a:p>
        </p:txBody>
      </p:sp>
      <p:sp>
        <p:nvSpPr>
          <p:cNvPr id="39" name="Shape 32"/>
          <p:cNvSpPr/>
          <p:nvPr/>
        </p:nvSpPr>
        <p:spPr>
          <a:xfrm>
            <a:off x="6080760" y="2926080"/>
            <a:ext cx="2788920" cy="17373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0" name="Shape 33"/>
          <p:cNvSpPr/>
          <p:nvPr/>
        </p:nvSpPr>
        <p:spPr>
          <a:xfrm>
            <a:off x="6080760" y="2926080"/>
            <a:ext cx="73152" cy="1737360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35"/>
          <p:cNvSpPr/>
          <p:nvPr/>
        </p:nvSpPr>
        <p:spPr>
          <a:xfrm>
            <a:off x="7516368" y="3090672"/>
            <a:ext cx="1327625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Energie </a:t>
            </a:r>
            <a:r>
              <a:rPr lang="ro-RO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</a:t>
            </a:r>
            <a:r>
              <a:rPr lang="en-US" sz="1200" b="1" dirty="0" err="1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egenerabilă</a:t>
            </a:r>
            <a:endParaRPr lang="en-US" sz="1200" dirty="0"/>
          </a:p>
        </p:txBody>
      </p:sp>
      <p:sp>
        <p:nvSpPr>
          <p:cNvPr id="44" name="Text 36"/>
          <p:cNvSpPr/>
          <p:nvPr/>
        </p:nvSpPr>
        <p:spPr>
          <a:xfrm>
            <a:off x="7516368" y="3686937"/>
            <a:ext cx="1216152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Panouri solare, instalații pentru energie verde, echipamente de alimentare electrică</a:t>
            </a:r>
            <a:endParaRPr lang="en-US" sz="1000" dirty="0"/>
          </a:p>
        </p:txBody>
      </p:sp>
      <p:sp>
        <p:nvSpPr>
          <p:cNvPr id="45" name="Shape 37"/>
          <p:cNvSpPr/>
          <p:nvPr/>
        </p:nvSpPr>
        <p:spPr>
          <a:xfrm>
            <a:off x="228600" y="4645152"/>
            <a:ext cx="8686800" cy="164592"/>
          </a:xfrm>
          <a:prstGeom prst="rect">
            <a:avLst/>
          </a:prstGeom>
          <a:solidFill>
            <a:srgbClr val="E6F4EC"/>
          </a:solidFill>
          <a:ln w="6350">
            <a:solidFill>
              <a:srgbClr val="C2E0C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 38"/>
          <p:cNvSpPr/>
          <p:nvPr/>
        </p:nvSpPr>
        <p:spPr>
          <a:xfrm>
            <a:off x="320040" y="4645152"/>
            <a:ext cx="8412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003D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ℹ  Manoperă: max. 30% din cheltuielile directe  |  Drumuri &amp; tehnică agricolă: max. 25% (doar în proiecte complexe)  |  TVA: 0% pentru investițiile din grant</a:t>
            </a:r>
            <a:endParaRPr lang="en-US" sz="800" dirty="0"/>
          </a:p>
        </p:txBody>
      </p:sp>
      <p:pic>
        <p:nvPicPr>
          <p:cNvPr id="48" name="Imagine 47">
            <a:extLst>
              <a:ext uri="{FF2B5EF4-FFF2-40B4-BE49-F238E27FC236}">
                <a16:creationId xmlns:a16="http://schemas.microsoft.com/office/drawing/2014/main" id="{D6CCF424-5236-B165-5AAA-6343EB5570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2" t="9896" b="4291"/>
          <a:stretch>
            <a:fillRect/>
          </a:stretch>
        </p:blipFill>
        <p:spPr>
          <a:xfrm>
            <a:off x="306532" y="1097280"/>
            <a:ext cx="1307384" cy="173736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628885" y="1261872"/>
            <a:ext cx="139505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C2B1C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Construcții &amp; Modernizări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1628885" y="1810512"/>
            <a:ext cx="1358473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Grajduri, hale de procesare, depozite, spații de carantină, rețele utilitare, fundații</a:t>
            </a:r>
            <a:endParaRPr lang="en-US" sz="1000" dirty="0"/>
          </a:p>
        </p:txBody>
      </p:sp>
      <p:pic>
        <p:nvPicPr>
          <p:cNvPr id="50" name="Imagine 49">
            <a:extLst>
              <a:ext uri="{FF2B5EF4-FFF2-40B4-BE49-F238E27FC236}">
                <a16:creationId xmlns:a16="http://schemas.microsoft.com/office/drawing/2014/main" id="{1F668E74-0361-CF72-CDDC-79134CB80A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362"/>
          <a:stretch>
            <a:fillRect/>
          </a:stretch>
        </p:blipFill>
        <p:spPr>
          <a:xfrm>
            <a:off x="3236976" y="1080072"/>
            <a:ext cx="1115568" cy="1754568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4185920" y="1755648"/>
            <a:ext cx="329184" cy="329184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928" y="1819656"/>
            <a:ext cx="201168" cy="201168"/>
          </a:xfrm>
          <a:prstGeom prst="rect">
            <a:avLst/>
          </a:prstGeom>
        </p:spPr>
      </p:pic>
      <p:pic>
        <p:nvPicPr>
          <p:cNvPr id="52" name="Imagine 51">
            <a:extLst>
              <a:ext uri="{FF2B5EF4-FFF2-40B4-BE49-F238E27FC236}">
                <a16:creationId xmlns:a16="http://schemas.microsoft.com/office/drawing/2014/main" id="{C091CC01-B14B-046D-ED19-C2F25378F0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08" r="4350"/>
          <a:stretch>
            <a:fillRect/>
          </a:stretch>
        </p:blipFill>
        <p:spPr>
          <a:xfrm>
            <a:off x="6161404" y="1107949"/>
            <a:ext cx="1141395" cy="1737359"/>
          </a:xfrm>
          <a:prstGeom prst="rect">
            <a:avLst/>
          </a:prstGeom>
        </p:spPr>
      </p:pic>
      <p:sp>
        <p:nvSpPr>
          <p:cNvPr id="23" name="Shape 19"/>
          <p:cNvSpPr/>
          <p:nvPr/>
        </p:nvSpPr>
        <p:spPr>
          <a:xfrm>
            <a:off x="7134987" y="1764792"/>
            <a:ext cx="356616" cy="356616"/>
          </a:xfrm>
          <a:prstGeom prst="ellipse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283" y="1847088"/>
            <a:ext cx="222885" cy="222885"/>
          </a:xfrm>
          <a:prstGeom prst="rect">
            <a:avLst/>
          </a:prstGeom>
        </p:spPr>
      </p:pic>
      <p:pic>
        <p:nvPicPr>
          <p:cNvPr id="54" name="Imagine 53">
            <a:extLst>
              <a:ext uri="{FF2B5EF4-FFF2-40B4-BE49-F238E27FC236}">
                <a16:creationId xmlns:a16="http://schemas.microsoft.com/office/drawing/2014/main" id="{2CB388FA-D1C9-D46E-F542-6A437E21D3B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1" b="-1086"/>
          <a:stretch>
            <a:fillRect/>
          </a:stretch>
        </p:blipFill>
        <p:spPr>
          <a:xfrm>
            <a:off x="300007" y="2926080"/>
            <a:ext cx="1144746" cy="1760220"/>
          </a:xfrm>
          <a:prstGeom prst="rect">
            <a:avLst/>
          </a:prstGeom>
        </p:spPr>
      </p:pic>
      <p:sp>
        <p:nvSpPr>
          <p:cNvPr id="29" name="Shape 24"/>
          <p:cNvSpPr/>
          <p:nvPr/>
        </p:nvSpPr>
        <p:spPr>
          <a:xfrm>
            <a:off x="1225296" y="3502152"/>
            <a:ext cx="356616" cy="356616"/>
          </a:xfrm>
          <a:prstGeom prst="ellipse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6" name="Imagine 55">
            <a:extLst>
              <a:ext uri="{FF2B5EF4-FFF2-40B4-BE49-F238E27FC236}">
                <a16:creationId xmlns:a16="http://schemas.microsoft.com/office/drawing/2014/main" id="{2DBC5FF0-88A3-F97D-FB17-3563BBDFE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832" y="2921508"/>
            <a:ext cx="1111580" cy="1719072"/>
          </a:xfrm>
          <a:prstGeom prst="rect">
            <a:avLst/>
          </a:prstGeom>
        </p:spPr>
      </p:pic>
      <p:pic>
        <p:nvPicPr>
          <p:cNvPr id="30" name="Image 3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7592" y="3584448"/>
            <a:ext cx="222885" cy="222885"/>
          </a:xfrm>
          <a:prstGeom prst="rect">
            <a:avLst/>
          </a:prstGeom>
        </p:spPr>
      </p:pic>
      <p:sp>
        <p:nvSpPr>
          <p:cNvPr id="35" name="Shape 29"/>
          <p:cNvSpPr/>
          <p:nvPr/>
        </p:nvSpPr>
        <p:spPr>
          <a:xfrm>
            <a:off x="4155059" y="3484436"/>
            <a:ext cx="356616" cy="356616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6" name="Image 4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5099" y="3547872"/>
            <a:ext cx="222885" cy="222885"/>
          </a:xfrm>
          <a:prstGeom prst="rect">
            <a:avLst/>
          </a:prstGeom>
        </p:spPr>
      </p:pic>
      <p:pic>
        <p:nvPicPr>
          <p:cNvPr id="58" name="Imagine 57">
            <a:extLst>
              <a:ext uri="{FF2B5EF4-FFF2-40B4-BE49-F238E27FC236}">
                <a16:creationId xmlns:a16="http://schemas.microsoft.com/office/drawing/2014/main" id="{E4D56EC4-A821-F51C-2788-5FB314EEE8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1404" y="2929191"/>
            <a:ext cx="1114581" cy="1711389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7082499" y="3498152"/>
            <a:ext cx="356616" cy="356616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2" name="Image 5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3465" y="3557016"/>
            <a:ext cx="222885" cy="2228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CINE POATE APLICA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Beneficiari eligibili și condiții obligatorii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182880" y="1078992"/>
            <a:ext cx="3840480" cy="35661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182880" y="1078992"/>
            <a:ext cx="3840480" cy="10972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320040" y="1115568"/>
            <a:ext cx="35661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150" dirty="0">
                <a:solidFill>
                  <a:srgbClr val="A8C8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FORME JURIDICE ELIGIBILE</a:t>
            </a:r>
            <a:endParaRPr lang="en-US" sz="9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1444752"/>
            <a:ext cx="347472" cy="347472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49808" y="1463040"/>
            <a:ext cx="3108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Orice formă juridică legală: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338328" y="1920240"/>
            <a:ext cx="201168" cy="201168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621792" y="1892808"/>
            <a:ext cx="3246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Gospodărie țărănească (de fermier)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338328" y="2322576"/>
            <a:ext cx="201168" cy="201168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21792" y="2295144"/>
            <a:ext cx="3246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Întreprindere individuală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338328" y="2724912"/>
            <a:ext cx="201168" cy="201168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621792" y="2697480"/>
            <a:ext cx="3246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Societate cu Răspundere Limitată (SRL)</a:t>
            </a:r>
            <a:endParaRPr lang="en-US" sz="1050" dirty="0"/>
          </a:p>
        </p:txBody>
      </p:sp>
      <p:sp>
        <p:nvSpPr>
          <p:cNvPr id="20" name="Shape 17"/>
          <p:cNvSpPr/>
          <p:nvPr/>
        </p:nvSpPr>
        <p:spPr>
          <a:xfrm>
            <a:off x="338328" y="3127248"/>
            <a:ext cx="201168" cy="201168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621792" y="3099816"/>
            <a:ext cx="3246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Societate pe Acțiuni (SA)</a:t>
            </a:r>
            <a:endParaRPr lang="en-US" sz="1050" dirty="0"/>
          </a:p>
        </p:txBody>
      </p:sp>
      <p:sp>
        <p:nvSpPr>
          <p:cNvPr id="22" name="Shape 19"/>
          <p:cNvSpPr/>
          <p:nvPr/>
        </p:nvSpPr>
        <p:spPr>
          <a:xfrm>
            <a:off x="338328" y="3529584"/>
            <a:ext cx="201168" cy="201168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621792" y="3502152"/>
            <a:ext cx="3246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Cooperativă de întreprinzători</a:t>
            </a:r>
            <a:endParaRPr lang="en-US" sz="1050" dirty="0"/>
          </a:p>
        </p:txBody>
      </p:sp>
      <p:sp>
        <p:nvSpPr>
          <p:cNvPr id="24" name="Shape 21"/>
          <p:cNvSpPr/>
          <p:nvPr/>
        </p:nvSpPr>
        <p:spPr>
          <a:xfrm>
            <a:off x="338328" y="3931920"/>
            <a:ext cx="201168" cy="201168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2"/>
          <p:cNvSpPr/>
          <p:nvPr/>
        </p:nvSpPr>
        <p:spPr>
          <a:xfrm>
            <a:off x="621792" y="3904488"/>
            <a:ext cx="3246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Alte forme legale de întreprinzători</a:t>
            </a:r>
            <a:endParaRPr lang="en-US" sz="1050" dirty="0"/>
          </a:p>
        </p:txBody>
      </p:sp>
      <p:sp>
        <p:nvSpPr>
          <p:cNvPr id="26" name="Shape 23"/>
          <p:cNvSpPr/>
          <p:nvPr/>
        </p:nvSpPr>
        <p:spPr>
          <a:xfrm>
            <a:off x="182880" y="4315968"/>
            <a:ext cx="3840480" cy="329184"/>
          </a:xfrm>
          <a:prstGeom prst="rect">
            <a:avLst/>
          </a:prstGeom>
          <a:solidFill>
            <a:srgbClr val="FDECEA"/>
          </a:solidFill>
          <a:ln w="6350">
            <a:solidFill>
              <a:srgbClr val="E5B3A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4"/>
          <p:cNvSpPr/>
          <p:nvPr/>
        </p:nvSpPr>
        <p:spPr>
          <a:xfrm>
            <a:off x="320040" y="4315968"/>
            <a:ext cx="3566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✗  Persoanele fizice neînregistrate NU sunt eligibile</a:t>
            </a:r>
            <a:endParaRPr lang="en-US" sz="1000" dirty="0"/>
          </a:p>
        </p:txBody>
      </p:sp>
      <p:sp>
        <p:nvSpPr>
          <p:cNvPr id="28" name="Shape 25"/>
          <p:cNvSpPr/>
          <p:nvPr/>
        </p:nvSpPr>
        <p:spPr>
          <a:xfrm>
            <a:off x="4251960" y="1078992"/>
            <a:ext cx="4663440" cy="3566160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" name="Shape 26"/>
          <p:cNvSpPr/>
          <p:nvPr/>
        </p:nvSpPr>
        <p:spPr>
          <a:xfrm>
            <a:off x="4251960" y="1078992"/>
            <a:ext cx="4663440" cy="109728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7"/>
          <p:cNvSpPr/>
          <p:nvPr/>
        </p:nvSpPr>
        <p:spPr>
          <a:xfrm>
            <a:off x="4389120" y="1115568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100" dirty="0">
                <a:solidFill>
                  <a:srgbClr val="A8C8B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CONDIȚII OBLIGATORII DE ELIGIBILITATE</a:t>
            </a:r>
            <a:endParaRPr lang="en-US" sz="900" dirty="0"/>
          </a:p>
        </p:txBody>
      </p:sp>
      <p:sp>
        <p:nvSpPr>
          <p:cNvPr id="31" name="Shape 28"/>
          <p:cNvSpPr/>
          <p:nvPr/>
        </p:nvSpPr>
        <p:spPr>
          <a:xfrm>
            <a:off x="4407408" y="1508760"/>
            <a:ext cx="219456" cy="219456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29"/>
          <p:cNvSpPr/>
          <p:nvPr/>
        </p:nvSpPr>
        <p:spPr>
          <a:xfrm>
            <a:off x="4700016" y="1426464"/>
            <a:ext cx="4023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Înregistrare pe teritoriul RM</a:t>
            </a:r>
            <a:endParaRPr lang="en-US" sz="1050" dirty="0"/>
          </a:p>
        </p:txBody>
      </p:sp>
      <p:sp>
        <p:nvSpPr>
          <p:cNvPr id="33" name="Text 30"/>
          <p:cNvSpPr/>
          <p:nvPr/>
        </p:nvSpPr>
        <p:spPr>
          <a:xfrm>
            <a:off x="4700016" y="1645920"/>
            <a:ext cx="40233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EXCLUS mun. Chișinău și Bălți</a:t>
            </a:r>
            <a:endParaRPr lang="en-US" sz="900" dirty="0"/>
          </a:p>
        </p:txBody>
      </p:sp>
      <p:sp>
        <p:nvSpPr>
          <p:cNvPr id="34" name="Shape 31"/>
          <p:cNvSpPr/>
          <p:nvPr/>
        </p:nvSpPr>
        <p:spPr>
          <a:xfrm>
            <a:off x="4407408" y="2020824"/>
            <a:ext cx="219456" cy="219456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2"/>
          <p:cNvSpPr/>
          <p:nvPr/>
        </p:nvSpPr>
        <p:spPr>
          <a:xfrm>
            <a:off x="4700016" y="1883664"/>
            <a:ext cx="4023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Deținere legală bunuri imobile</a:t>
            </a:r>
            <a:endParaRPr lang="en-US" sz="1050" dirty="0"/>
          </a:p>
        </p:txBody>
      </p:sp>
      <p:sp>
        <p:nvSpPr>
          <p:cNvPr id="36" name="Text 33"/>
          <p:cNvSpPr/>
          <p:nvPr/>
        </p:nvSpPr>
        <p:spPr>
          <a:xfrm>
            <a:off x="4700016" y="2103120"/>
            <a:ext cx="40233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Min. 7 ani (arendă/comodat), înregistrat la ASP</a:t>
            </a:r>
            <a:endParaRPr lang="en-US" sz="900" dirty="0"/>
          </a:p>
        </p:txBody>
      </p:sp>
      <p:sp>
        <p:nvSpPr>
          <p:cNvPr id="37" name="Shape 34"/>
          <p:cNvSpPr/>
          <p:nvPr/>
        </p:nvSpPr>
        <p:spPr>
          <a:xfrm>
            <a:off x="4407408" y="2487168"/>
            <a:ext cx="219456" cy="219456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35"/>
          <p:cNvSpPr/>
          <p:nvPr/>
        </p:nvSpPr>
        <p:spPr>
          <a:xfrm>
            <a:off x="4700016" y="2340864"/>
            <a:ext cx="4023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Situație juridică și fiscală clară</a:t>
            </a:r>
            <a:endParaRPr lang="en-US" sz="1050" dirty="0"/>
          </a:p>
        </p:txBody>
      </p:sp>
      <p:sp>
        <p:nvSpPr>
          <p:cNvPr id="39" name="Text 36"/>
          <p:cNvSpPr/>
          <p:nvPr/>
        </p:nvSpPr>
        <p:spPr>
          <a:xfrm>
            <a:off x="4700016" y="2560320"/>
            <a:ext cx="40233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Fără restanțe, fără insolvabilitate sau lichidare</a:t>
            </a:r>
            <a:endParaRPr lang="en-US" sz="900" dirty="0"/>
          </a:p>
        </p:txBody>
      </p:sp>
      <p:sp>
        <p:nvSpPr>
          <p:cNvPr id="40" name="Shape 37"/>
          <p:cNvSpPr/>
          <p:nvPr/>
        </p:nvSpPr>
        <p:spPr>
          <a:xfrm>
            <a:off x="4398264" y="2901315"/>
            <a:ext cx="219456" cy="219456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38"/>
          <p:cNvSpPr/>
          <p:nvPr/>
        </p:nvSpPr>
        <p:spPr>
          <a:xfrm>
            <a:off x="4700016" y="2798064"/>
            <a:ext cx="4023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 de afaceri viabil (5 ani)</a:t>
            </a:r>
            <a:endParaRPr lang="en-US" sz="1050" dirty="0"/>
          </a:p>
        </p:txBody>
      </p:sp>
      <p:sp>
        <p:nvSpPr>
          <p:cNvPr id="42" name="Text 39"/>
          <p:cNvSpPr/>
          <p:nvPr/>
        </p:nvSpPr>
        <p:spPr>
          <a:xfrm>
            <a:off x="4700016" y="3017520"/>
            <a:ext cx="40233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Proiecții financiare, analiza de risc, indicatori de performanță</a:t>
            </a:r>
            <a:endParaRPr lang="en-US" sz="900" dirty="0"/>
          </a:p>
        </p:txBody>
      </p:sp>
      <p:sp>
        <p:nvSpPr>
          <p:cNvPr id="43" name="Shape 40"/>
          <p:cNvSpPr/>
          <p:nvPr/>
        </p:nvSpPr>
        <p:spPr>
          <a:xfrm>
            <a:off x="4407408" y="3393948"/>
            <a:ext cx="219456" cy="219456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41"/>
          <p:cNvSpPr/>
          <p:nvPr/>
        </p:nvSpPr>
        <p:spPr>
          <a:xfrm>
            <a:off x="4700016" y="3255264"/>
            <a:ext cx="4023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Co-finanțare de minimum 50%</a:t>
            </a:r>
            <a:endParaRPr lang="en-US" sz="1050" dirty="0"/>
          </a:p>
        </p:txBody>
      </p:sp>
      <p:sp>
        <p:nvSpPr>
          <p:cNvPr id="45" name="Text 42"/>
          <p:cNvSpPr/>
          <p:nvPr/>
        </p:nvSpPr>
        <p:spPr>
          <a:xfrm>
            <a:off x="4700016" y="3474720"/>
            <a:ext cx="40233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Din surse proprii sau atrase (credit bancar, garanții, furnizori)</a:t>
            </a:r>
            <a:endParaRPr lang="en-US" sz="900" dirty="0"/>
          </a:p>
        </p:txBody>
      </p:sp>
      <p:sp>
        <p:nvSpPr>
          <p:cNvPr id="46" name="Shape 43"/>
          <p:cNvSpPr/>
          <p:nvPr/>
        </p:nvSpPr>
        <p:spPr>
          <a:xfrm>
            <a:off x="4398264" y="3837813"/>
            <a:ext cx="219456" cy="219456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Text 44"/>
          <p:cNvSpPr/>
          <p:nvPr/>
        </p:nvSpPr>
        <p:spPr>
          <a:xfrm>
            <a:off x="4700016" y="3712464"/>
            <a:ext cx="4023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Angajament de neînstrăinare</a:t>
            </a:r>
            <a:endParaRPr lang="en-US" sz="1050" dirty="0"/>
          </a:p>
        </p:txBody>
      </p:sp>
      <p:sp>
        <p:nvSpPr>
          <p:cNvPr id="48" name="Text 45"/>
          <p:cNvSpPr/>
          <p:nvPr/>
        </p:nvSpPr>
        <p:spPr>
          <a:xfrm>
            <a:off x="4700016" y="3931920"/>
            <a:ext cx="402336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Investiția nu poate fi cedată 5 ani după finalizare</a:t>
            </a:r>
            <a:endParaRPr lang="en-US" sz="900" dirty="0"/>
          </a:p>
        </p:txBody>
      </p:sp>
      <p:sp>
        <p:nvSpPr>
          <p:cNvPr id="49" name="Shape 46"/>
          <p:cNvSpPr/>
          <p:nvPr/>
        </p:nvSpPr>
        <p:spPr>
          <a:xfrm>
            <a:off x="4251960" y="4315968"/>
            <a:ext cx="4663440" cy="329184"/>
          </a:xfrm>
          <a:prstGeom prst="rect">
            <a:avLst/>
          </a:prstGeom>
          <a:solidFill>
            <a:srgbClr val="FFF6E0"/>
          </a:solidFill>
          <a:ln w="635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47"/>
          <p:cNvSpPr/>
          <p:nvPr/>
        </p:nvSpPr>
        <p:spPr>
          <a:xfrm>
            <a:off x="4389120" y="4315968"/>
            <a:ext cx="438912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003D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 Îndeplinirea parțială a condițiilor atrage RESPINGEREA automată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CONDIȚII DE FINANȚARE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Plafoane, co-finanțare și mecanismul de grant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182880" y="1051560"/>
            <a:ext cx="3657600" cy="36576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274320" y="1188720"/>
            <a:ext cx="347472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50%</a:t>
            </a:r>
            <a:endParaRPr lang="en-US" sz="7200" dirty="0"/>
          </a:p>
        </p:txBody>
      </p:sp>
      <p:sp>
        <p:nvSpPr>
          <p:cNvPr id="11" name="Text 9"/>
          <p:cNvSpPr/>
          <p:nvPr/>
        </p:nvSpPr>
        <p:spPr>
          <a:xfrm>
            <a:off x="274320" y="2423160"/>
            <a:ext cx="3474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kern="0" spc="200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ACOPERIT DE GRANT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320040" y="2816352"/>
            <a:ext cx="3200400" cy="54864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274320" y="2926080"/>
            <a:ext cx="34747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C8961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50%</a:t>
            </a:r>
            <a:endParaRPr lang="en-US" sz="4800" dirty="0"/>
          </a:p>
        </p:txBody>
      </p:sp>
      <p:sp>
        <p:nvSpPr>
          <p:cNvPr id="14" name="Text 12"/>
          <p:cNvSpPr/>
          <p:nvPr/>
        </p:nvSpPr>
        <p:spPr>
          <a:xfrm>
            <a:off x="274320" y="3730752"/>
            <a:ext cx="3474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200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CO-FINANȚARE PROPRIE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182880" y="4069080"/>
            <a:ext cx="3657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Paritate obligatorie 50 / 50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182880" y="4370832"/>
            <a:ext cx="3657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 ESCROW dedicat sub-proiectului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160520" y="1051560"/>
            <a:ext cx="4754880" cy="804672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4160520" y="1051560"/>
            <a:ext cx="91440" cy="11430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370832" y="1106424"/>
            <a:ext cx="42976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005931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1.000.000 USD</a:t>
            </a:r>
            <a:endParaRPr lang="en-US" sz="2600" dirty="0"/>
          </a:p>
        </p:txBody>
      </p:sp>
      <p:sp>
        <p:nvSpPr>
          <p:cNvPr id="20" name="Text 18"/>
          <p:cNvSpPr/>
          <p:nvPr/>
        </p:nvSpPr>
        <p:spPr>
          <a:xfrm>
            <a:off x="4370832" y="1581912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8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SECTORUL ZOOTEHNIC &amp; LEGUMICOL</a:t>
            </a:r>
            <a:endParaRPr lang="en-US" sz="850" dirty="0"/>
          </a:p>
        </p:txBody>
      </p:sp>
      <p:sp>
        <p:nvSpPr>
          <p:cNvPr id="21" name="Text 19"/>
          <p:cNvSpPr/>
          <p:nvPr/>
        </p:nvSpPr>
        <p:spPr>
          <a:xfrm>
            <a:off x="4370832" y="1709928"/>
            <a:ext cx="42976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AAAA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Grant maxim per beneficiar</a:t>
            </a:r>
            <a:endParaRPr lang="en-US" sz="800" dirty="0"/>
          </a:p>
        </p:txBody>
      </p:sp>
      <p:sp>
        <p:nvSpPr>
          <p:cNvPr id="22" name="Shape 20"/>
          <p:cNvSpPr/>
          <p:nvPr/>
        </p:nvSpPr>
        <p:spPr>
          <a:xfrm>
            <a:off x="4160520" y="1938528"/>
            <a:ext cx="4754880" cy="804672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4160520" y="1938528"/>
            <a:ext cx="91440" cy="1143000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4370832" y="1993392"/>
            <a:ext cx="42976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0A7A3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300.000 USD</a:t>
            </a:r>
            <a:endParaRPr lang="en-US" sz="2600" dirty="0"/>
          </a:p>
        </p:txBody>
      </p:sp>
      <p:sp>
        <p:nvSpPr>
          <p:cNvPr id="25" name="Text 23"/>
          <p:cNvSpPr/>
          <p:nvPr/>
        </p:nvSpPr>
        <p:spPr>
          <a:xfrm>
            <a:off x="4370832" y="2468880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8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CULTURI NIȘĂ — COOPERATIVE</a:t>
            </a:r>
            <a:endParaRPr lang="en-US" sz="850" dirty="0"/>
          </a:p>
        </p:txBody>
      </p:sp>
      <p:sp>
        <p:nvSpPr>
          <p:cNvPr id="26" name="Text 24"/>
          <p:cNvSpPr/>
          <p:nvPr/>
        </p:nvSpPr>
        <p:spPr>
          <a:xfrm>
            <a:off x="4370832" y="2596896"/>
            <a:ext cx="42976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AAAA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Grant maxim pentru cooperative</a:t>
            </a:r>
            <a:endParaRPr lang="en-US" sz="800" dirty="0"/>
          </a:p>
        </p:txBody>
      </p:sp>
      <p:sp>
        <p:nvSpPr>
          <p:cNvPr id="27" name="Shape 25"/>
          <p:cNvSpPr/>
          <p:nvPr/>
        </p:nvSpPr>
        <p:spPr>
          <a:xfrm>
            <a:off x="4160520" y="2825496"/>
            <a:ext cx="4754880" cy="804672"/>
          </a:xfrm>
          <a:prstGeom prst="rect">
            <a:avLst/>
          </a:prstGeom>
          <a:solidFill>
            <a:srgbClr val="FFFFFF"/>
          </a:solidFill>
          <a:ln w="6350">
            <a:solidFill>
              <a:srgbClr val="DDE8E0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4160520" y="2825496"/>
            <a:ext cx="91440" cy="1143000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4370832" y="2880360"/>
            <a:ext cx="42976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C8961E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70.000 USD</a:t>
            </a:r>
            <a:endParaRPr lang="en-US" sz="2600" dirty="0"/>
          </a:p>
        </p:txBody>
      </p:sp>
      <p:sp>
        <p:nvSpPr>
          <p:cNvPr id="30" name="Text 28"/>
          <p:cNvSpPr/>
          <p:nvPr/>
        </p:nvSpPr>
        <p:spPr>
          <a:xfrm>
            <a:off x="4370832" y="3355848"/>
            <a:ext cx="42976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8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CULTURI NIȘĂ — INDIVIDUAL</a:t>
            </a:r>
            <a:endParaRPr lang="en-US" sz="850" dirty="0"/>
          </a:p>
        </p:txBody>
      </p:sp>
      <p:sp>
        <p:nvSpPr>
          <p:cNvPr id="31" name="Text 29"/>
          <p:cNvSpPr/>
          <p:nvPr/>
        </p:nvSpPr>
        <p:spPr>
          <a:xfrm>
            <a:off x="4370832" y="3483864"/>
            <a:ext cx="429768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AAAA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Grant maxim beneficiar individual</a:t>
            </a:r>
            <a:endParaRPr lang="en-US" sz="800" dirty="0"/>
          </a:p>
        </p:txBody>
      </p:sp>
      <p:sp>
        <p:nvSpPr>
          <p:cNvPr id="32" name="Shape 30"/>
          <p:cNvSpPr/>
          <p:nvPr/>
        </p:nvSpPr>
        <p:spPr>
          <a:xfrm>
            <a:off x="4160520" y="3767328"/>
            <a:ext cx="4754880" cy="914400"/>
          </a:xfrm>
          <a:prstGeom prst="rect">
            <a:avLst/>
          </a:prstGeom>
          <a:solidFill>
            <a:srgbClr val="E6F4EC"/>
          </a:solidFill>
          <a:ln w="6350">
            <a:solidFill>
              <a:srgbClr val="C2E0C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4315968" y="3931920"/>
            <a:ext cx="45720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003D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Surse acceptate de co-finanțare:</a:t>
            </a:r>
            <a:endParaRPr lang="en-US" sz="950" dirty="0"/>
          </a:p>
        </p:txBody>
      </p:sp>
      <p:sp>
        <p:nvSpPr>
          <p:cNvPr id="34" name="Text 32"/>
          <p:cNvSpPr/>
          <p:nvPr/>
        </p:nvSpPr>
        <p:spPr>
          <a:xfrm>
            <a:off x="4315968" y="4160520"/>
            <a:ext cx="45720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Resurse proprii  ·  Credite bancare  ·  Credite nebancare  ·  Credit tehnic (furnizori + garanție bancară)  ·  Garanții bancare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PROCESUL DE APLICARE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etape clare de la dosar la semnarea contractului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PROCESUL DE APLICARE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etape clare de la dosar la semnarea contractului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endParaRPr lang="en-US" sz="800" dirty="0"/>
          </a:p>
        </p:txBody>
      </p:sp>
      <p:sp>
        <p:nvSpPr>
          <p:cNvPr id="13" name="Shape 11"/>
          <p:cNvSpPr/>
          <p:nvPr/>
        </p:nvSpPr>
        <p:spPr>
          <a:xfrm>
            <a:off x="594360" y="1508760"/>
            <a:ext cx="7955280" cy="64008"/>
          </a:xfrm>
          <a:prstGeom prst="rect">
            <a:avLst/>
          </a:prstGeom>
          <a:solidFill>
            <a:srgbClr val="DDE8E0"/>
          </a:solidFill>
          <a:ln w="12700">
            <a:solidFill>
              <a:srgbClr val="DDE8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621792" y="1234440"/>
            <a:ext cx="594360" cy="594360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621792" y="123444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667512" y="941832"/>
            <a:ext cx="512064" cy="2286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67512" y="941832"/>
            <a:ext cx="5120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29 MAI 2026</a:t>
            </a:r>
            <a:endParaRPr lang="en-US" sz="650" dirty="0"/>
          </a:p>
        </p:txBody>
      </p:sp>
      <p:sp>
        <p:nvSpPr>
          <p:cNvPr id="18" name="Text 16"/>
          <p:cNvSpPr/>
          <p:nvPr/>
        </p:nvSpPr>
        <p:spPr>
          <a:xfrm>
            <a:off x="274320" y="1892808"/>
            <a:ext cx="12984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Depunere dosar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274320" y="2286000"/>
            <a:ext cx="129844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Oficii AIPA, documente sigilate &amp; numerotate</a:t>
            </a:r>
            <a:endParaRPr lang="en-US" sz="750" dirty="0"/>
          </a:p>
        </p:txBody>
      </p:sp>
      <p:sp>
        <p:nvSpPr>
          <p:cNvPr id="20" name="Shape 18"/>
          <p:cNvSpPr/>
          <p:nvPr/>
        </p:nvSpPr>
        <p:spPr>
          <a:xfrm>
            <a:off x="2633472" y="1234440"/>
            <a:ext cx="594360" cy="594360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2633472" y="123444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2679192" y="941832"/>
            <a:ext cx="512064" cy="228600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2679192" y="941832"/>
            <a:ext cx="5120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zile</a:t>
            </a:r>
            <a:endParaRPr lang="en-US" sz="650" dirty="0"/>
          </a:p>
        </p:txBody>
      </p:sp>
      <p:sp>
        <p:nvSpPr>
          <p:cNvPr id="24" name="Text 22"/>
          <p:cNvSpPr/>
          <p:nvPr/>
        </p:nvSpPr>
        <p:spPr>
          <a:xfrm>
            <a:off x="2286000" y="1892808"/>
            <a:ext cx="12984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Verificare preliminara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>
            <a:off x="2286000" y="2286000"/>
            <a:ext cx="129844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Autenticitate documente, integritate dosar</a:t>
            </a:r>
            <a:endParaRPr lang="en-US" sz="750" dirty="0"/>
          </a:p>
        </p:txBody>
      </p:sp>
      <p:sp>
        <p:nvSpPr>
          <p:cNvPr id="26" name="Shape 24"/>
          <p:cNvSpPr/>
          <p:nvPr/>
        </p:nvSpPr>
        <p:spPr>
          <a:xfrm>
            <a:off x="4645152" y="1234440"/>
            <a:ext cx="594360" cy="594360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4645152" y="123444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3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690872" y="941832"/>
            <a:ext cx="512064" cy="2286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4690872" y="941832"/>
            <a:ext cx="5120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zile</a:t>
            </a:r>
            <a:endParaRPr lang="en-US" sz="650" dirty="0"/>
          </a:p>
        </p:txBody>
      </p:sp>
      <p:sp>
        <p:nvSpPr>
          <p:cNvPr id="30" name="Text 28"/>
          <p:cNvSpPr/>
          <p:nvPr/>
        </p:nvSpPr>
        <p:spPr>
          <a:xfrm>
            <a:off x="4297680" y="1892808"/>
            <a:ext cx="12984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Control administrativ</a:t>
            </a:r>
            <a:endParaRPr lang="en-US" sz="900" dirty="0"/>
          </a:p>
        </p:txBody>
      </p:sp>
      <p:sp>
        <p:nvSpPr>
          <p:cNvPr id="31" name="Text 29"/>
          <p:cNvSpPr/>
          <p:nvPr/>
        </p:nvSpPr>
        <p:spPr>
          <a:xfrm>
            <a:off x="4297680" y="2286000"/>
            <a:ext cx="129844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Completitudine, eligibilitate solicitant</a:t>
            </a:r>
            <a:endParaRPr lang="en-US" sz="750" dirty="0"/>
          </a:p>
        </p:txBody>
      </p:sp>
      <p:sp>
        <p:nvSpPr>
          <p:cNvPr id="32" name="Shape 30"/>
          <p:cNvSpPr/>
          <p:nvPr/>
        </p:nvSpPr>
        <p:spPr>
          <a:xfrm>
            <a:off x="6656832" y="1234440"/>
            <a:ext cx="594360" cy="594360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6656832" y="1234440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4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702552" y="941832"/>
            <a:ext cx="512064" cy="228600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6702552" y="941832"/>
            <a:ext cx="5120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 zile</a:t>
            </a:r>
            <a:endParaRPr lang="en-US" sz="650" dirty="0"/>
          </a:p>
        </p:txBody>
      </p:sp>
      <p:sp>
        <p:nvSpPr>
          <p:cNvPr id="36" name="Text 34"/>
          <p:cNvSpPr/>
          <p:nvPr/>
        </p:nvSpPr>
        <p:spPr>
          <a:xfrm>
            <a:off x="6309360" y="1892808"/>
            <a:ext cx="12984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Inspectie pe teren</a:t>
            </a:r>
            <a:endParaRPr lang="en-US" sz="900" dirty="0"/>
          </a:p>
        </p:txBody>
      </p:sp>
      <p:sp>
        <p:nvSpPr>
          <p:cNvPr id="37" name="Text 35"/>
          <p:cNvSpPr/>
          <p:nvPr/>
        </p:nvSpPr>
        <p:spPr>
          <a:xfrm>
            <a:off x="6309360" y="2286000"/>
            <a:ext cx="129844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Validarea exploatatiei si infrastructurii existente</a:t>
            </a:r>
            <a:endParaRPr lang="en-US" sz="750" dirty="0"/>
          </a:p>
        </p:txBody>
      </p:sp>
      <p:sp>
        <p:nvSpPr>
          <p:cNvPr id="38" name="Shape 36"/>
          <p:cNvSpPr/>
          <p:nvPr/>
        </p:nvSpPr>
        <p:spPr>
          <a:xfrm>
            <a:off x="594360" y="3493008"/>
            <a:ext cx="7955280" cy="64008"/>
          </a:xfrm>
          <a:prstGeom prst="rect">
            <a:avLst/>
          </a:prstGeom>
          <a:solidFill>
            <a:srgbClr val="DDE8E0"/>
          </a:solidFill>
          <a:ln w="12700">
            <a:solidFill>
              <a:srgbClr val="DDE8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621792" y="3218688"/>
            <a:ext cx="594360" cy="594360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621792" y="3218688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5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67512" y="2926080"/>
            <a:ext cx="512064" cy="2286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667512" y="2926080"/>
            <a:ext cx="5120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CES</a:t>
            </a:r>
            <a:endParaRPr lang="en-US" sz="650" dirty="0"/>
          </a:p>
        </p:txBody>
      </p:sp>
      <p:sp>
        <p:nvSpPr>
          <p:cNvPr id="43" name="Text 41"/>
          <p:cNvSpPr/>
          <p:nvPr/>
        </p:nvSpPr>
        <p:spPr>
          <a:xfrm>
            <a:off x="274320" y="3877056"/>
            <a:ext cx="12984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Evaluare CES</a:t>
            </a:r>
            <a:endParaRPr lang="en-US" sz="900" dirty="0"/>
          </a:p>
        </p:txBody>
      </p:sp>
      <p:sp>
        <p:nvSpPr>
          <p:cNvPr id="44" name="Text 42"/>
          <p:cNvSpPr/>
          <p:nvPr/>
        </p:nvSpPr>
        <p:spPr>
          <a:xfrm>
            <a:off x="274320" y="4270248"/>
            <a:ext cx="129844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Comisia acorda punctajul si aproba lista finantabila</a:t>
            </a:r>
            <a:endParaRPr lang="en-US" sz="750" dirty="0"/>
          </a:p>
        </p:txBody>
      </p:sp>
      <p:sp>
        <p:nvSpPr>
          <p:cNvPr id="45" name="Shape 43"/>
          <p:cNvSpPr/>
          <p:nvPr/>
        </p:nvSpPr>
        <p:spPr>
          <a:xfrm>
            <a:off x="2633472" y="3218688"/>
            <a:ext cx="594360" cy="594360"/>
          </a:xfrm>
          <a:prstGeom prst="ellipse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" name="Text 44"/>
          <p:cNvSpPr/>
          <p:nvPr/>
        </p:nvSpPr>
        <p:spPr>
          <a:xfrm>
            <a:off x="2633472" y="3218688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6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2679192" y="2926080"/>
            <a:ext cx="512064" cy="228600"/>
          </a:xfrm>
          <a:prstGeom prst="rect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46"/>
          <p:cNvSpPr/>
          <p:nvPr/>
        </p:nvSpPr>
        <p:spPr>
          <a:xfrm>
            <a:off x="2679192" y="2926080"/>
            <a:ext cx="5120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zile</a:t>
            </a:r>
            <a:endParaRPr lang="en-US" sz="650" dirty="0"/>
          </a:p>
        </p:txBody>
      </p:sp>
      <p:sp>
        <p:nvSpPr>
          <p:cNvPr id="49" name="Text 47"/>
          <p:cNvSpPr/>
          <p:nvPr/>
        </p:nvSpPr>
        <p:spPr>
          <a:xfrm>
            <a:off x="2286000" y="3877056"/>
            <a:ext cx="12984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Publicare rezultate</a:t>
            </a:r>
            <a:endParaRPr lang="en-US" sz="900" dirty="0"/>
          </a:p>
        </p:txBody>
      </p:sp>
      <p:sp>
        <p:nvSpPr>
          <p:cNvPr id="50" name="Text 48"/>
          <p:cNvSpPr/>
          <p:nvPr/>
        </p:nvSpPr>
        <p:spPr>
          <a:xfrm>
            <a:off x="2286000" y="4270248"/>
            <a:ext cx="129844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Lista proiectelor publicate pe aipa.gov.md</a:t>
            </a:r>
            <a:endParaRPr lang="en-US" sz="750" dirty="0"/>
          </a:p>
        </p:txBody>
      </p:sp>
      <p:sp>
        <p:nvSpPr>
          <p:cNvPr id="51" name="Shape 49"/>
          <p:cNvSpPr/>
          <p:nvPr/>
        </p:nvSpPr>
        <p:spPr>
          <a:xfrm>
            <a:off x="4645152" y="3218688"/>
            <a:ext cx="594360" cy="594360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2" name="Text 50"/>
          <p:cNvSpPr/>
          <p:nvPr/>
        </p:nvSpPr>
        <p:spPr>
          <a:xfrm>
            <a:off x="4645152" y="3218688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7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4690872" y="2926080"/>
            <a:ext cx="512064" cy="228600"/>
          </a:xfrm>
          <a:prstGeom prst="rect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Text 52"/>
          <p:cNvSpPr/>
          <p:nvPr/>
        </p:nvSpPr>
        <p:spPr>
          <a:xfrm>
            <a:off x="4690872" y="2926080"/>
            <a:ext cx="5120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luni</a:t>
            </a:r>
            <a:endParaRPr lang="en-US" sz="650" dirty="0"/>
          </a:p>
        </p:txBody>
      </p:sp>
      <p:sp>
        <p:nvSpPr>
          <p:cNvPr id="55" name="Text 53"/>
          <p:cNvSpPr/>
          <p:nvPr/>
        </p:nvSpPr>
        <p:spPr>
          <a:xfrm>
            <a:off x="4297680" y="3877056"/>
            <a:ext cx="12984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Documente contractare</a:t>
            </a:r>
            <a:endParaRPr lang="en-US" sz="900" dirty="0"/>
          </a:p>
        </p:txBody>
      </p:sp>
      <p:sp>
        <p:nvSpPr>
          <p:cNvPr id="56" name="Text 54"/>
          <p:cNvSpPr/>
          <p:nvPr/>
        </p:nvSpPr>
        <p:spPr>
          <a:xfrm>
            <a:off x="4297680" y="4270248"/>
            <a:ext cx="129844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Dovada co-finantarii, acte permisive si proiect executie</a:t>
            </a:r>
            <a:endParaRPr lang="en-US" sz="750" dirty="0"/>
          </a:p>
        </p:txBody>
      </p:sp>
      <p:sp>
        <p:nvSpPr>
          <p:cNvPr id="57" name="Shape 55"/>
          <p:cNvSpPr/>
          <p:nvPr/>
        </p:nvSpPr>
        <p:spPr>
          <a:xfrm>
            <a:off x="6656832" y="3218688"/>
            <a:ext cx="594360" cy="594360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  <a:effectLst>
            <a:outerShdw blurRad="508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8" name="Text 56"/>
          <p:cNvSpPr/>
          <p:nvPr/>
        </p:nvSpPr>
        <p:spPr>
          <a:xfrm>
            <a:off x="6656832" y="3218688"/>
            <a:ext cx="594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8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6702552" y="2926080"/>
            <a:ext cx="512064" cy="2286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0" name="Text 58"/>
          <p:cNvSpPr/>
          <p:nvPr/>
        </p:nvSpPr>
        <p:spPr>
          <a:xfrm>
            <a:off x="6702552" y="2926080"/>
            <a:ext cx="5120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GO!</a:t>
            </a:r>
            <a:endParaRPr lang="en-US" sz="650" dirty="0"/>
          </a:p>
        </p:txBody>
      </p:sp>
      <p:sp>
        <p:nvSpPr>
          <p:cNvPr id="61" name="Text 59"/>
          <p:cNvSpPr/>
          <p:nvPr/>
        </p:nvSpPr>
        <p:spPr>
          <a:xfrm>
            <a:off x="6309360" y="3877056"/>
            <a:ext cx="12984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Semnare contract</a:t>
            </a:r>
            <a:endParaRPr lang="en-US" sz="900" dirty="0"/>
          </a:p>
        </p:txBody>
      </p:sp>
      <p:sp>
        <p:nvSpPr>
          <p:cNvPr id="62" name="Text 60"/>
          <p:cNvSpPr/>
          <p:nvPr/>
        </p:nvSpPr>
        <p:spPr>
          <a:xfrm>
            <a:off x="6309360" y="4270248"/>
            <a:ext cx="129844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Startul implementarii sub-proiectului investitional</a:t>
            </a:r>
            <a:endParaRPr lang="en-US" sz="750" dirty="0"/>
          </a:p>
        </p:txBody>
      </p:sp>
      <p:sp>
        <p:nvSpPr>
          <p:cNvPr id="63" name="Shape 61"/>
          <p:cNvSpPr/>
          <p:nvPr/>
        </p:nvSpPr>
        <p:spPr>
          <a:xfrm>
            <a:off x="4187952" y="2715768"/>
            <a:ext cx="749808" cy="54864"/>
          </a:xfrm>
          <a:prstGeom prst="rect">
            <a:avLst/>
          </a:prstGeom>
          <a:solidFill>
            <a:srgbClr val="DDE8E0"/>
          </a:solidFill>
          <a:ln w="12700">
            <a:solidFill>
              <a:srgbClr val="DDE8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4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09728" cy="514350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20040" y="91440"/>
            <a:ext cx="7772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CERINȚE DE MEDIU ȘI SOCIALE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566928"/>
            <a:ext cx="82296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D8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Conformitate cu standardele ESS ale Băncii Mondiale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82880" y="485546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Programul de Granturi AGGRI | AgroFin 2026  |  www.aipa.gov.md  |  www.capmu.md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8412480" y="4855464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90C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</a:t>
            </a:r>
            <a:endParaRPr lang="en-US" sz="800" dirty="0"/>
          </a:p>
        </p:txBody>
      </p:sp>
      <p:sp>
        <p:nvSpPr>
          <p:cNvPr id="9" name="Shape 7"/>
          <p:cNvSpPr/>
          <p:nvPr/>
        </p:nvSpPr>
        <p:spPr>
          <a:xfrm>
            <a:off x="182880" y="1051560"/>
            <a:ext cx="2743200" cy="3657600"/>
          </a:xfrm>
          <a:prstGeom prst="rect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188720"/>
            <a:ext cx="1188720" cy="118872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274320" y="2468880"/>
            <a:ext cx="2560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Responsabilitate</a:t>
            </a:r>
            <a:endParaRPr lang="en-US" sz="1700" dirty="0"/>
          </a:p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de mediu &amp;</a:t>
            </a:r>
            <a:endParaRPr lang="en-US" sz="1700" dirty="0"/>
          </a:p>
          <a:p>
            <a:pPr marL="0" indent="0" algn="ctr">
              <a:buNone/>
            </a:pPr>
            <a:r>
              <a:rPr lang="en-US" sz="17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socială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274320" y="3429000"/>
            <a:ext cx="2560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Fiecare beneficiar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este obligat să respecte</a:t>
            </a:r>
            <a:endParaRPr lang="en-US" sz="1000" dirty="0"/>
          </a:p>
          <a:p>
            <a:pPr marL="0" indent="0" algn="ctr">
              <a:buNone/>
            </a:pPr>
            <a:r>
              <a:rPr lang="ro-RO" sz="1000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standardele de mediu și sociale ale </a:t>
            </a:r>
            <a:r>
              <a:rPr lang="en-US" sz="1000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</a:t>
            </a:r>
            <a:r>
              <a:rPr lang="ro-RO" sz="1000" dirty="0" err="1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ăncii</a:t>
            </a:r>
            <a:r>
              <a:rPr lang="en-US" sz="1000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Mondial</a:t>
            </a:r>
            <a:r>
              <a:rPr lang="ro-RO" sz="1000" dirty="0">
                <a:solidFill>
                  <a:srgbClr val="C2E0C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3154680" y="1124712"/>
            <a:ext cx="347472" cy="347472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44" y="1161288"/>
            <a:ext cx="237744" cy="237744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3611880" y="1078992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Legislație națională de mediu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3611880" y="1353312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Avize, acorduri și autorizații de mediu înainte de demararea lucrărilor</a:t>
            </a:r>
            <a:endParaRPr lang="en-US" sz="950" dirty="0"/>
          </a:p>
        </p:txBody>
      </p:sp>
      <p:sp>
        <p:nvSpPr>
          <p:cNvPr id="17" name="Shape 13"/>
          <p:cNvSpPr/>
          <p:nvPr/>
        </p:nvSpPr>
        <p:spPr>
          <a:xfrm>
            <a:off x="3154680" y="1737360"/>
            <a:ext cx="347472" cy="347472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544" y="1773936"/>
            <a:ext cx="237744" cy="237744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3611880" y="1691640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 Măsuri de Mediu și Sociale (PMMS)</a:t>
            </a:r>
            <a:endParaRPr lang="en-US" sz="1100" dirty="0"/>
          </a:p>
        </p:txBody>
      </p:sp>
      <p:sp>
        <p:nvSpPr>
          <p:cNvPr id="20" name="Text 15"/>
          <p:cNvSpPr/>
          <p:nvPr/>
        </p:nvSpPr>
        <p:spPr>
          <a:xfrm>
            <a:off x="3611880" y="1965960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Elaborat și respectat pe toată durata implementării sub-proiectului</a:t>
            </a:r>
            <a:endParaRPr lang="en-US" sz="950" dirty="0"/>
          </a:p>
        </p:txBody>
      </p:sp>
      <p:sp>
        <p:nvSpPr>
          <p:cNvPr id="21" name="Shape 16"/>
          <p:cNvSpPr/>
          <p:nvPr/>
        </p:nvSpPr>
        <p:spPr>
          <a:xfrm>
            <a:off x="3154680" y="2350008"/>
            <a:ext cx="347472" cy="347472"/>
          </a:xfrm>
          <a:prstGeom prst="ellipse">
            <a:avLst/>
          </a:prstGeom>
          <a:solidFill>
            <a:srgbClr val="003D22"/>
          </a:solidFill>
          <a:ln w="12700">
            <a:solidFill>
              <a:srgbClr val="003D2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544" y="2386584"/>
            <a:ext cx="237744" cy="237744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3611880" y="2304288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Securitate și sănătate în muncă</a:t>
            </a:r>
            <a:endParaRPr lang="en-US" sz="1100" dirty="0"/>
          </a:p>
        </p:txBody>
      </p:sp>
      <p:sp>
        <p:nvSpPr>
          <p:cNvPr id="24" name="Text 18"/>
          <p:cNvSpPr/>
          <p:nvPr/>
        </p:nvSpPr>
        <p:spPr>
          <a:xfrm>
            <a:off x="3611880" y="2578608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Echipament individual de protecție (EIP) și condiții sigure pentru toți angajații</a:t>
            </a:r>
            <a:endParaRPr lang="en-US" sz="950" dirty="0"/>
          </a:p>
        </p:txBody>
      </p:sp>
      <p:sp>
        <p:nvSpPr>
          <p:cNvPr id="25" name="Shape 19"/>
          <p:cNvSpPr/>
          <p:nvPr/>
        </p:nvSpPr>
        <p:spPr>
          <a:xfrm>
            <a:off x="3154680" y="2962656"/>
            <a:ext cx="347472" cy="347472"/>
          </a:xfrm>
          <a:prstGeom prst="ellipse">
            <a:avLst/>
          </a:prstGeom>
          <a:solidFill>
            <a:srgbClr val="C8961E"/>
          </a:solidFill>
          <a:ln w="12700">
            <a:solidFill>
              <a:srgbClr val="C896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544" y="2999232"/>
            <a:ext cx="237744" cy="237744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3611880" y="2916936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Cod de </a:t>
            </a:r>
            <a:r>
              <a:rPr lang="en-US" sz="1100" b="1" dirty="0" err="1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Conduită</a:t>
            </a:r>
            <a:endParaRPr lang="en-US" sz="1100" dirty="0"/>
          </a:p>
        </p:txBody>
      </p:sp>
      <p:sp>
        <p:nvSpPr>
          <p:cNvPr id="28" name="Text 21"/>
          <p:cNvSpPr/>
          <p:nvPr/>
        </p:nvSpPr>
        <p:spPr>
          <a:xfrm>
            <a:off x="3611880" y="3191256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Semnat de toți angajații, afișat vizibil, cu sancțiuni clare pentru nerespectare</a:t>
            </a:r>
            <a:endParaRPr lang="en-US" sz="950" dirty="0"/>
          </a:p>
        </p:txBody>
      </p:sp>
      <p:sp>
        <p:nvSpPr>
          <p:cNvPr id="29" name="Shape 22"/>
          <p:cNvSpPr/>
          <p:nvPr/>
        </p:nvSpPr>
        <p:spPr>
          <a:xfrm>
            <a:off x="3154680" y="3575304"/>
            <a:ext cx="347472" cy="347472"/>
          </a:xfrm>
          <a:prstGeom prst="ellipse">
            <a:avLst/>
          </a:prstGeom>
          <a:solidFill>
            <a:srgbClr val="005931"/>
          </a:solidFill>
          <a:ln w="12700">
            <a:solidFill>
              <a:srgbClr val="00593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544" y="3611880"/>
            <a:ext cx="237744" cy="237744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3611880" y="3529584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Mecanism Reclamații (MSR)</a:t>
            </a:r>
            <a:endParaRPr lang="en-US" sz="1100" dirty="0"/>
          </a:p>
        </p:txBody>
      </p:sp>
      <p:sp>
        <p:nvSpPr>
          <p:cNvPr id="32" name="Text 24"/>
          <p:cNvSpPr/>
          <p:nvPr/>
        </p:nvSpPr>
        <p:spPr>
          <a:xfrm>
            <a:off x="3611880" y="3803904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Funcțional intern, accesibil angajaților </a:t>
            </a:r>
            <a:r>
              <a:rPr lang="en-US" sz="9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și</a:t>
            </a: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950" dirty="0" err="1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comunității</a:t>
            </a:r>
            <a:endParaRPr lang="en-US" sz="950" dirty="0"/>
          </a:p>
        </p:txBody>
      </p:sp>
      <p:sp>
        <p:nvSpPr>
          <p:cNvPr id="33" name="Shape 25"/>
          <p:cNvSpPr/>
          <p:nvPr/>
        </p:nvSpPr>
        <p:spPr>
          <a:xfrm>
            <a:off x="3154680" y="4187952"/>
            <a:ext cx="347472" cy="347472"/>
          </a:xfrm>
          <a:prstGeom prst="ellipse">
            <a:avLst/>
          </a:prstGeom>
          <a:solidFill>
            <a:srgbClr val="0A7A3E"/>
          </a:solidFill>
          <a:ln w="12700">
            <a:solidFill>
              <a:srgbClr val="0A7A3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4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544" y="4224528"/>
            <a:ext cx="237744" cy="237744"/>
          </a:xfrm>
          <a:prstGeom prst="rect">
            <a:avLst/>
          </a:prstGeom>
        </p:spPr>
      </p:pic>
      <p:sp>
        <p:nvSpPr>
          <p:cNvPr id="35" name="Text 26"/>
          <p:cNvSpPr/>
          <p:nvPr/>
        </p:nvSpPr>
        <p:spPr>
          <a:xfrm>
            <a:off x="3611880" y="4142232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C2B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Gestionarea dejecțiilor &amp; apelor uzate</a:t>
            </a:r>
            <a:endParaRPr lang="en-US" sz="1100" dirty="0"/>
          </a:p>
        </p:txBody>
      </p:sp>
      <p:sp>
        <p:nvSpPr>
          <p:cNvPr id="36" name="Text 27"/>
          <p:cNvSpPr/>
          <p:nvPr/>
        </p:nvSpPr>
        <p:spPr>
          <a:xfrm>
            <a:off x="3611880" y="4416552"/>
            <a:ext cx="5257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Stocare min. 180 zile, platformă hidroizolată, sistem colectare ape uzate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1ACBA1D389140938FA3E419BF8417" ma:contentTypeVersion="13" ma:contentTypeDescription="Create a new document." ma:contentTypeScope="" ma:versionID="1acb81cd39d20c4d52aee62f3de101b8">
  <xsd:schema xmlns:xsd="http://www.w3.org/2001/XMLSchema" xmlns:xs="http://www.w3.org/2001/XMLSchema" xmlns:p="http://schemas.microsoft.com/office/2006/metadata/properties" xmlns:ns2="4d1e9aeb-49cf-4e27-939a-53bf8fd2109d" xmlns:ns3="22dceb02-5936-4d61-99d9-b9be3e1cf20d" targetNamespace="http://schemas.microsoft.com/office/2006/metadata/properties" ma:root="true" ma:fieldsID="eb4340c6932bc3dc0660f0368beacf42" ns2:_="" ns3:_="">
    <xsd:import namespace="4d1e9aeb-49cf-4e27-939a-53bf8fd2109d"/>
    <xsd:import namespace="22dceb02-5936-4d61-99d9-b9be3e1cf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1e9aeb-49cf-4e27-939a-53bf8fd210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4f97f22-5955-437c-8a5b-38a8433f33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dceb02-5936-4d61-99d9-b9be3e1cf20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b95e581-99e6-4f7f-86d5-695c8d7e7ade}" ma:internalName="TaxCatchAll" ma:showField="CatchAllData" ma:web="22dceb02-5936-4d61-99d9-b9be3e1cf2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dceb02-5936-4d61-99d9-b9be3e1cf20d" xsi:nil="true"/>
    <lcf76f155ced4ddcb4097134ff3c332f xmlns="4d1e9aeb-49cf-4e27-939a-53bf8fd2109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86D404-A610-4033-A5EE-D36733A40D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1e9aeb-49cf-4e27-939a-53bf8fd2109d"/>
    <ds:schemaRef ds:uri="22dceb02-5936-4d61-99d9-b9be3e1cf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4E7A4E-7CDA-4EB1-9BDD-37199309BDCC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4d1e9aeb-49cf-4e27-939a-53bf8fd2109d"/>
    <ds:schemaRef ds:uri="http://schemas.microsoft.com/office/infopath/2007/PartnerControls"/>
    <ds:schemaRef ds:uri="22dceb02-5936-4d61-99d9-b9be3e1cf20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9A91EA-5051-484D-B1F6-CEE805EE2D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1636</Words>
  <Application>Microsoft Office PowerPoint</Application>
  <PresentationFormat>Expunere pe ecran (16:9)</PresentationFormat>
  <Paragraphs>285</Paragraphs>
  <Slides>14</Slides>
  <Notes>14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Trebuchet MS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Programul de Granturi AGGRI</dc:title>
  <dc:subject>PptxGenJS Presentation</dc:subject>
  <dc:creator>AGGRI / CAPMU</dc:creator>
  <cp:lastModifiedBy>Victoria Sargu</cp:lastModifiedBy>
  <cp:revision>3</cp:revision>
  <cp:lastPrinted>2026-05-14T07:52:14Z</cp:lastPrinted>
  <dcterms:created xsi:type="dcterms:W3CDTF">2026-05-14T06:47:03Z</dcterms:created>
  <dcterms:modified xsi:type="dcterms:W3CDTF">2026-05-14T13:13:59Z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0x010100B901ACBA1D389140938FA3E419BF8417</vt:lpwstr>
  </property>
  <property fmtid="{D5CDD505-2E9C-101B-9397-08002B2CF9AE}" pid="3" name="MediaServiceImageTags">
    <vt:lpwstr/>
  </property>
</Properties>
</file>